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19"/>
  </p:notesMasterIdLst>
  <p:handoutMasterIdLst>
    <p:handoutMasterId r:id="rId20"/>
  </p:handoutMasterIdLst>
  <p:sldIdLst>
    <p:sldId id="527" r:id="rId2"/>
    <p:sldId id="529" r:id="rId3"/>
    <p:sldId id="562" r:id="rId4"/>
    <p:sldId id="566" r:id="rId5"/>
    <p:sldId id="537" r:id="rId6"/>
    <p:sldId id="561" r:id="rId7"/>
    <p:sldId id="565" r:id="rId8"/>
    <p:sldId id="568" r:id="rId9"/>
    <p:sldId id="548" r:id="rId10"/>
    <p:sldId id="311" r:id="rId11"/>
    <p:sldId id="540" r:id="rId12"/>
    <p:sldId id="570" r:id="rId13"/>
    <p:sldId id="556" r:id="rId14"/>
    <p:sldId id="551" r:id="rId15"/>
    <p:sldId id="555" r:id="rId16"/>
    <p:sldId id="507" r:id="rId17"/>
    <p:sldId id="542" r:id="rId18"/>
  </p:sldIdLst>
  <p:sldSz cx="12192000" cy="6858000"/>
  <p:notesSz cx="6808788" cy="9940925"/>
  <p:custDataLst>
    <p:tags r:id="rId21"/>
  </p:custDataLst>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Slee" initials="PS" lastIdx="2" clrIdx="0">
    <p:extLst>
      <p:ext uri="{19B8F6BF-5375-455C-9EA6-DF929625EA0E}">
        <p15:presenceInfo xmlns:p15="http://schemas.microsoft.com/office/powerpoint/2012/main" userId="S::PaulSlee@lancsfirerescue.org.uk::77092936-175a-4b5b-9522-3b6fdaf728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CCFF"/>
    <a:srgbClr val="7672D0"/>
    <a:srgbClr val="3D56A5"/>
    <a:srgbClr val="3B32B0"/>
    <a:srgbClr val="F6ED76"/>
    <a:srgbClr val="FFFFFF"/>
    <a:srgbClr val="FF9933"/>
    <a:srgbClr val="5638C2"/>
    <a:srgbClr val="F600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11" autoAdjust="0"/>
    <p:restoredTop sz="47124" autoAdjust="0"/>
  </p:normalViewPr>
  <p:slideViewPr>
    <p:cSldViewPr>
      <p:cViewPr varScale="1">
        <p:scale>
          <a:sx n="53" d="100"/>
          <a:sy n="53" d="100"/>
        </p:scale>
        <p:origin x="1896" y="7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51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hdr" sz="quarter"/>
          </p:nvPr>
        </p:nvSpPr>
        <p:spPr bwMode="auto">
          <a:xfrm>
            <a:off x="0" y="1"/>
            <a:ext cx="2949772" cy="497525"/>
          </a:xfrm>
          <a:prstGeom prst="rect">
            <a:avLst/>
          </a:prstGeom>
          <a:noFill/>
          <a:ln w="9525">
            <a:noFill/>
            <a:miter lim="800000"/>
            <a:headEnd/>
            <a:tailEnd/>
          </a:ln>
          <a:effectLst/>
        </p:spPr>
        <p:txBody>
          <a:bodyPr vert="horz" wrap="square" lIns="92272" tIns="46136" rIns="92272" bIns="46136" numCol="1" anchor="t" anchorCtr="0" compatLnSpc="1">
            <a:prstTxWarp prst="textNoShape">
              <a:avLst/>
            </a:prstTxWarp>
          </a:bodyPr>
          <a:lstStyle>
            <a:lvl1pPr>
              <a:defRPr sz="1200">
                <a:latin typeface="Times New Roman" pitchFamily="18" charset="0"/>
              </a:defRPr>
            </a:lvl1pPr>
          </a:lstStyle>
          <a:p>
            <a:pPr>
              <a:defRPr/>
            </a:pPr>
            <a:endParaRPr lang="en-GB"/>
          </a:p>
        </p:txBody>
      </p:sp>
      <p:sp>
        <p:nvSpPr>
          <p:cNvPr id="223235" name="Rectangle 3"/>
          <p:cNvSpPr>
            <a:spLocks noGrp="1" noChangeArrowheads="1"/>
          </p:cNvSpPr>
          <p:nvPr>
            <p:ph type="dt" sz="quarter" idx="1"/>
          </p:nvPr>
        </p:nvSpPr>
        <p:spPr bwMode="auto">
          <a:xfrm>
            <a:off x="3857395" y="1"/>
            <a:ext cx="2949772" cy="497525"/>
          </a:xfrm>
          <a:prstGeom prst="rect">
            <a:avLst/>
          </a:prstGeom>
          <a:noFill/>
          <a:ln w="9525">
            <a:noFill/>
            <a:miter lim="800000"/>
            <a:headEnd/>
            <a:tailEnd/>
          </a:ln>
          <a:effectLst/>
        </p:spPr>
        <p:txBody>
          <a:bodyPr vert="horz" wrap="square" lIns="92272" tIns="46136" rIns="92272" bIns="46136" numCol="1" anchor="t" anchorCtr="0" compatLnSpc="1">
            <a:prstTxWarp prst="textNoShape">
              <a:avLst/>
            </a:prstTxWarp>
          </a:bodyPr>
          <a:lstStyle>
            <a:lvl1pPr algn="r">
              <a:defRPr sz="1200">
                <a:latin typeface="Times New Roman" pitchFamily="18" charset="0"/>
              </a:defRPr>
            </a:lvl1pPr>
          </a:lstStyle>
          <a:p>
            <a:pPr>
              <a:defRPr/>
            </a:pPr>
            <a:endParaRPr lang="en-GB"/>
          </a:p>
        </p:txBody>
      </p:sp>
      <p:sp>
        <p:nvSpPr>
          <p:cNvPr id="223236" name="Rectangle 4"/>
          <p:cNvSpPr>
            <a:spLocks noGrp="1" noChangeArrowheads="1"/>
          </p:cNvSpPr>
          <p:nvPr>
            <p:ph type="ftr" sz="quarter" idx="2"/>
          </p:nvPr>
        </p:nvSpPr>
        <p:spPr bwMode="auto">
          <a:xfrm>
            <a:off x="0" y="9441812"/>
            <a:ext cx="2949772" cy="497525"/>
          </a:xfrm>
          <a:prstGeom prst="rect">
            <a:avLst/>
          </a:prstGeom>
          <a:noFill/>
          <a:ln w="9525">
            <a:noFill/>
            <a:miter lim="800000"/>
            <a:headEnd/>
            <a:tailEnd/>
          </a:ln>
          <a:effectLst/>
        </p:spPr>
        <p:txBody>
          <a:bodyPr vert="horz" wrap="square" lIns="92272" tIns="46136" rIns="92272" bIns="46136" numCol="1" anchor="b" anchorCtr="0" compatLnSpc="1">
            <a:prstTxWarp prst="textNoShape">
              <a:avLst/>
            </a:prstTxWarp>
          </a:bodyPr>
          <a:lstStyle>
            <a:lvl1pPr>
              <a:defRPr sz="1200">
                <a:latin typeface="Times New Roman" pitchFamily="18" charset="0"/>
              </a:defRPr>
            </a:lvl1pPr>
          </a:lstStyle>
          <a:p>
            <a:pPr>
              <a:defRPr/>
            </a:pPr>
            <a:endParaRPr lang="en-GB"/>
          </a:p>
        </p:txBody>
      </p:sp>
      <p:sp>
        <p:nvSpPr>
          <p:cNvPr id="223237" name="Rectangle 5"/>
          <p:cNvSpPr>
            <a:spLocks noGrp="1" noChangeArrowheads="1"/>
          </p:cNvSpPr>
          <p:nvPr>
            <p:ph type="sldNum" sz="quarter" idx="3"/>
          </p:nvPr>
        </p:nvSpPr>
        <p:spPr bwMode="auto">
          <a:xfrm>
            <a:off x="3857395" y="9441812"/>
            <a:ext cx="2949772" cy="497525"/>
          </a:xfrm>
          <a:prstGeom prst="rect">
            <a:avLst/>
          </a:prstGeom>
          <a:noFill/>
          <a:ln w="9525">
            <a:noFill/>
            <a:miter lim="800000"/>
            <a:headEnd/>
            <a:tailEnd/>
          </a:ln>
          <a:effectLst/>
        </p:spPr>
        <p:txBody>
          <a:bodyPr vert="horz" wrap="square" lIns="92272" tIns="46136" rIns="92272" bIns="46136" numCol="1" anchor="b" anchorCtr="0" compatLnSpc="1">
            <a:prstTxWarp prst="textNoShape">
              <a:avLst/>
            </a:prstTxWarp>
          </a:bodyPr>
          <a:lstStyle>
            <a:lvl1pPr algn="r">
              <a:defRPr sz="1200">
                <a:latin typeface="Times New Roman" pitchFamily="18" charset="0"/>
              </a:defRPr>
            </a:lvl1pPr>
          </a:lstStyle>
          <a:p>
            <a:pPr>
              <a:defRPr/>
            </a:pPr>
            <a:fld id="{74481227-A1D9-462F-A9C1-8275F664FFC7}" type="slidenum">
              <a:rPr lang="en-GB" altLang="en-US"/>
              <a:pPr>
                <a:defRPr/>
              </a:pPr>
              <a:t>‹#›</a:t>
            </a:fld>
            <a:endParaRPr lang="en-GB" altLang="en-US"/>
          </a:p>
        </p:txBody>
      </p:sp>
    </p:spTree>
    <p:extLst>
      <p:ext uri="{BB962C8B-B14F-4D97-AF65-F5344CB8AC3E}">
        <p14:creationId xmlns:p14="http://schemas.microsoft.com/office/powerpoint/2010/main" val="2228604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1"/>
            <a:ext cx="2949772" cy="497525"/>
          </a:xfrm>
          <a:prstGeom prst="rect">
            <a:avLst/>
          </a:prstGeom>
          <a:noFill/>
          <a:ln w="9525">
            <a:noFill/>
            <a:miter lim="800000"/>
            <a:headEnd/>
            <a:tailEnd/>
          </a:ln>
          <a:effectLst/>
        </p:spPr>
        <p:txBody>
          <a:bodyPr vert="horz" wrap="square" lIns="92272" tIns="46136" rIns="92272" bIns="46136" numCol="1" anchor="t" anchorCtr="0" compatLnSpc="1">
            <a:prstTxWarp prst="textNoShape">
              <a:avLst/>
            </a:prstTxWarp>
          </a:bodyPr>
          <a:lstStyle>
            <a:lvl1pPr>
              <a:spcBef>
                <a:spcPct val="20000"/>
              </a:spcBef>
              <a:defRPr sz="1200">
                <a:latin typeface="Arial" charset="0"/>
              </a:defRPr>
            </a:lvl1pPr>
          </a:lstStyle>
          <a:p>
            <a:pPr>
              <a:defRPr/>
            </a:pPr>
            <a:endParaRPr lang="en-GB"/>
          </a:p>
        </p:txBody>
      </p:sp>
      <p:sp>
        <p:nvSpPr>
          <p:cNvPr id="23555" name="Rectangle 3"/>
          <p:cNvSpPr>
            <a:spLocks noGrp="1" noChangeArrowheads="1"/>
          </p:cNvSpPr>
          <p:nvPr>
            <p:ph type="dt" idx="1"/>
          </p:nvPr>
        </p:nvSpPr>
        <p:spPr bwMode="auto">
          <a:xfrm>
            <a:off x="3859016" y="1"/>
            <a:ext cx="2949772" cy="497525"/>
          </a:xfrm>
          <a:prstGeom prst="rect">
            <a:avLst/>
          </a:prstGeom>
          <a:noFill/>
          <a:ln w="9525">
            <a:noFill/>
            <a:miter lim="800000"/>
            <a:headEnd/>
            <a:tailEnd/>
          </a:ln>
          <a:effectLst/>
        </p:spPr>
        <p:txBody>
          <a:bodyPr vert="horz" wrap="square" lIns="92272" tIns="46136" rIns="92272" bIns="46136" numCol="1" anchor="t" anchorCtr="0" compatLnSpc="1">
            <a:prstTxWarp prst="textNoShape">
              <a:avLst/>
            </a:prstTxWarp>
          </a:bodyPr>
          <a:lstStyle>
            <a:lvl1pPr algn="r">
              <a:spcBef>
                <a:spcPct val="20000"/>
              </a:spcBef>
              <a:defRPr sz="1200">
                <a:latin typeface="Arial" charset="0"/>
              </a:defRPr>
            </a:lvl1pPr>
          </a:lstStyle>
          <a:p>
            <a:pPr>
              <a:defRPr/>
            </a:pPr>
            <a:endParaRPr lang="en-GB"/>
          </a:p>
        </p:txBody>
      </p:sp>
      <p:sp>
        <p:nvSpPr>
          <p:cNvPr id="7172" name="Rectangle 4"/>
          <p:cNvSpPr>
            <a:spLocks noGrp="1" noRot="1" noChangeAspect="1" noChangeArrowheads="1" noTextEdit="1"/>
          </p:cNvSpPr>
          <p:nvPr>
            <p:ph type="sldImg" idx="2"/>
          </p:nvPr>
        </p:nvSpPr>
        <p:spPr bwMode="auto">
          <a:xfrm>
            <a:off x="92075" y="746125"/>
            <a:ext cx="6624638"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07622" y="4722497"/>
            <a:ext cx="4993544" cy="4472939"/>
          </a:xfrm>
          <a:prstGeom prst="rect">
            <a:avLst/>
          </a:prstGeom>
          <a:noFill/>
          <a:ln w="9525">
            <a:noFill/>
            <a:miter lim="800000"/>
            <a:headEnd/>
            <a:tailEnd/>
          </a:ln>
          <a:effectLst/>
        </p:spPr>
        <p:txBody>
          <a:bodyPr vert="horz" wrap="square" lIns="92272" tIns="46136" rIns="92272" bIns="4613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558" name="Rectangle 6"/>
          <p:cNvSpPr>
            <a:spLocks noGrp="1" noChangeArrowheads="1"/>
          </p:cNvSpPr>
          <p:nvPr>
            <p:ph type="ftr" sz="quarter" idx="4"/>
          </p:nvPr>
        </p:nvSpPr>
        <p:spPr bwMode="auto">
          <a:xfrm>
            <a:off x="0" y="9443403"/>
            <a:ext cx="2949772" cy="497523"/>
          </a:xfrm>
          <a:prstGeom prst="rect">
            <a:avLst/>
          </a:prstGeom>
          <a:noFill/>
          <a:ln w="9525">
            <a:noFill/>
            <a:miter lim="800000"/>
            <a:headEnd/>
            <a:tailEnd/>
          </a:ln>
          <a:effectLst/>
        </p:spPr>
        <p:txBody>
          <a:bodyPr vert="horz" wrap="square" lIns="92272" tIns="46136" rIns="92272" bIns="46136" numCol="1" anchor="b" anchorCtr="0" compatLnSpc="1">
            <a:prstTxWarp prst="textNoShape">
              <a:avLst/>
            </a:prstTxWarp>
          </a:bodyPr>
          <a:lstStyle>
            <a:lvl1pPr>
              <a:spcBef>
                <a:spcPct val="20000"/>
              </a:spcBef>
              <a:defRPr sz="1200">
                <a:latin typeface="Arial" charset="0"/>
              </a:defRPr>
            </a:lvl1pPr>
          </a:lstStyle>
          <a:p>
            <a:pPr>
              <a:defRPr/>
            </a:pPr>
            <a:endParaRPr lang="en-GB"/>
          </a:p>
        </p:txBody>
      </p:sp>
      <p:sp>
        <p:nvSpPr>
          <p:cNvPr id="23559" name="Rectangle 7"/>
          <p:cNvSpPr>
            <a:spLocks noGrp="1" noChangeArrowheads="1"/>
          </p:cNvSpPr>
          <p:nvPr>
            <p:ph type="sldNum" sz="quarter" idx="5"/>
          </p:nvPr>
        </p:nvSpPr>
        <p:spPr bwMode="auto">
          <a:xfrm>
            <a:off x="3859016" y="9443403"/>
            <a:ext cx="2949772" cy="497523"/>
          </a:xfrm>
          <a:prstGeom prst="rect">
            <a:avLst/>
          </a:prstGeom>
          <a:noFill/>
          <a:ln w="9525">
            <a:noFill/>
            <a:miter lim="800000"/>
            <a:headEnd/>
            <a:tailEnd/>
          </a:ln>
          <a:effectLst/>
        </p:spPr>
        <p:txBody>
          <a:bodyPr vert="horz" wrap="square" lIns="92272" tIns="46136" rIns="92272" bIns="46136" numCol="1" anchor="b" anchorCtr="0" compatLnSpc="1">
            <a:prstTxWarp prst="textNoShape">
              <a:avLst/>
            </a:prstTxWarp>
          </a:bodyPr>
          <a:lstStyle>
            <a:lvl1pPr algn="r">
              <a:spcBef>
                <a:spcPct val="20000"/>
              </a:spcBef>
              <a:defRPr sz="1200"/>
            </a:lvl1pPr>
          </a:lstStyle>
          <a:p>
            <a:pPr>
              <a:defRPr/>
            </a:pPr>
            <a:fld id="{68E10A1B-B881-49DE-B713-6FF93414E950}" type="slidenum">
              <a:rPr lang="en-GB" altLang="en-US"/>
              <a:pPr>
                <a:defRPr/>
              </a:pPr>
              <a:t>‹#›</a:t>
            </a:fld>
            <a:endParaRPr lang="en-GB" altLang="en-US"/>
          </a:p>
        </p:txBody>
      </p:sp>
    </p:spTree>
    <p:extLst>
      <p:ext uri="{BB962C8B-B14F-4D97-AF65-F5344CB8AC3E}">
        <p14:creationId xmlns:p14="http://schemas.microsoft.com/office/powerpoint/2010/main" val="2129729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9711" indent="-288350">
              <a:defRPr>
                <a:solidFill>
                  <a:schemeClr val="tx1"/>
                </a:solidFill>
                <a:latin typeface="Arial" charset="0"/>
              </a:defRPr>
            </a:lvl2pPr>
            <a:lvl3pPr marL="1153401" indent="-230680">
              <a:defRPr>
                <a:solidFill>
                  <a:schemeClr val="tx1"/>
                </a:solidFill>
                <a:latin typeface="Arial" charset="0"/>
              </a:defRPr>
            </a:lvl3pPr>
            <a:lvl4pPr marL="1614762" indent="-230680">
              <a:defRPr>
                <a:solidFill>
                  <a:schemeClr val="tx1"/>
                </a:solidFill>
                <a:latin typeface="Arial" charset="0"/>
              </a:defRPr>
            </a:lvl4pPr>
            <a:lvl5pPr marL="2076122" indent="-230680">
              <a:defRPr>
                <a:solidFill>
                  <a:schemeClr val="tx1"/>
                </a:solidFill>
                <a:latin typeface="Arial" charset="0"/>
              </a:defRPr>
            </a:lvl5pPr>
            <a:lvl6pPr marL="2537483" indent="-230680" eaLnBrk="0" fontAlgn="base" hangingPunct="0">
              <a:spcBef>
                <a:spcPct val="0"/>
              </a:spcBef>
              <a:spcAft>
                <a:spcPct val="0"/>
              </a:spcAft>
              <a:defRPr>
                <a:solidFill>
                  <a:schemeClr val="tx1"/>
                </a:solidFill>
                <a:latin typeface="Arial" charset="0"/>
              </a:defRPr>
            </a:lvl6pPr>
            <a:lvl7pPr marL="2998843" indent="-230680" eaLnBrk="0" fontAlgn="base" hangingPunct="0">
              <a:spcBef>
                <a:spcPct val="0"/>
              </a:spcBef>
              <a:spcAft>
                <a:spcPct val="0"/>
              </a:spcAft>
              <a:defRPr>
                <a:solidFill>
                  <a:schemeClr val="tx1"/>
                </a:solidFill>
                <a:latin typeface="Arial" charset="0"/>
              </a:defRPr>
            </a:lvl7pPr>
            <a:lvl8pPr marL="3460204" indent="-230680" eaLnBrk="0" fontAlgn="base" hangingPunct="0">
              <a:spcBef>
                <a:spcPct val="0"/>
              </a:spcBef>
              <a:spcAft>
                <a:spcPct val="0"/>
              </a:spcAft>
              <a:defRPr>
                <a:solidFill>
                  <a:schemeClr val="tx1"/>
                </a:solidFill>
                <a:latin typeface="Arial" charset="0"/>
              </a:defRPr>
            </a:lvl8pPr>
            <a:lvl9pPr marL="3921564" indent="-230680" eaLnBrk="0" fontAlgn="base" hangingPunct="0">
              <a:spcBef>
                <a:spcPct val="0"/>
              </a:spcBef>
              <a:spcAft>
                <a:spcPct val="0"/>
              </a:spcAft>
              <a:defRPr>
                <a:solidFill>
                  <a:schemeClr val="tx1"/>
                </a:solidFill>
                <a:latin typeface="Arial" charset="0"/>
              </a:defRPr>
            </a:lvl9pPr>
          </a:lstStyle>
          <a:p>
            <a:fld id="{2C46475D-84B9-4121-B138-D47697CAFBAF}" type="slidenum">
              <a:rPr lang="en-GB" altLang="en-US" smtClean="0"/>
              <a:pPr/>
              <a:t>1</a:t>
            </a:fld>
            <a:endParaRPr lang="en-GB" altLang="en-US"/>
          </a:p>
        </p:txBody>
      </p:sp>
      <p:sp>
        <p:nvSpPr>
          <p:cNvPr id="8195" name="Rectangle 2"/>
          <p:cNvSpPr>
            <a:spLocks noGrp="1" noRot="1" noChangeAspect="1" noChangeArrowheads="1" noTextEdit="1"/>
          </p:cNvSpPr>
          <p:nvPr>
            <p:ph type="sldImg"/>
          </p:nvPr>
        </p:nvSpPr>
        <p:spPr>
          <a:xfrm>
            <a:off x="92075" y="746125"/>
            <a:ext cx="6624638" cy="3727450"/>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ts val="0"/>
              </a:spcBef>
            </a:pPr>
            <a:r>
              <a:rPr lang="en-GB" sz="1400" b="1" dirty="0">
                <a:latin typeface="+mn-lt"/>
              </a:rPr>
              <a:t>ChildSafe KS1 Fire Safety Education Session </a:t>
            </a:r>
          </a:p>
          <a:p>
            <a:pPr>
              <a:spcBef>
                <a:spcPts val="0"/>
              </a:spcBef>
            </a:pPr>
            <a:endParaRPr lang="en-GB" sz="1400" b="0" dirty="0">
              <a:latin typeface="+mn-lt"/>
              <a:cs typeface="Calibri" panose="020F0502020204030204" pitchFamily="34" charset="0"/>
            </a:endParaRPr>
          </a:p>
          <a:p>
            <a:pPr algn="ctr">
              <a:spcBef>
                <a:spcPts val="0"/>
              </a:spcBef>
            </a:pPr>
            <a:r>
              <a:rPr lang="en-GB" sz="1400" b="1" dirty="0">
                <a:latin typeface="+mn-lt"/>
              </a:rPr>
              <a:t>Deliverer Notes (In-Person Delivery)</a:t>
            </a:r>
          </a:p>
          <a:p>
            <a:pPr>
              <a:lnSpc>
                <a:spcPct val="100000"/>
              </a:lnSpc>
              <a:spcBef>
                <a:spcPts val="0"/>
              </a:spcBef>
              <a:spcAft>
                <a:spcPts val="0"/>
              </a:spcAft>
            </a:pPr>
            <a:endParaRPr lang="en-GB" sz="1200" b="0" dirty="0">
              <a:latin typeface="+mn-lt"/>
              <a:cs typeface="Calibri" panose="020F0502020204030204" pitchFamily="34"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mn-lt"/>
                <a:ea typeface="+mn-ea"/>
                <a:cs typeface="+mn-cs"/>
              </a:rPr>
              <a:t>To access –</a:t>
            </a: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mn-lt"/>
                <a:ea typeface="+mn-ea"/>
                <a:cs typeface="+mn-cs"/>
              </a:rPr>
              <a:t>www.lancsfirerescue.org.uk/resources</a:t>
            </a: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mn-lt"/>
                <a:ea typeface="+mn-ea"/>
                <a:cs typeface="+mn-cs"/>
              </a:rPr>
              <a:t>Username: LFRS</a:t>
            </a: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mn-lt"/>
                <a:ea typeface="+mn-ea"/>
                <a:cs typeface="+mn-cs"/>
              </a:rPr>
              <a:t>Password: </a:t>
            </a:r>
            <a:r>
              <a:rPr kumimoji="0" lang="en-GB" sz="1200" b="1" i="0" u="none" strike="noStrike" kern="1200" cap="none" spc="0" normalizeH="0" baseline="0" noProof="0" dirty="0" err="1">
                <a:ln>
                  <a:noFill/>
                </a:ln>
                <a:solidFill>
                  <a:srgbClr val="000000"/>
                </a:solidFill>
                <a:effectLst/>
                <a:uLnTx/>
                <a:uFillTx/>
                <a:latin typeface="+mn-lt"/>
                <a:ea typeface="+mn-ea"/>
                <a:cs typeface="+mn-cs"/>
              </a:rPr>
              <a:t>LFRSSafety</a:t>
            </a:r>
            <a:endParaRPr kumimoji="0" lang="en-GB" sz="12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mn-lt"/>
                <a:ea typeface="+mn-ea"/>
                <a:cs typeface="+mn-cs"/>
              </a:rPr>
              <a:t>(both case sensitive)</a:t>
            </a:r>
          </a:p>
          <a:p>
            <a:pPr>
              <a:spcBef>
                <a:spcPts val="0"/>
              </a:spcBef>
              <a:spcAft>
                <a:spcPts val="0"/>
              </a:spcAft>
            </a:pPr>
            <a:endParaRPr lang="en-GB" sz="1200" b="0" dirty="0">
              <a:latin typeface="+mn-lt"/>
              <a:cs typeface="Calibri" panose="020F0502020204030204" pitchFamily="34" charset="0"/>
            </a:endParaRPr>
          </a:p>
          <a:p>
            <a:pPr>
              <a:spcBef>
                <a:spcPts val="0"/>
              </a:spcBef>
              <a:spcAft>
                <a:spcPts val="0"/>
              </a:spcAft>
            </a:pPr>
            <a:endParaRPr lang="en-GB" sz="1200" b="0" dirty="0">
              <a:latin typeface="+mn-lt"/>
              <a:cs typeface="Calibri" panose="020F0502020204030204" pitchFamily="34" charset="0"/>
            </a:endParaRPr>
          </a:p>
          <a:p>
            <a:pPr eaLnBrk="0" fontAlgn="base" hangingPunct="0">
              <a:spcBef>
                <a:spcPts val="0"/>
              </a:spcBef>
              <a:spcAft>
                <a:spcPts val="0"/>
              </a:spcAft>
            </a:pPr>
            <a:r>
              <a:rPr lang="en-GB" sz="1200" dirty="0">
                <a:solidFill>
                  <a:srgbClr val="000000"/>
                </a:solidFill>
                <a:latin typeface="+mn-lt"/>
                <a:ea typeface="Times New Roman" panose="02020603050405020304" pitchFamily="18" charset="0"/>
              </a:rPr>
              <a:t>The aim of the </a:t>
            </a:r>
            <a:r>
              <a:rPr lang="en-GB" sz="1200" b="1" dirty="0">
                <a:solidFill>
                  <a:srgbClr val="000000"/>
                </a:solidFill>
                <a:latin typeface="+mn-lt"/>
                <a:ea typeface="Times New Roman" panose="02020603050405020304" pitchFamily="18" charset="0"/>
              </a:rPr>
              <a:t>ChildSafe KS1 </a:t>
            </a:r>
            <a:r>
              <a:rPr lang="en-GB" sz="1200" dirty="0">
                <a:solidFill>
                  <a:srgbClr val="000000"/>
                </a:solidFill>
                <a:latin typeface="+mn-lt"/>
                <a:ea typeface="Times New Roman" panose="02020603050405020304" pitchFamily="18" charset="0"/>
              </a:rPr>
              <a:t>session is to deliver an educational package that challenges the behaviour of children and their parents/carers by increasing their knowledge about the risk that fire presents and generates awareness of the actions to be taken in the event of a fire.</a:t>
            </a:r>
            <a:endParaRPr lang="en-GB" sz="1200" dirty="0">
              <a:latin typeface="+mn-lt"/>
              <a:ea typeface="Times New Roman" panose="02020603050405020304" pitchFamily="18" charset="0"/>
            </a:endParaRPr>
          </a:p>
          <a:p>
            <a:pPr eaLnBrk="0" fontAlgn="base" hangingPunct="0">
              <a:spcBef>
                <a:spcPts val="0"/>
              </a:spcBef>
              <a:spcAft>
                <a:spcPts val="0"/>
              </a:spcAft>
            </a:pPr>
            <a:endParaRPr lang="en-GB" sz="1200" u="none" dirty="0">
              <a:solidFill>
                <a:srgbClr val="000000"/>
              </a:solidFill>
              <a:latin typeface="+mn-lt"/>
              <a:ea typeface="Times New Roman" panose="02020603050405020304" pitchFamily="18" charset="0"/>
              <a:cs typeface="Calibri" panose="020F0502020204030204" pitchFamily="34" charset="0"/>
            </a:endParaRPr>
          </a:p>
          <a:p>
            <a:pPr eaLnBrk="0" fontAlgn="base" hangingPunct="0">
              <a:spcBef>
                <a:spcPts val="0"/>
              </a:spcBef>
              <a:spcAft>
                <a:spcPts val="0"/>
              </a:spcAft>
            </a:pPr>
            <a:r>
              <a:rPr lang="en-GB" sz="1200" b="1" u="none" dirty="0">
                <a:solidFill>
                  <a:srgbClr val="000000"/>
                </a:solidFill>
                <a:latin typeface="+mn-lt"/>
                <a:ea typeface="Times New Roman" panose="02020603050405020304" pitchFamily="18" charset="0"/>
              </a:rPr>
              <a:t>Intended Outcomes:</a:t>
            </a:r>
          </a:p>
          <a:p>
            <a:pPr eaLnBrk="0" fontAlgn="base" hangingPunct="0">
              <a:spcBef>
                <a:spcPts val="0"/>
              </a:spcBef>
              <a:spcAft>
                <a:spcPts val="0"/>
              </a:spcAft>
            </a:pPr>
            <a:endParaRPr lang="en-GB" sz="1200" u="none" dirty="0">
              <a:solidFill>
                <a:srgbClr val="000000"/>
              </a:solidFill>
              <a:latin typeface="+mn-lt"/>
              <a:ea typeface="Times New Roman" panose="02020603050405020304" pitchFamily="18" charset="0"/>
              <a:cs typeface="Calibri" panose="020F0502020204030204" pitchFamily="34" charset="0"/>
            </a:endParaRPr>
          </a:p>
          <a:p>
            <a:pPr eaLnBrk="0" fontAlgn="base" hangingPunct="0">
              <a:spcBef>
                <a:spcPts val="0"/>
              </a:spcBef>
              <a:spcAft>
                <a:spcPts val="0"/>
              </a:spcAft>
            </a:pPr>
            <a:r>
              <a:rPr lang="en-GB" sz="1200" dirty="0">
                <a:solidFill>
                  <a:srgbClr val="000000"/>
                </a:solidFill>
                <a:latin typeface="+mn-lt"/>
                <a:ea typeface="Times New Roman" panose="02020603050405020304" pitchFamily="18" charset="0"/>
              </a:rPr>
              <a:t>To enable pupils to:</a:t>
            </a:r>
            <a:endParaRPr lang="en-GB" sz="1200" dirty="0">
              <a:latin typeface="+mn-lt"/>
              <a:ea typeface="Times New Roman" panose="02020603050405020304" pitchFamily="18" charset="0"/>
            </a:endParaRPr>
          </a:p>
          <a:p>
            <a:pPr marL="346020" indent="-346020">
              <a:spcBef>
                <a:spcPts val="0"/>
              </a:spcBef>
              <a:spcAft>
                <a:spcPts val="0"/>
              </a:spcAft>
              <a:buFont typeface="Symbol" panose="05050102010706020507" pitchFamily="18" charset="2"/>
              <a:buChar char=""/>
            </a:pPr>
            <a:r>
              <a:rPr lang="en-GB" sz="1200" dirty="0">
                <a:solidFill>
                  <a:srgbClr val="000000"/>
                </a:solidFill>
                <a:latin typeface="+mn-lt"/>
                <a:ea typeface="Times New Roman" panose="02020603050405020304" pitchFamily="18" charset="0"/>
              </a:rPr>
              <a:t>Recognise some of the jobs we do in the Fire &amp; Rescue Service</a:t>
            </a:r>
            <a:endParaRPr lang="en-GB" sz="1200" dirty="0">
              <a:latin typeface="+mn-lt"/>
              <a:ea typeface="Times New Roman" panose="02020603050405020304" pitchFamily="18" charset="0"/>
            </a:endParaRPr>
          </a:p>
          <a:p>
            <a:pPr marL="346020" indent="-346020">
              <a:spcBef>
                <a:spcPts val="0"/>
              </a:spcBef>
              <a:spcAft>
                <a:spcPts val="0"/>
              </a:spcAft>
              <a:buFont typeface="Symbol" panose="05050102010706020507" pitchFamily="18" charset="2"/>
              <a:buChar char=""/>
            </a:pPr>
            <a:r>
              <a:rPr lang="en-GB" sz="1200" dirty="0">
                <a:solidFill>
                  <a:srgbClr val="000000"/>
                </a:solidFill>
                <a:latin typeface="+mn-lt"/>
                <a:ea typeface="Times New Roman" panose="02020603050405020304" pitchFamily="18" charset="0"/>
              </a:rPr>
              <a:t>Recognise useful/good uses of fire and bad uses, particularly the dangers associated with playing with matches and lighters</a:t>
            </a:r>
            <a:endParaRPr lang="en-GB" sz="1200" dirty="0">
              <a:latin typeface="+mn-lt"/>
              <a:ea typeface="Times New Roman" panose="02020603050405020304" pitchFamily="18" charset="0"/>
            </a:endParaRPr>
          </a:p>
          <a:p>
            <a:pPr marL="346020" indent="-346020">
              <a:spcBef>
                <a:spcPts val="0"/>
              </a:spcBef>
              <a:spcAft>
                <a:spcPts val="0"/>
              </a:spcAft>
              <a:buFont typeface="Symbol" panose="05050102010706020507" pitchFamily="18" charset="2"/>
              <a:buChar char=""/>
            </a:pPr>
            <a:r>
              <a:rPr lang="en-GB" sz="1200" dirty="0">
                <a:solidFill>
                  <a:srgbClr val="000000"/>
                </a:solidFill>
                <a:latin typeface="+mn-lt"/>
                <a:ea typeface="Times New Roman" panose="02020603050405020304" pitchFamily="18" charset="0"/>
              </a:rPr>
              <a:t>Explain the importance of having a working smoke alarm</a:t>
            </a:r>
            <a:endParaRPr lang="en-GB" sz="1200" dirty="0">
              <a:latin typeface="+mn-lt"/>
              <a:ea typeface="Times New Roman" panose="02020603050405020304" pitchFamily="18" charset="0"/>
            </a:endParaRPr>
          </a:p>
          <a:p>
            <a:pPr marL="346020" indent="-346020">
              <a:spcBef>
                <a:spcPts val="0"/>
              </a:spcBef>
              <a:spcAft>
                <a:spcPts val="0"/>
              </a:spcAft>
              <a:buFont typeface="Symbol" panose="05050102010706020507" pitchFamily="18" charset="2"/>
              <a:buChar char=""/>
            </a:pPr>
            <a:r>
              <a:rPr lang="en-GB" sz="1200" dirty="0">
                <a:solidFill>
                  <a:srgbClr val="000000"/>
                </a:solidFill>
                <a:latin typeface="+mn-lt"/>
                <a:ea typeface="Times New Roman" panose="02020603050405020304" pitchFamily="18" charset="0"/>
              </a:rPr>
              <a:t>Describe what to do in the event of a fire at home – if possible by demonstrating through interactive/role play) </a:t>
            </a:r>
            <a:endParaRPr lang="en-GB" sz="1200" dirty="0">
              <a:latin typeface="+mn-lt"/>
              <a:ea typeface="Times New Roman" panose="02020603050405020304" pitchFamily="18" charset="0"/>
            </a:endParaRPr>
          </a:p>
          <a:p>
            <a:pPr>
              <a:spcBef>
                <a:spcPts val="0"/>
              </a:spcBef>
              <a:spcAft>
                <a:spcPts val="0"/>
              </a:spcAft>
            </a:pPr>
            <a:endParaRPr lang="en-GB" sz="1200" b="0" dirty="0">
              <a:latin typeface="+mn-lt"/>
              <a:ea typeface="Times New Roman" panose="02020603050405020304" pitchFamily="18" charset="0"/>
              <a:cs typeface="Calibri" panose="020F0502020204030204" pitchFamily="34" charset="0"/>
            </a:endParaRPr>
          </a:p>
          <a:p>
            <a:pPr>
              <a:spcBef>
                <a:spcPts val="0"/>
              </a:spcBef>
              <a:spcAft>
                <a:spcPts val="0"/>
              </a:spcAft>
            </a:pPr>
            <a:r>
              <a:rPr lang="en-GB" sz="1200" b="1" dirty="0">
                <a:latin typeface="+mn-lt"/>
                <a:ea typeface="Times New Roman" panose="02020603050405020304" pitchFamily="18" charset="0"/>
              </a:rPr>
              <a:t>Note – </a:t>
            </a:r>
          </a:p>
          <a:p>
            <a:pPr>
              <a:spcBef>
                <a:spcPts val="0"/>
              </a:spcBef>
              <a:spcAft>
                <a:spcPts val="0"/>
              </a:spcAft>
            </a:pPr>
            <a:endParaRPr lang="en-GB" sz="1200" b="0" dirty="0">
              <a:latin typeface="+mn-lt"/>
              <a:ea typeface="Times New Roman" panose="02020603050405020304" pitchFamily="18" charset="0"/>
              <a:cs typeface="Calibri" panose="020F0502020204030204" pitchFamily="34" charset="0"/>
            </a:endParaRPr>
          </a:p>
          <a:p>
            <a:pPr marL="171450" indent="-171450" defTabSz="922721">
              <a:spcBef>
                <a:spcPts val="0"/>
              </a:spcBef>
              <a:spcAft>
                <a:spcPts val="0"/>
              </a:spcAft>
              <a:buFont typeface="Arial" panose="020B0604020202020204" pitchFamily="34" charset="0"/>
              <a:buChar char="•"/>
              <a:defRPr/>
            </a:pPr>
            <a:r>
              <a:rPr lang="en-GB" sz="1200" dirty="0">
                <a:latin typeface="+mn-lt"/>
                <a:ea typeface="Calibri" panose="020F0502020204030204" pitchFamily="34" charset="0"/>
                <a:cs typeface="Times New Roman" panose="02020603050405020304" pitchFamily="18" charset="0"/>
              </a:rPr>
              <a:t>Not all the children may have a clear view of the screen so ask the teacher to arrange them so that they can.</a:t>
            </a:r>
          </a:p>
          <a:p>
            <a:pPr defTabSz="922721">
              <a:spcBef>
                <a:spcPts val="0"/>
              </a:spcBef>
              <a:spcAft>
                <a:spcPts val="0"/>
              </a:spcAft>
              <a:defRPr/>
            </a:pPr>
            <a:endParaRPr lang="en-GB" sz="1200" b="0" kern="0" dirty="0">
              <a:solidFill>
                <a:srgbClr val="000000"/>
              </a:solidFill>
              <a:latin typeface="+mn-lt"/>
              <a:cs typeface="Calibri" panose="020F0502020204030204" pitchFamily="34" charset="0"/>
            </a:endParaRPr>
          </a:p>
          <a:p>
            <a:pPr marL="171450" indent="-171450" defTabSz="922721">
              <a:spcBef>
                <a:spcPts val="0"/>
              </a:spcBef>
              <a:spcAft>
                <a:spcPts val="0"/>
              </a:spcAft>
              <a:buFont typeface="Arial" panose="020B0604020202020204" pitchFamily="34" charset="0"/>
              <a:buChar char="•"/>
              <a:defRPr/>
            </a:pPr>
            <a:r>
              <a:rPr lang="en-GB" sz="1200" kern="0" dirty="0">
                <a:solidFill>
                  <a:srgbClr val="000000"/>
                </a:solidFill>
                <a:latin typeface="+mn-lt"/>
                <a:cs typeface="Times New Roman" panose="02020603050405020304" pitchFamily="18" charset="0"/>
              </a:rPr>
              <a:t>We all have different learning styles and reading abilities so it is important that it is read out and not skipped over or left to the children to read. Additional detail can be added as appropriate.</a:t>
            </a:r>
            <a:endParaRPr lang="en-GB" sz="1200" kern="0" dirty="0">
              <a:solidFill>
                <a:srgbClr val="000000"/>
              </a:solidFill>
              <a:latin typeface="+mn-lt"/>
            </a:endParaRPr>
          </a:p>
          <a:p>
            <a:pPr defTabSz="922721">
              <a:spcBef>
                <a:spcPts val="0"/>
              </a:spcBef>
              <a:spcAft>
                <a:spcPts val="0"/>
              </a:spcAft>
              <a:defRPr/>
            </a:pPr>
            <a:endParaRPr lang="en-US" sz="1200" dirty="0">
              <a:latin typeface="+mn-lt"/>
              <a:ea typeface="Times New Roman" panose="02020603050405020304" pitchFamily="18" charset="0"/>
              <a:cs typeface="Calibri" panose="020F0502020204030204" pitchFamily="34" charset="0"/>
            </a:endParaRPr>
          </a:p>
          <a:p>
            <a:pPr marL="171450" indent="-171450" defTabSz="922721">
              <a:spcBef>
                <a:spcPts val="0"/>
              </a:spcBef>
              <a:spcAft>
                <a:spcPts val="0"/>
              </a:spcAft>
              <a:buFont typeface="Arial" panose="020B0604020202020204" pitchFamily="34" charset="0"/>
              <a:buChar char="•"/>
              <a:defRPr/>
            </a:pPr>
            <a:r>
              <a:rPr lang="en-US" sz="1200" dirty="0">
                <a:latin typeface="+mn-lt"/>
                <a:ea typeface="Times New Roman" panose="02020603050405020304" pitchFamily="18" charset="0"/>
              </a:rPr>
              <a:t>Consider the target audience before and during delivery so that the message is pitched appropriately, including language (such as acronyms and fire service terminology. </a:t>
            </a:r>
            <a:endParaRPr lang="en-GB" sz="1200" dirty="0">
              <a:latin typeface="+mn-lt"/>
              <a:ea typeface="Times New Roman" panose="02020603050405020304" pitchFamily="18" charset="0"/>
            </a:endParaRPr>
          </a:p>
          <a:p>
            <a:pPr>
              <a:spcBef>
                <a:spcPts val="0"/>
              </a:spcBef>
              <a:spcAft>
                <a:spcPts val="0"/>
              </a:spcAft>
            </a:pPr>
            <a:endParaRPr lang="en-GB" sz="1200" b="0" dirty="0">
              <a:latin typeface="+mn-lt"/>
              <a:ea typeface="Times New Roman" panose="02020603050405020304" pitchFamily="18" charset="0"/>
              <a:cs typeface="Calibri" panose="020F0502020204030204" pitchFamily="34" charset="0"/>
            </a:endParaRPr>
          </a:p>
          <a:p>
            <a:pPr marL="171450" indent="-171450" defTabSz="922721">
              <a:spcBef>
                <a:spcPts val="0"/>
              </a:spcBef>
              <a:spcAft>
                <a:spcPts val="0"/>
              </a:spcAft>
              <a:buFont typeface="Arial" panose="020B0604020202020204" pitchFamily="34" charset="0"/>
              <a:buChar char="•"/>
              <a:defRPr/>
            </a:pPr>
            <a:r>
              <a:rPr lang="en-GB" sz="1200" dirty="0">
                <a:latin typeface="+mn-lt"/>
                <a:ea typeface="Calibri" panose="020F0502020204030204" pitchFamily="34" charset="0"/>
                <a:cs typeface="Times New Roman" panose="02020603050405020304" pitchFamily="18" charset="0"/>
              </a:rPr>
              <a:t>You may wish to share local examples of incidents, however remember the age of the children (Year 2 – 6-7 years old) and what is appropriate to share.</a:t>
            </a:r>
          </a:p>
          <a:p>
            <a:pPr>
              <a:spcBef>
                <a:spcPts val="0"/>
              </a:spcBef>
              <a:spcAft>
                <a:spcPts val="0"/>
              </a:spcAft>
            </a:pPr>
            <a:endParaRPr lang="en-GB" sz="1200" b="0" dirty="0">
              <a:latin typeface="+mn-lt"/>
              <a:ea typeface="Times New Roman" panose="02020603050405020304" pitchFamily="18" charset="0"/>
              <a:cs typeface="Calibri" panose="020F0502020204030204" pitchFamily="34" charset="0"/>
            </a:endParaRPr>
          </a:p>
          <a:p>
            <a:pPr>
              <a:spcBef>
                <a:spcPts val="0"/>
              </a:spcBef>
              <a:spcAft>
                <a:spcPts val="0"/>
              </a:spcAft>
            </a:pPr>
            <a:endParaRPr lang="en-GB" altLang="en-US" sz="1200" b="0" u="none" dirty="0">
              <a:latin typeface="+mn-lt"/>
              <a:cs typeface="Calibri" panose="020F0502020204030204" pitchFamily="34" charset="0"/>
            </a:endParaRPr>
          </a:p>
          <a:p>
            <a:pPr>
              <a:spcBef>
                <a:spcPts val="0"/>
              </a:spcBef>
              <a:spcAft>
                <a:spcPts val="0"/>
              </a:spcAft>
            </a:pPr>
            <a:r>
              <a:rPr lang="en-GB" altLang="en-US" sz="1200" b="1" u="none" dirty="0">
                <a:latin typeface="+mn-lt"/>
              </a:rPr>
              <a:t>Potential Homework Tasks</a:t>
            </a:r>
          </a:p>
          <a:p>
            <a:pPr>
              <a:spcBef>
                <a:spcPts val="0"/>
              </a:spcBef>
              <a:spcAft>
                <a:spcPts val="0"/>
              </a:spcAft>
            </a:pPr>
            <a:endParaRPr lang="en-GB" altLang="en-US" sz="1200" b="0" u="none" dirty="0">
              <a:latin typeface="+mn-lt"/>
              <a:cs typeface="Calibri" panose="020F0502020204030204" pitchFamily="34" charset="0"/>
            </a:endParaRPr>
          </a:p>
          <a:p>
            <a:pPr>
              <a:spcBef>
                <a:spcPts val="0"/>
              </a:spcBef>
              <a:spcAft>
                <a:spcPts val="0"/>
              </a:spcAft>
            </a:pPr>
            <a:r>
              <a:rPr lang="en-GB" altLang="en-US" sz="1200" b="0" u="none" dirty="0">
                <a:latin typeface="+mn-lt"/>
              </a:rPr>
              <a:t>There are 4 clear opportunities to give the children some homework. Check with the teacher beforehand that this is ok to do.</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GB" altLang="en-US" sz="1200" b="0" u="none" dirty="0">
              <a:latin typeface="+mn-lt"/>
              <a:cs typeface="Calibri" panose="020F0502020204030204" pitchFamily="34"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GB" altLang="en-US" sz="1200" b="1" u="none" dirty="0">
                <a:latin typeface="+mn-lt"/>
              </a:rPr>
              <a:t>Stop, Drop and Roll</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Ask the children to teach the method to their family and friends.  Reinforce that if they realise their own, or someone else’s, clothes are on fire to “Stop, Drop and Roll”.</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endParaRPr>
          </a:p>
          <a:p>
            <a:pPr marL="0" marR="0" lvl="0" indent="0" algn="l" defTabSz="922721" rtl="0" eaLnBrk="0" fontAlgn="base" latinLnBrk="0" hangingPunct="0">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Browallia New" panose="020B0502040204020203" pitchFamily="34" charset="-34"/>
              </a:rPr>
              <a:t>Importance of working smoke alarms</a:t>
            </a:r>
          </a:p>
          <a:p>
            <a:pPr marL="171450" marR="0" lvl="0" indent="-171450" algn="l" defTabSz="922721"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Ask the children to check that they have a smoke alarm, test it and then make sure that it is tested regularly.</a:t>
            </a:r>
          </a:p>
          <a:p>
            <a:pPr marL="0" marR="0" lvl="0" indent="0" algn="l" defTabSz="922721" rtl="0" eaLnBrk="0" fontAlgn="base" latinLnBrk="0" hangingPunct="0">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Why you need a Fire Plan</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Refer to the handouts and ask the children to look at them with the people they live with and, explaining what they have learnt in the session, make their own family Fire Plan together.</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Learn your address (and especially your postcode) in case of an emergency.</a:t>
            </a:r>
          </a:p>
          <a:p>
            <a:pPr marL="0" indent="0">
              <a:spcBef>
                <a:spcPts val="0"/>
              </a:spcBef>
              <a:spcAft>
                <a:spcPts val="0"/>
              </a:spcAft>
              <a:buFont typeface="Arial" panose="020B0604020202020204" pitchFamily="34" charset="0"/>
              <a:buNone/>
            </a:pPr>
            <a:endParaRPr lang="en-GB" altLang="en-US" sz="1200" b="0" u="none" dirty="0">
              <a:latin typeface="+mn-lt"/>
              <a:cs typeface="Calibri" panose="020F0502020204030204" pitchFamily="34" charset="0"/>
            </a:endParaRPr>
          </a:p>
          <a:p>
            <a:pPr>
              <a:spcBef>
                <a:spcPts val="0"/>
              </a:spcBef>
              <a:spcAft>
                <a:spcPts val="0"/>
              </a:spcAft>
            </a:pPr>
            <a:endParaRPr lang="en-GB" altLang="en-US" sz="1200" b="0" u="none" dirty="0">
              <a:latin typeface="+mn-lt"/>
              <a:cs typeface="Calibri" panose="020F0502020204030204" pitchFamily="34" charset="0"/>
            </a:endParaRPr>
          </a:p>
          <a:p>
            <a:pPr>
              <a:spcBef>
                <a:spcPts val="0"/>
              </a:spcBef>
              <a:spcAft>
                <a:spcPts val="0"/>
              </a:spcAft>
            </a:pPr>
            <a:r>
              <a:rPr lang="en-GB" altLang="en-US" sz="1200" b="1" u="none" dirty="0">
                <a:latin typeface="+mn-lt"/>
              </a:rPr>
              <a:t>Introduction</a:t>
            </a:r>
          </a:p>
          <a:p>
            <a:pPr>
              <a:spcBef>
                <a:spcPts val="0"/>
              </a:spcBef>
              <a:spcAft>
                <a:spcPts val="0"/>
              </a:spcAft>
            </a:pPr>
            <a:endParaRPr lang="en-GB" altLang="en-US" sz="1200" b="0" u="none" dirty="0">
              <a:latin typeface="+mn-lt"/>
              <a:cs typeface="Calibri" panose="020F0502020204030204" pitchFamily="34" charset="0"/>
            </a:endParaRPr>
          </a:p>
          <a:p>
            <a:pPr marL="171450" indent="-171450" defTabSz="922721">
              <a:spcBef>
                <a:spcPts val="0"/>
              </a:spcBef>
              <a:spcAft>
                <a:spcPts val="0"/>
              </a:spcAft>
              <a:buFont typeface="Arial" panose="020B0604020202020204" pitchFamily="34" charset="0"/>
              <a:buChar char="•"/>
              <a:defRPr/>
            </a:pPr>
            <a:r>
              <a:rPr lang="en-GB" sz="1200" dirty="0">
                <a:latin typeface="+mn-lt"/>
              </a:rPr>
              <a:t>Introduce yourselves and your role within LFRS. </a:t>
            </a:r>
          </a:p>
          <a:p>
            <a:pPr defTabSz="922721">
              <a:spcBef>
                <a:spcPts val="0"/>
              </a:spcBef>
              <a:spcAft>
                <a:spcPts val="0"/>
              </a:spcAft>
              <a:defRPr/>
            </a:pPr>
            <a:endParaRPr lang="en-GB" sz="1200" dirty="0">
              <a:latin typeface="+mn-lt"/>
              <a:cs typeface="Calibri" panose="020F0502020204030204" pitchFamily="34" charset="0"/>
            </a:endParaRPr>
          </a:p>
          <a:p>
            <a:pPr marL="171450" indent="-171450" defTabSz="922721">
              <a:spcBef>
                <a:spcPts val="0"/>
              </a:spcBef>
              <a:spcAft>
                <a:spcPts val="0"/>
              </a:spcAft>
              <a:buFont typeface="Arial" panose="020B0604020202020204" pitchFamily="34" charset="0"/>
              <a:buChar char="•"/>
              <a:defRPr/>
            </a:pPr>
            <a:r>
              <a:rPr lang="en-GB" sz="1200" dirty="0">
                <a:latin typeface="+mn-lt"/>
              </a:rPr>
              <a:t>Briefly explain that the session is going to be a mixture of listening, talking and taking part! As the screen will be being used make sure all the children can see it. </a:t>
            </a:r>
          </a:p>
          <a:p>
            <a:pPr>
              <a:spcBef>
                <a:spcPts val="0"/>
              </a:spcBef>
              <a:spcAft>
                <a:spcPts val="0"/>
              </a:spcAft>
            </a:pPr>
            <a:endParaRPr lang="en-GB" altLang="en-US" sz="1200" b="0" u="none" dirty="0">
              <a:latin typeface="+mn-lt"/>
              <a:cs typeface="Calibri" panose="020F0502020204030204" pitchFamily="34" charset="0"/>
            </a:endParaRPr>
          </a:p>
          <a:p>
            <a:pPr>
              <a:spcBef>
                <a:spcPts val="0"/>
              </a:spcBef>
              <a:spcAft>
                <a:spcPts val="0"/>
              </a:spcAft>
            </a:pPr>
            <a:endParaRPr lang="en-GB" altLang="en-US" sz="1200" b="0" u="none" dirty="0">
              <a:latin typeface="+mn-lt"/>
              <a:cs typeface="Calibri" panose="020F0502020204030204" pitchFamily="34" charset="0"/>
            </a:endParaRPr>
          </a:p>
          <a:p>
            <a:pPr>
              <a:spcBef>
                <a:spcPts val="0"/>
              </a:spcBef>
              <a:spcAft>
                <a:spcPts val="0"/>
              </a:spcAft>
            </a:pPr>
            <a:r>
              <a:rPr lang="en-GB" altLang="en-US" sz="1200" b="1" u="sng" dirty="0">
                <a:latin typeface="+mn-lt"/>
              </a:rPr>
              <a:t>Own Notes</a:t>
            </a:r>
          </a:p>
          <a:p>
            <a:pPr>
              <a:spcBef>
                <a:spcPts val="0"/>
              </a:spcBef>
              <a:spcAft>
                <a:spcPts val="0"/>
              </a:spcAft>
            </a:pPr>
            <a:endParaRPr lang="en-US" alt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5299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latin typeface="+mn-lt"/>
              </a:rPr>
              <a:t>Stop, Drop and Roll</a:t>
            </a:r>
          </a:p>
          <a:p>
            <a:endParaRPr lang="en-GB" b="1" i="1" dirty="0">
              <a:latin typeface="+mn-lt"/>
            </a:endParaRPr>
          </a:p>
          <a:p>
            <a:r>
              <a:rPr lang="en-GB" b="0" i="0" baseline="0" dirty="0">
                <a:latin typeface="+mn-lt"/>
              </a:rPr>
              <a:t>Explain that for those who can’t Stop, Drop and Roll (such as wheelchair users) they or someone else can use a piece of material such as a coat or a blanket to put over the flames and firmly pat it down to smother them and put them out. Demonstrate with a colleague or ask for a volunteer.</a:t>
            </a:r>
          </a:p>
          <a:p>
            <a:endParaRPr lang="en-GB" b="1" baseline="0" dirty="0">
              <a:latin typeface="+mn-lt"/>
            </a:endParaRPr>
          </a:p>
          <a:p>
            <a:endParaRPr lang="en-GB" b="1" baseline="0" dirty="0">
              <a:latin typeface="+mn-lt"/>
            </a:endParaRPr>
          </a:p>
          <a:p>
            <a:r>
              <a:rPr lang="en-GB" b="1" baseline="0" dirty="0">
                <a:latin typeface="+mn-lt"/>
              </a:rPr>
              <a:t>Own Notes:</a:t>
            </a:r>
            <a:endParaRPr lang="en-GB" b="1" dirty="0">
              <a:latin typeface="+mn-lt"/>
            </a:endParaRPr>
          </a:p>
        </p:txBody>
      </p:sp>
      <p:sp>
        <p:nvSpPr>
          <p:cNvPr id="4" name="Slide Number Placeholder 3"/>
          <p:cNvSpPr>
            <a:spLocks noGrp="1"/>
          </p:cNvSpPr>
          <p:nvPr>
            <p:ph type="sldNum" sz="quarter" idx="10"/>
          </p:nvPr>
        </p:nvSpPr>
        <p:spPr/>
        <p:txBody>
          <a:bodyPr/>
          <a:lstStyle/>
          <a:p>
            <a:fld id="{F42C79D2-2836-41B2-AE34-881ECE0264C2}" type="slidenum">
              <a:rPr lang="en-GB" smtClean="0"/>
              <a:t>10</a:t>
            </a:fld>
            <a:endParaRPr lang="en-GB"/>
          </a:p>
        </p:txBody>
      </p:sp>
    </p:spTree>
    <p:extLst>
      <p:ext uri="{BB962C8B-B14F-4D97-AF65-F5344CB8AC3E}">
        <p14:creationId xmlns:p14="http://schemas.microsoft.com/office/powerpoint/2010/main" val="477131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9711" indent="-288350">
              <a:defRPr>
                <a:solidFill>
                  <a:schemeClr val="tx1"/>
                </a:solidFill>
                <a:latin typeface="Arial" charset="0"/>
              </a:defRPr>
            </a:lvl2pPr>
            <a:lvl3pPr marL="1153401" indent="-230680">
              <a:defRPr>
                <a:solidFill>
                  <a:schemeClr val="tx1"/>
                </a:solidFill>
                <a:latin typeface="Arial" charset="0"/>
              </a:defRPr>
            </a:lvl3pPr>
            <a:lvl4pPr marL="1614762" indent="-230680">
              <a:defRPr>
                <a:solidFill>
                  <a:schemeClr val="tx1"/>
                </a:solidFill>
                <a:latin typeface="Arial" charset="0"/>
              </a:defRPr>
            </a:lvl4pPr>
            <a:lvl5pPr marL="2076122" indent="-230680">
              <a:defRPr>
                <a:solidFill>
                  <a:schemeClr val="tx1"/>
                </a:solidFill>
                <a:latin typeface="Arial" charset="0"/>
              </a:defRPr>
            </a:lvl5pPr>
            <a:lvl6pPr marL="2537483" indent="-230680" eaLnBrk="0" fontAlgn="base" hangingPunct="0">
              <a:spcBef>
                <a:spcPct val="0"/>
              </a:spcBef>
              <a:spcAft>
                <a:spcPct val="0"/>
              </a:spcAft>
              <a:defRPr>
                <a:solidFill>
                  <a:schemeClr val="tx1"/>
                </a:solidFill>
                <a:latin typeface="Arial" charset="0"/>
              </a:defRPr>
            </a:lvl6pPr>
            <a:lvl7pPr marL="2998843" indent="-230680" eaLnBrk="0" fontAlgn="base" hangingPunct="0">
              <a:spcBef>
                <a:spcPct val="0"/>
              </a:spcBef>
              <a:spcAft>
                <a:spcPct val="0"/>
              </a:spcAft>
              <a:defRPr>
                <a:solidFill>
                  <a:schemeClr val="tx1"/>
                </a:solidFill>
                <a:latin typeface="Arial" charset="0"/>
              </a:defRPr>
            </a:lvl7pPr>
            <a:lvl8pPr marL="3460204" indent="-230680" eaLnBrk="0" fontAlgn="base" hangingPunct="0">
              <a:spcBef>
                <a:spcPct val="0"/>
              </a:spcBef>
              <a:spcAft>
                <a:spcPct val="0"/>
              </a:spcAft>
              <a:defRPr>
                <a:solidFill>
                  <a:schemeClr val="tx1"/>
                </a:solidFill>
                <a:latin typeface="Arial" charset="0"/>
              </a:defRPr>
            </a:lvl8pPr>
            <a:lvl9pPr marL="3921564" indent="-230680" eaLnBrk="0" fontAlgn="base" hangingPunct="0">
              <a:spcBef>
                <a:spcPct val="0"/>
              </a:spcBef>
              <a:spcAft>
                <a:spcPct val="0"/>
              </a:spcAft>
              <a:defRPr>
                <a:solidFill>
                  <a:schemeClr val="tx1"/>
                </a:solidFill>
                <a:latin typeface="Arial" charset="0"/>
              </a:defRPr>
            </a:lvl9pPr>
          </a:lstStyle>
          <a:p>
            <a:pPr defTabSz="922721">
              <a:defRPr/>
            </a:pPr>
            <a:fld id="{2C46475D-84B9-4121-B138-D47697CAFBAF}" type="slidenum">
              <a:rPr lang="en-GB" altLang="en-US">
                <a:solidFill>
                  <a:srgbClr val="000000"/>
                </a:solidFill>
              </a:rPr>
              <a:pPr defTabSz="922721">
                <a:defRPr/>
              </a:pPr>
              <a:t>11</a:t>
            </a:fld>
            <a:endParaRPr lang="en-GB" altLang="en-US">
              <a:solidFill>
                <a:srgbClr val="000000"/>
              </a:solidFill>
            </a:endParaRPr>
          </a:p>
        </p:txBody>
      </p:sp>
      <p:sp>
        <p:nvSpPr>
          <p:cNvPr id="8195" name="Rectangle 2"/>
          <p:cNvSpPr>
            <a:spLocks noGrp="1" noRot="1" noChangeAspect="1" noChangeArrowheads="1" noTextEdit="1"/>
          </p:cNvSpPr>
          <p:nvPr>
            <p:ph type="sldImg"/>
          </p:nvPr>
        </p:nvSpPr>
        <p:spPr>
          <a:xfrm>
            <a:off x="92075" y="746125"/>
            <a:ext cx="6624638" cy="3727450"/>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721">
              <a:lnSpc>
                <a:spcPct val="100000"/>
              </a:lnSpc>
              <a:spcBef>
                <a:spcPts val="0"/>
              </a:spcBef>
              <a:spcAft>
                <a:spcPts val="0"/>
              </a:spcAft>
              <a:defRPr/>
            </a:pPr>
            <a:r>
              <a:rPr lang="en-GB" sz="1400" b="1" dirty="0">
                <a:latin typeface="+mn-lt"/>
                <a:ea typeface="Calibri" panose="020F0502020204030204" pitchFamily="34" charset="0"/>
                <a:cs typeface="Times New Roman" panose="02020603050405020304" pitchFamily="18" charset="0"/>
              </a:rPr>
              <a:t>Importance of working smoke alarms - Demonstration</a:t>
            </a:r>
          </a:p>
          <a:p>
            <a:pPr defTabSz="922721">
              <a:lnSpc>
                <a:spcPct val="100000"/>
              </a:lnSpc>
              <a:spcBef>
                <a:spcPts val="0"/>
              </a:spcBef>
              <a:spcAft>
                <a:spcPts val="0"/>
              </a:spcAft>
              <a:defRPr/>
            </a:pPr>
            <a:endParaRPr lang="en-GB" sz="1200" b="0" dirty="0">
              <a:latin typeface="+mn-lt"/>
              <a:cs typeface="Calibri" panose="020F0502020204030204" pitchFamily="34" charset="0"/>
            </a:endParaRPr>
          </a:p>
          <a:p>
            <a:pPr marL="171450" indent="-171450" defTabSz="922721">
              <a:lnSpc>
                <a:spcPct val="100000"/>
              </a:lnSpc>
              <a:spcBef>
                <a:spcPts val="0"/>
              </a:spcBef>
              <a:spcAft>
                <a:spcPts val="0"/>
              </a:spcAft>
              <a:buFont typeface="Arial" panose="020B0604020202020204" pitchFamily="34" charset="0"/>
              <a:buChar char="•"/>
              <a:defRPr/>
            </a:pPr>
            <a:r>
              <a:rPr lang="en-GB" sz="1200" dirty="0">
                <a:latin typeface="+mn-lt"/>
              </a:rPr>
              <a:t>Show the children a smoke alarm (or refer to the picture on the slide) and ask them if they know what it is, what it does and how it works. This could be done in pairs or small groups.</a:t>
            </a:r>
          </a:p>
          <a:p>
            <a:pPr defTabSz="922721">
              <a:lnSpc>
                <a:spcPct val="100000"/>
              </a:lnSpc>
              <a:spcBef>
                <a:spcPts val="0"/>
              </a:spcBef>
              <a:spcAft>
                <a:spcPts val="0"/>
              </a:spcAft>
              <a:defRPr/>
            </a:pPr>
            <a:endParaRPr lang="en-GB" sz="1200" dirty="0">
              <a:latin typeface="+mn-lt"/>
              <a:cs typeface="Calibri" panose="020F0502020204030204" pitchFamily="34" charset="0"/>
            </a:endParaRPr>
          </a:p>
          <a:p>
            <a:pPr marL="171450" marR="0" lvl="0" indent="-171450" algn="l" defTabSz="922721"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GB" sz="1200" dirty="0">
                <a:latin typeface="+mn-lt"/>
              </a:rPr>
              <a:t>Ask the children to feedback. </a:t>
            </a:r>
          </a:p>
          <a:p>
            <a:pPr marL="0" marR="0" lvl="0" indent="0" algn="l" defTabSz="922721"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GB" sz="1200" dirty="0">
              <a:latin typeface="+mn-lt"/>
              <a:cs typeface="Calibri" panose="020F0502020204030204" pitchFamily="34" charset="0"/>
            </a:endParaRPr>
          </a:p>
          <a:p>
            <a:pPr marL="171450" marR="0" lvl="0" indent="-171450" algn="l" defTabSz="922721"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GB" sz="1200" dirty="0">
                <a:latin typeface="+mn-lt"/>
              </a:rPr>
              <a:t>Explain what smoke alarms are and what they do (if working).</a:t>
            </a:r>
          </a:p>
          <a:p>
            <a:pPr marL="0" indent="0" defTabSz="922721">
              <a:lnSpc>
                <a:spcPct val="100000"/>
              </a:lnSpc>
              <a:spcBef>
                <a:spcPts val="0"/>
              </a:spcBef>
              <a:spcAft>
                <a:spcPts val="0"/>
              </a:spcAft>
              <a:buFont typeface="Arial" panose="020B0604020202020204" pitchFamily="34" charset="0"/>
              <a:buNone/>
              <a:defRPr/>
            </a:pPr>
            <a:endParaRPr lang="en-GB" sz="1200" dirty="0">
              <a:latin typeface="+mn-lt"/>
              <a:cs typeface="Calibri" panose="020F0502020204030204" pitchFamily="34" charset="0"/>
            </a:endParaRPr>
          </a:p>
          <a:p>
            <a:pPr marL="171450" indent="-171450" defTabSz="922721">
              <a:lnSpc>
                <a:spcPct val="100000"/>
              </a:lnSpc>
              <a:spcBef>
                <a:spcPts val="0"/>
              </a:spcBef>
              <a:spcAft>
                <a:spcPts val="0"/>
              </a:spcAft>
              <a:buFont typeface="Arial" panose="020B0604020202020204" pitchFamily="34" charset="0"/>
              <a:buChar char="•"/>
              <a:defRPr/>
            </a:pPr>
            <a:r>
              <a:rPr lang="en-GB" sz="1200" dirty="0">
                <a:latin typeface="+mn-lt"/>
              </a:rPr>
              <a:t>Sound the smoke alarm. </a:t>
            </a:r>
          </a:p>
          <a:p>
            <a:pPr marL="0" indent="0" defTabSz="922721">
              <a:lnSpc>
                <a:spcPct val="100000"/>
              </a:lnSpc>
              <a:spcBef>
                <a:spcPts val="0"/>
              </a:spcBef>
              <a:spcAft>
                <a:spcPts val="0"/>
              </a:spcAft>
              <a:buFont typeface="Arial" panose="020B0604020202020204" pitchFamily="34" charset="0"/>
              <a:buNone/>
              <a:defRPr/>
            </a:pPr>
            <a:endParaRPr lang="en-GB" sz="1200" dirty="0">
              <a:latin typeface="+mn-lt"/>
              <a:cs typeface="Calibri" panose="020F0502020204030204" pitchFamily="34" charset="0"/>
            </a:endParaRPr>
          </a:p>
          <a:p>
            <a:pPr marL="0" indent="0" defTabSz="922721">
              <a:lnSpc>
                <a:spcPct val="100000"/>
              </a:lnSpc>
              <a:spcBef>
                <a:spcPts val="0"/>
              </a:spcBef>
              <a:spcAft>
                <a:spcPts val="0"/>
              </a:spcAft>
              <a:buFont typeface="Arial" panose="020B0604020202020204" pitchFamily="34" charset="0"/>
              <a:buNone/>
              <a:defRPr/>
            </a:pPr>
            <a:r>
              <a:rPr lang="en-GB" sz="1200" b="1" dirty="0">
                <a:latin typeface="+mn-lt"/>
              </a:rPr>
              <a:t>Note: </a:t>
            </a:r>
            <a:r>
              <a:rPr lang="en-GB" sz="1200" dirty="0">
                <a:latin typeface="+mn-lt"/>
              </a:rPr>
              <a:t>Check with the teacher first in case there are children who may be sensitive to the sound. Once ok, tell the children that they can cover their ears slightly if they want to.</a:t>
            </a:r>
          </a:p>
          <a:p>
            <a:pPr defTabSz="922721">
              <a:lnSpc>
                <a:spcPct val="100000"/>
              </a:lnSpc>
              <a:spcBef>
                <a:spcPts val="0"/>
              </a:spcBef>
              <a:spcAft>
                <a:spcPts val="0"/>
              </a:spcAft>
              <a:defRPr/>
            </a:pPr>
            <a:endParaRPr lang="en-GB" sz="1200" dirty="0">
              <a:latin typeface="+mn-lt"/>
              <a:ea typeface="Calibri" panose="020F0502020204030204" pitchFamily="34" charset="0"/>
              <a:cs typeface="Calibri" panose="020F0502020204030204" pitchFamily="34" charset="0"/>
            </a:endParaRPr>
          </a:p>
          <a:p>
            <a:pPr marL="0" marR="0" lvl="0" indent="0" algn="l" defTabSz="922721" rtl="0" eaLnBrk="0" fontAlgn="base" latinLnBrk="0" hangingPunct="0">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Stress that only working smoke detectors can help save lives as they can give early warning so it is important that the children help their family to:</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lnSpc>
                <a:spcPct val="100000"/>
              </a:lnSpc>
              <a:spcBef>
                <a:spcPts val="0"/>
              </a:spcBef>
              <a:spcAft>
                <a:spcPts val="0"/>
              </a:spcAft>
              <a:buClrTx/>
              <a:buSzTx/>
              <a:buFont typeface="Wingdings" panose="05000000000000000000" pitchFamily="2" charset="2"/>
              <a:buChar char="Ø"/>
              <a:tabLst/>
              <a:defRPr/>
            </a:pPr>
            <a:r>
              <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Check at home that they have a working smoke alarm – check for other family members, such as grandparents;</a:t>
            </a:r>
          </a:p>
          <a:p>
            <a:pPr marL="171450" marR="0" lvl="0" indent="-171450" algn="l" defTabSz="914400" rtl="0" eaLnBrk="0" fontAlgn="base" latinLnBrk="0" hangingPunct="0">
              <a:lnSpc>
                <a:spcPct val="100000"/>
              </a:lnSpc>
              <a:spcBef>
                <a:spcPts val="0"/>
              </a:spcBef>
              <a:spcAft>
                <a:spcPts val="0"/>
              </a:spcAft>
              <a:buClrTx/>
              <a:buSzTx/>
              <a:buFont typeface="Wingdings" panose="05000000000000000000" pitchFamily="2" charset="2"/>
              <a:buChar char="Ø"/>
              <a:tabLst/>
              <a:defRPr/>
            </a:pPr>
            <a:r>
              <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Test the alarms weekly;</a:t>
            </a:r>
          </a:p>
          <a:p>
            <a:pPr marL="171450" marR="0" lvl="0" indent="-171450" algn="l" defTabSz="914400" rtl="0" eaLnBrk="0" fontAlgn="base" latinLnBrk="0" hangingPunct="0">
              <a:lnSpc>
                <a:spcPct val="100000"/>
              </a:lnSpc>
              <a:spcBef>
                <a:spcPts val="0"/>
              </a:spcBef>
              <a:spcAft>
                <a:spcPts val="0"/>
              </a:spcAft>
              <a:buClrTx/>
              <a:buSzTx/>
              <a:buFont typeface="Wingdings" panose="05000000000000000000" pitchFamily="2" charset="2"/>
              <a:buChar char="Ø"/>
              <a:tabLst/>
              <a:defRPr/>
            </a:pPr>
            <a:r>
              <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Clean them regularly with a vacuum cleaner;</a:t>
            </a:r>
          </a:p>
          <a:p>
            <a:pPr marL="171450" marR="0" lvl="0" indent="-171450" algn="l" defTabSz="914400" rtl="0" eaLnBrk="0" fontAlgn="base" latinLnBrk="0" hangingPunct="0">
              <a:lnSpc>
                <a:spcPct val="100000"/>
              </a:lnSpc>
              <a:spcBef>
                <a:spcPts val="0"/>
              </a:spcBef>
              <a:spcAft>
                <a:spcPts val="0"/>
              </a:spcAft>
              <a:buClrTx/>
              <a:buSzTx/>
              <a:buFont typeface="Wingdings" panose="05000000000000000000" pitchFamily="2" charset="2"/>
              <a:buChar char="Ø"/>
              <a:tabLst/>
              <a:defRPr/>
            </a:pPr>
            <a:r>
              <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Know that with battery powered alarms the batteries should never be taken out to be used in other things.</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The factsheet letter they will be given after the session gives them information about how to get one.</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Potential Homework Task</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Ask the children to check that they have a smoke alarm, test it and then make sure that it is tested regularly. They can do this at home and with other family they visit.</a:t>
            </a:r>
          </a:p>
          <a:p>
            <a:pPr>
              <a:lnSpc>
                <a:spcPct val="100000"/>
              </a:lnSpc>
              <a:spcBef>
                <a:spcPts val="0"/>
              </a:spcBef>
              <a:spcAft>
                <a:spcPts val="0"/>
              </a:spcAft>
            </a:pPr>
            <a:endParaRPr lang="en-GB" sz="1200" b="0" u="none" dirty="0">
              <a:latin typeface="+mn-lt"/>
              <a:ea typeface="Calibri" panose="020F0502020204030204" pitchFamily="34" charset="0"/>
              <a:cs typeface="Calibri" panose="020F0502020204030204" pitchFamily="34" charset="0"/>
            </a:endParaRPr>
          </a:p>
          <a:p>
            <a:pPr>
              <a:lnSpc>
                <a:spcPct val="100000"/>
              </a:lnSpc>
              <a:spcBef>
                <a:spcPts val="0"/>
              </a:spcBef>
              <a:spcAft>
                <a:spcPts val="0"/>
              </a:spcAft>
            </a:pPr>
            <a:endParaRPr lang="en-GB" sz="1200" b="0" u="none" dirty="0">
              <a:latin typeface="+mn-lt"/>
              <a:ea typeface="Calibri" panose="020F0502020204030204" pitchFamily="34" charset="0"/>
              <a:cs typeface="Calibri" panose="020F0502020204030204" pitchFamily="34" charset="0"/>
            </a:endParaRPr>
          </a:p>
          <a:p>
            <a:pPr>
              <a:lnSpc>
                <a:spcPct val="100000"/>
              </a:lnSpc>
              <a:spcBef>
                <a:spcPts val="0"/>
              </a:spcBef>
              <a:spcAft>
                <a:spcPts val="0"/>
              </a:spcAft>
            </a:pPr>
            <a:r>
              <a:rPr lang="en-GB" sz="1200" b="1" u="sng" dirty="0">
                <a:latin typeface="+mn-lt"/>
                <a:ea typeface="Calibri" panose="020F0502020204030204" pitchFamily="34" charset="0"/>
                <a:cs typeface="Times New Roman" panose="02020603050405020304" pitchFamily="18" charset="0"/>
              </a:rPr>
              <a:t>Own Notes</a:t>
            </a:r>
          </a:p>
          <a:p>
            <a:pPr marL="230680">
              <a:lnSpc>
                <a:spcPct val="100000"/>
              </a:lnSpc>
              <a:spcBef>
                <a:spcPts val="0"/>
              </a:spcBef>
              <a:spcAft>
                <a:spcPts val="0"/>
              </a:spcAft>
            </a:pPr>
            <a:endParaRPr lang="en-GB" sz="800" dirty="0">
              <a:latin typeface="Calibri" panose="020F0502020204030204" pitchFamily="34" charset="0"/>
              <a:ea typeface="Calibri" panose="020F0502020204030204" pitchFamily="34" charset="0"/>
              <a:cs typeface="Calibri" panose="020F0502020204030204" pitchFamily="34" charset="0"/>
            </a:endParaRPr>
          </a:p>
          <a:p>
            <a:pPr marL="230680" marR="0" lvl="0" indent="0" algn="l" defTabSz="914400" rtl="0" eaLnBrk="0" fontAlgn="base" latinLnBrk="0" hangingPunct="0">
              <a:lnSpc>
                <a:spcPct val="100000"/>
              </a:lnSpc>
              <a:spcBef>
                <a:spcPts val="0"/>
              </a:spcBef>
              <a:spcAft>
                <a:spcPts val="0"/>
              </a:spcAft>
              <a:buClrTx/>
              <a:buSzTx/>
              <a:buFontTx/>
              <a:buNone/>
              <a:tabLst/>
              <a:defRPr/>
            </a:pPr>
            <a:endParaRPr lang="en-GB" sz="800"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p>
            <a:pPr marL="230680" marR="0" lvl="0" indent="0" algn="l" defTabSz="914400" rtl="0" eaLnBrk="0" fontAlgn="base" latinLnBrk="0" hangingPunct="0">
              <a:lnSpc>
                <a:spcPct val="100000"/>
              </a:lnSpc>
              <a:spcBef>
                <a:spcPts val="0"/>
              </a:spcBef>
              <a:spcAft>
                <a:spcPts val="0"/>
              </a:spcAft>
              <a:buClrTx/>
              <a:buSzTx/>
              <a:buFontTx/>
              <a:buNone/>
              <a:tabLst/>
              <a:defRPr/>
            </a:pPr>
            <a:endParaRPr lang="en-GB" sz="800" dirty="0">
              <a:effectLst/>
              <a:latin typeface="Calibri" panose="020F0502020204030204" pitchFamily="34" charset="0"/>
              <a:ea typeface="Calibri" panose="020F0502020204030204" pitchFamily="34" charset="0"/>
              <a:cs typeface="Calibri" panose="020F0502020204030204" pitchFamily="34" charset="0"/>
            </a:endParaRPr>
          </a:p>
          <a:p>
            <a:pPr marL="230680">
              <a:lnSpc>
                <a:spcPct val="100000"/>
              </a:lnSpc>
              <a:spcBef>
                <a:spcPts val="0"/>
              </a:spcBef>
              <a:spcAft>
                <a:spcPts val="0"/>
              </a:spcAft>
            </a:pPr>
            <a:endParaRPr lang="en-GB" sz="800" dirty="0">
              <a:latin typeface="Calibri" panose="020F0502020204030204" pitchFamily="34" charset="0"/>
              <a:ea typeface="Calibri" panose="020F0502020204030204" pitchFamily="34" charset="0"/>
              <a:cs typeface="Calibri" panose="020F0502020204030204" pitchFamily="34" charset="0"/>
            </a:endParaRPr>
          </a:p>
          <a:p>
            <a:endParaRPr lang="en-US" altLang="en-US" dirty="0"/>
          </a:p>
        </p:txBody>
      </p:sp>
    </p:spTree>
    <p:extLst>
      <p:ext uri="{BB962C8B-B14F-4D97-AF65-F5344CB8AC3E}">
        <p14:creationId xmlns:p14="http://schemas.microsoft.com/office/powerpoint/2010/main" val="1223806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721">
              <a:lnSpc>
                <a:spcPct val="100000"/>
              </a:lnSpc>
              <a:spcBef>
                <a:spcPts val="0"/>
              </a:spcBef>
              <a:spcAft>
                <a:spcPts val="0"/>
              </a:spcAft>
              <a:defRPr/>
            </a:pPr>
            <a:r>
              <a:rPr lang="en-GB" sz="1400" b="1" dirty="0">
                <a:latin typeface="+mn-lt"/>
                <a:ea typeface="Calibri" panose="020F0502020204030204" pitchFamily="34" charset="0"/>
                <a:cs typeface="Times New Roman" panose="02020603050405020304" pitchFamily="18" charset="0"/>
              </a:rPr>
              <a:t>Hard of hearing smoke alarms</a:t>
            </a:r>
          </a:p>
          <a:p>
            <a:pPr defTabSz="922721">
              <a:lnSpc>
                <a:spcPct val="100000"/>
              </a:lnSpc>
              <a:spcBef>
                <a:spcPts val="0"/>
              </a:spcBef>
              <a:spcAft>
                <a:spcPts val="0"/>
              </a:spcAft>
              <a:defRPr/>
            </a:pPr>
            <a:endParaRPr lang="en-GB" sz="1200" b="0" dirty="0">
              <a:latin typeface="+mn-lt"/>
              <a:cs typeface="Calibri" panose="020F0502020204030204" pitchFamily="34" charset="0"/>
            </a:endParaRPr>
          </a:p>
          <a:p>
            <a:pPr marL="0" marR="0" lvl="0" indent="0" algn="l" defTabSz="922721" rtl="0" eaLnBrk="0" fontAlgn="base" latinLnBrk="0" hangingPunct="0">
              <a:lnSpc>
                <a:spcPct val="100000"/>
              </a:lnSpc>
              <a:spcBef>
                <a:spcPts val="0"/>
              </a:spcBef>
              <a:spcAft>
                <a:spcPts val="0"/>
              </a:spcAft>
              <a:buClrTx/>
              <a:buSzTx/>
              <a:buFontTx/>
              <a:buNone/>
              <a:tabLst/>
              <a:defRPr/>
            </a:pPr>
            <a:r>
              <a:rPr lang="en-GB" sz="1200" b="0" dirty="0">
                <a:latin typeface="+mn-lt"/>
                <a:cs typeface="Calibri" panose="020F0502020204030204" pitchFamily="34" charset="0"/>
              </a:rPr>
              <a:t>Explain that smoke alarms work by alerting people with a loud sound. However, those who are hard of hearing may need a different type of smoke alarm to help them. The one in the picture works by the main smoke alarm sounding as normal but it then sets off a separate flashing light and a vibrating pad that goes underneath their pillow.</a:t>
            </a:r>
          </a:p>
          <a:p>
            <a:pPr defTabSz="922721">
              <a:lnSpc>
                <a:spcPct val="100000"/>
              </a:lnSpc>
              <a:spcBef>
                <a:spcPts val="0"/>
              </a:spcBef>
              <a:spcAft>
                <a:spcPts val="0"/>
              </a:spcAft>
              <a:defRPr/>
            </a:pPr>
            <a:endParaRPr lang="en-GB" sz="1200" b="0" dirty="0">
              <a:latin typeface="+mn-lt"/>
              <a:cs typeface="Calibri" panose="020F0502020204030204" pitchFamily="34" charset="0"/>
            </a:endParaRPr>
          </a:p>
          <a:p>
            <a:pPr defTabSz="922721">
              <a:lnSpc>
                <a:spcPct val="100000"/>
              </a:lnSpc>
              <a:spcBef>
                <a:spcPts val="0"/>
              </a:spcBef>
              <a:spcAft>
                <a:spcPts val="0"/>
              </a:spcAft>
              <a:defRPr/>
            </a:pPr>
            <a:r>
              <a:rPr lang="en-GB" sz="1200" b="0" dirty="0">
                <a:latin typeface="+mn-lt"/>
                <a:cs typeface="Calibri" panose="020F0502020204030204" pitchFamily="34" charset="0"/>
              </a:rPr>
              <a:t>Ask the learners to think about if they know anyone who this sort of alarm might help. The fire and rescue service may be able to help arrange this.</a:t>
            </a:r>
          </a:p>
          <a:p>
            <a:pPr defTabSz="922721">
              <a:lnSpc>
                <a:spcPct val="100000"/>
              </a:lnSpc>
              <a:spcBef>
                <a:spcPts val="0"/>
              </a:spcBef>
              <a:spcAft>
                <a:spcPts val="0"/>
              </a:spcAft>
              <a:defRPr/>
            </a:pPr>
            <a:endParaRPr lang="en-GB" sz="1200" b="0" dirty="0">
              <a:latin typeface="+mn-lt"/>
              <a:cs typeface="Calibri" panose="020F0502020204030204" pitchFamily="34" charset="0"/>
            </a:endParaRPr>
          </a:p>
          <a:p>
            <a:pPr marL="0" marR="0" lvl="0" indent="0" algn="l" defTabSz="922721" rtl="0" eaLnBrk="0" fontAlgn="base" latinLnBrk="0" hangingPunct="0">
              <a:lnSpc>
                <a:spcPct val="100000"/>
              </a:lnSpc>
              <a:spcBef>
                <a:spcPts val="0"/>
              </a:spcBef>
              <a:spcAft>
                <a:spcPts val="0"/>
              </a:spcAft>
              <a:buClrTx/>
              <a:buSzTx/>
              <a:buFontTx/>
              <a:buNone/>
              <a:tabLst/>
              <a:defRPr/>
            </a:pPr>
            <a:endParaRPr lang="en-GB" sz="1200" b="1" u="sng" dirty="0">
              <a:latin typeface="+mn-lt"/>
              <a:ea typeface="Calibri" panose="020F0502020204030204" pitchFamily="34" charset="0"/>
              <a:cs typeface="Times New Roman" panose="02020603050405020304" pitchFamily="18" charset="0"/>
            </a:endParaRPr>
          </a:p>
          <a:p>
            <a:pPr marL="0" marR="0" lvl="0" indent="0" algn="l" defTabSz="922721" rtl="0" eaLnBrk="0" fontAlgn="base" latinLnBrk="0" hangingPunct="0">
              <a:lnSpc>
                <a:spcPct val="100000"/>
              </a:lnSpc>
              <a:spcBef>
                <a:spcPts val="0"/>
              </a:spcBef>
              <a:spcAft>
                <a:spcPts val="0"/>
              </a:spcAft>
              <a:buClrTx/>
              <a:buSzTx/>
              <a:buFontTx/>
              <a:buNone/>
              <a:tabLst/>
              <a:defRPr/>
            </a:pPr>
            <a:r>
              <a:rPr lang="en-GB" sz="1200" b="1" u="sng" dirty="0">
                <a:latin typeface="+mn-lt"/>
                <a:ea typeface="Calibri" panose="020F0502020204030204" pitchFamily="34" charset="0"/>
                <a:cs typeface="Times New Roman" panose="02020603050405020304" pitchFamily="18" charset="0"/>
              </a:rPr>
              <a:t>Own Notes</a:t>
            </a:r>
          </a:p>
          <a:p>
            <a:pPr defTabSz="922721">
              <a:lnSpc>
                <a:spcPct val="100000"/>
              </a:lnSpc>
              <a:spcBef>
                <a:spcPts val="0"/>
              </a:spcBef>
              <a:spcAft>
                <a:spcPts val="0"/>
              </a:spcAft>
              <a:defRPr/>
            </a:pPr>
            <a:endParaRPr lang="en-GB" sz="1200" b="0" dirty="0">
              <a:latin typeface="+mn-lt"/>
              <a:cs typeface="Calibri" panose="020F0502020204030204" pitchFamily="34" charset="0"/>
            </a:endParaRPr>
          </a:p>
          <a:p>
            <a:pPr defTabSz="922721">
              <a:lnSpc>
                <a:spcPct val="100000"/>
              </a:lnSpc>
              <a:spcBef>
                <a:spcPts val="0"/>
              </a:spcBef>
              <a:spcAft>
                <a:spcPts val="0"/>
              </a:spcAft>
              <a:defRPr/>
            </a:pPr>
            <a:endParaRPr lang="en-GB" sz="1200" b="0" dirty="0">
              <a:latin typeface="+mn-lt"/>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20000"/>
              </a:spcBef>
              <a:spcAft>
                <a:spcPct val="0"/>
              </a:spcAft>
              <a:buClrTx/>
              <a:buSzTx/>
              <a:buFontTx/>
              <a:buNone/>
              <a:tabLst/>
              <a:defRPr/>
            </a:pPr>
            <a:fld id="{68E10A1B-B881-49DE-B713-6FF93414E950}"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20000"/>
                </a:spcBef>
                <a:spcAft>
                  <a:spcPct val="0"/>
                </a:spcAft>
                <a:buClrTx/>
                <a:buSzTx/>
                <a:buFontTx/>
                <a:buNone/>
                <a:tabLst/>
                <a:defRPr/>
              </a:pPr>
              <a:t>12</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25104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9711" indent="-288350">
              <a:defRPr>
                <a:solidFill>
                  <a:schemeClr val="tx1"/>
                </a:solidFill>
                <a:latin typeface="Arial" charset="0"/>
              </a:defRPr>
            </a:lvl2pPr>
            <a:lvl3pPr marL="1153401" indent="-230680">
              <a:defRPr>
                <a:solidFill>
                  <a:schemeClr val="tx1"/>
                </a:solidFill>
                <a:latin typeface="Arial" charset="0"/>
              </a:defRPr>
            </a:lvl3pPr>
            <a:lvl4pPr marL="1614762" indent="-230680">
              <a:defRPr>
                <a:solidFill>
                  <a:schemeClr val="tx1"/>
                </a:solidFill>
                <a:latin typeface="Arial" charset="0"/>
              </a:defRPr>
            </a:lvl4pPr>
            <a:lvl5pPr marL="2076122" indent="-230680">
              <a:defRPr>
                <a:solidFill>
                  <a:schemeClr val="tx1"/>
                </a:solidFill>
                <a:latin typeface="Arial" charset="0"/>
              </a:defRPr>
            </a:lvl5pPr>
            <a:lvl6pPr marL="2537483" indent="-230680" eaLnBrk="0" fontAlgn="base" hangingPunct="0">
              <a:spcBef>
                <a:spcPct val="0"/>
              </a:spcBef>
              <a:spcAft>
                <a:spcPct val="0"/>
              </a:spcAft>
              <a:defRPr>
                <a:solidFill>
                  <a:schemeClr val="tx1"/>
                </a:solidFill>
                <a:latin typeface="Arial" charset="0"/>
              </a:defRPr>
            </a:lvl6pPr>
            <a:lvl7pPr marL="2998843" indent="-230680" eaLnBrk="0" fontAlgn="base" hangingPunct="0">
              <a:spcBef>
                <a:spcPct val="0"/>
              </a:spcBef>
              <a:spcAft>
                <a:spcPct val="0"/>
              </a:spcAft>
              <a:defRPr>
                <a:solidFill>
                  <a:schemeClr val="tx1"/>
                </a:solidFill>
                <a:latin typeface="Arial" charset="0"/>
              </a:defRPr>
            </a:lvl7pPr>
            <a:lvl8pPr marL="3460204" indent="-230680" eaLnBrk="0" fontAlgn="base" hangingPunct="0">
              <a:spcBef>
                <a:spcPct val="0"/>
              </a:spcBef>
              <a:spcAft>
                <a:spcPct val="0"/>
              </a:spcAft>
              <a:defRPr>
                <a:solidFill>
                  <a:schemeClr val="tx1"/>
                </a:solidFill>
                <a:latin typeface="Arial" charset="0"/>
              </a:defRPr>
            </a:lvl8pPr>
            <a:lvl9pPr marL="3921564" indent="-230680" eaLnBrk="0" fontAlgn="base" hangingPunct="0">
              <a:spcBef>
                <a:spcPct val="0"/>
              </a:spcBef>
              <a:spcAft>
                <a:spcPct val="0"/>
              </a:spcAft>
              <a:defRPr>
                <a:solidFill>
                  <a:schemeClr val="tx1"/>
                </a:solidFill>
                <a:latin typeface="Arial" charset="0"/>
              </a:defRPr>
            </a:lvl9pPr>
          </a:lstStyle>
          <a:p>
            <a:pPr defTabSz="922721">
              <a:defRPr/>
            </a:pPr>
            <a:fld id="{2C46475D-84B9-4121-B138-D47697CAFBAF}" type="slidenum">
              <a:rPr lang="en-GB" altLang="en-US">
                <a:solidFill>
                  <a:srgbClr val="000000"/>
                </a:solidFill>
              </a:rPr>
              <a:pPr defTabSz="922721">
                <a:defRPr/>
              </a:pPr>
              <a:t>13</a:t>
            </a:fld>
            <a:endParaRPr lang="en-GB" altLang="en-US">
              <a:solidFill>
                <a:srgbClr val="000000"/>
              </a:solidFill>
            </a:endParaRPr>
          </a:p>
        </p:txBody>
      </p:sp>
      <p:sp>
        <p:nvSpPr>
          <p:cNvPr id="8195" name="Rectangle 2"/>
          <p:cNvSpPr>
            <a:spLocks noGrp="1" noRot="1" noChangeAspect="1" noChangeArrowheads="1" noTextEdit="1"/>
          </p:cNvSpPr>
          <p:nvPr>
            <p:ph type="sldImg"/>
          </p:nvPr>
        </p:nvSpPr>
        <p:spPr>
          <a:xfrm>
            <a:off x="92075" y="746125"/>
            <a:ext cx="6624638" cy="3727450"/>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spcAft>
                <a:spcPts val="0"/>
              </a:spcAft>
            </a:pPr>
            <a:r>
              <a:rPr lang="en-US" altLang="en-US" sz="1400" b="1" dirty="0">
                <a:latin typeface="+mn-lt"/>
              </a:rPr>
              <a:t>“Smokey’s Fire Plan” - Film (6:45 mins)  </a:t>
            </a:r>
          </a:p>
          <a:p>
            <a:pPr>
              <a:lnSpc>
                <a:spcPct val="100000"/>
              </a:lnSpc>
              <a:spcBef>
                <a:spcPts val="0"/>
              </a:spcBef>
              <a:spcAft>
                <a:spcPts val="0"/>
              </a:spcAft>
            </a:pPr>
            <a:endParaRPr lang="en-US" altLang="en-US" sz="1200" b="0" dirty="0">
              <a:latin typeface="+mn-lt"/>
              <a:cs typeface="Calibri" panose="020F0502020204030204" pitchFamily="34" charset="0"/>
            </a:endParaRPr>
          </a:p>
          <a:p>
            <a:pPr marL="171450" indent="-171450">
              <a:lnSpc>
                <a:spcPct val="100000"/>
              </a:lnSpc>
              <a:spcBef>
                <a:spcPts val="0"/>
              </a:spcBef>
              <a:spcAft>
                <a:spcPts val="0"/>
              </a:spcAft>
              <a:buFont typeface="Arial" panose="020B0604020202020204" pitchFamily="34" charset="0"/>
              <a:buChar char="•"/>
            </a:pPr>
            <a:r>
              <a:rPr lang="en-US" altLang="en-US" sz="1200" b="0" dirty="0">
                <a:latin typeface="+mn-lt"/>
              </a:rPr>
              <a:t>Click the central ‘play’ button to begin the film.</a:t>
            </a:r>
          </a:p>
          <a:p>
            <a:pPr>
              <a:lnSpc>
                <a:spcPct val="100000"/>
              </a:lnSpc>
              <a:spcBef>
                <a:spcPts val="0"/>
              </a:spcBef>
              <a:spcAft>
                <a:spcPts val="0"/>
              </a:spcAft>
            </a:pPr>
            <a:endParaRPr lang="en-US" altLang="en-US" sz="1200" b="0" dirty="0">
              <a:latin typeface="+mn-lt"/>
            </a:endParaRPr>
          </a:p>
          <a:p>
            <a:pPr>
              <a:lnSpc>
                <a:spcPct val="100000"/>
              </a:lnSpc>
              <a:spcBef>
                <a:spcPts val="0"/>
              </a:spcBef>
              <a:spcAft>
                <a:spcPts val="0"/>
              </a:spcAft>
            </a:pPr>
            <a:r>
              <a:rPr lang="en-US" altLang="en-US" sz="1200" b="0" dirty="0">
                <a:latin typeface="+mn-lt"/>
              </a:rPr>
              <a:t>The film introduces Smokey the Bear who is asleep and is woken up by the smoke alarm leading to 2 main Fire Plan scenarios:</a:t>
            </a:r>
          </a:p>
          <a:p>
            <a:pPr marL="0" indent="0">
              <a:lnSpc>
                <a:spcPct val="100000"/>
              </a:lnSpc>
              <a:spcBef>
                <a:spcPts val="0"/>
              </a:spcBef>
              <a:spcAft>
                <a:spcPts val="0"/>
              </a:spcAft>
              <a:buFont typeface="Wingdings" panose="05000000000000000000" pitchFamily="2" charset="2"/>
              <a:buNone/>
            </a:pPr>
            <a:endParaRPr lang="en-US" altLang="en-US" sz="1200" b="0" dirty="0">
              <a:latin typeface="+mn-lt"/>
              <a:cs typeface="Calibri" panose="020F0502020204030204" pitchFamily="34" charset="0"/>
            </a:endParaRPr>
          </a:p>
          <a:p>
            <a:pPr marL="0" indent="0">
              <a:lnSpc>
                <a:spcPct val="100000"/>
              </a:lnSpc>
              <a:spcBef>
                <a:spcPts val="0"/>
              </a:spcBef>
              <a:spcAft>
                <a:spcPts val="0"/>
              </a:spcAft>
              <a:buFont typeface="Wingdings" panose="05000000000000000000" pitchFamily="2" charset="2"/>
              <a:buNone/>
            </a:pPr>
            <a:r>
              <a:rPr lang="en-US" altLang="en-US" sz="1200" b="1" dirty="0">
                <a:latin typeface="+mn-lt"/>
              </a:rPr>
              <a:t>Fire Plan A - Escape via a usual route </a:t>
            </a:r>
            <a:r>
              <a:rPr lang="en-US" altLang="en-US" sz="1200" b="0" dirty="0">
                <a:latin typeface="+mn-lt"/>
              </a:rPr>
              <a:t>(emphasise this is the priority)</a:t>
            </a:r>
          </a:p>
          <a:p>
            <a:pPr marL="0" indent="0">
              <a:lnSpc>
                <a:spcPct val="100000"/>
              </a:lnSpc>
              <a:spcBef>
                <a:spcPts val="0"/>
              </a:spcBef>
              <a:spcAft>
                <a:spcPts val="0"/>
              </a:spcAft>
              <a:buFont typeface="Wingdings" panose="05000000000000000000" pitchFamily="2" charset="2"/>
              <a:buNone/>
            </a:pPr>
            <a:endParaRPr lang="en-US" altLang="en-US" sz="1200" b="0" dirty="0">
              <a:latin typeface="+mn-lt"/>
              <a:cs typeface="Calibri" panose="020F0502020204030204" pitchFamily="34" charset="0"/>
            </a:endParaRPr>
          </a:p>
          <a:p>
            <a:pPr marL="0" indent="0">
              <a:lnSpc>
                <a:spcPct val="100000"/>
              </a:lnSpc>
              <a:spcBef>
                <a:spcPts val="0"/>
              </a:spcBef>
              <a:spcAft>
                <a:spcPts val="0"/>
              </a:spcAft>
              <a:buFont typeface="Wingdings" panose="05000000000000000000" pitchFamily="2" charset="2"/>
              <a:buNone/>
            </a:pPr>
            <a:r>
              <a:rPr lang="en-US" altLang="en-US" sz="1200" b="0" dirty="0">
                <a:latin typeface="+mn-lt"/>
              </a:rPr>
              <a:t>Checking doorhandles, raising the alarm by shouting ‘fire’ and crawling low where the air is clearer and cleaner – </a:t>
            </a:r>
            <a:r>
              <a:rPr lang="en-US" altLang="en-US" sz="1200" b="1" dirty="0">
                <a:latin typeface="+mn-lt"/>
              </a:rPr>
              <a:t>get out, stay out, call 999.</a:t>
            </a:r>
          </a:p>
          <a:p>
            <a:pPr marL="0" marR="0" lvl="0" indent="0" algn="l" defTabSz="914400" rtl="0" eaLnBrk="0" fontAlgn="base" latinLnBrk="0" hangingPunct="0">
              <a:lnSpc>
                <a:spcPct val="100000"/>
              </a:lnSpc>
              <a:spcBef>
                <a:spcPts val="0"/>
              </a:spcBef>
              <a:spcAft>
                <a:spcPts val="0"/>
              </a:spcAft>
              <a:buClrTx/>
              <a:buSzTx/>
              <a:buFont typeface="Wingdings" panose="05000000000000000000" pitchFamily="2" charset="2"/>
              <a:buNone/>
              <a:tabLst/>
              <a:defRPr/>
            </a:pPr>
            <a:r>
              <a:rPr lang="en-US" altLang="en-US" sz="1200" b="0" dirty="0">
                <a:latin typeface="+mn-lt"/>
              </a:rPr>
              <a:t>Stress not to go back for anything, including pets – the firefighters will get these.</a:t>
            </a:r>
          </a:p>
          <a:p>
            <a:pPr marL="0" indent="0">
              <a:lnSpc>
                <a:spcPct val="100000"/>
              </a:lnSpc>
              <a:spcBef>
                <a:spcPts val="0"/>
              </a:spcBef>
              <a:spcAft>
                <a:spcPts val="0"/>
              </a:spcAft>
              <a:buFont typeface="Wingdings" panose="05000000000000000000" pitchFamily="2" charset="2"/>
              <a:buNone/>
            </a:pPr>
            <a:endParaRPr lang="en-US" altLang="en-US" sz="1200" b="0" dirty="0">
              <a:latin typeface="+mn-lt"/>
              <a:cs typeface="Calibri" panose="020F0502020204030204" pitchFamily="34" charset="0"/>
            </a:endParaRPr>
          </a:p>
          <a:p>
            <a:pPr marL="0" indent="0">
              <a:lnSpc>
                <a:spcPct val="100000"/>
              </a:lnSpc>
              <a:spcBef>
                <a:spcPts val="0"/>
              </a:spcBef>
              <a:spcAft>
                <a:spcPts val="0"/>
              </a:spcAft>
              <a:buFont typeface="Wingdings" panose="05000000000000000000" pitchFamily="2" charset="2"/>
              <a:buNone/>
            </a:pPr>
            <a:r>
              <a:rPr lang="en-US" altLang="en-US" sz="1200" b="1" dirty="0">
                <a:latin typeface="+mn-lt"/>
              </a:rPr>
              <a:t>Fire Plan B - What to do if trapped in the room </a:t>
            </a:r>
            <a:r>
              <a:rPr lang="en-US" altLang="en-US" sz="1200" b="0" dirty="0">
                <a:latin typeface="+mn-lt"/>
              </a:rPr>
              <a:t>(not able to get out of your normal exits)</a:t>
            </a:r>
          </a:p>
          <a:p>
            <a:pPr marL="0" indent="0">
              <a:lnSpc>
                <a:spcPct val="100000"/>
              </a:lnSpc>
              <a:spcBef>
                <a:spcPts val="0"/>
              </a:spcBef>
              <a:spcAft>
                <a:spcPts val="0"/>
              </a:spcAft>
              <a:buFont typeface="Wingdings" panose="05000000000000000000" pitchFamily="2" charset="2"/>
              <a:buNone/>
            </a:pPr>
            <a:endParaRPr lang="en-US" altLang="en-US" sz="1200" b="0" dirty="0">
              <a:latin typeface="+mn-lt"/>
              <a:cs typeface="Calibri" panose="020F0502020204030204" pitchFamily="34" charset="0"/>
            </a:endParaRPr>
          </a:p>
          <a:p>
            <a:pPr marL="0" marR="0" lvl="0" indent="0" algn="l" defTabSz="914400" rtl="0" eaLnBrk="0" fontAlgn="base" latinLnBrk="0" hangingPunct="0">
              <a:lnSpc>
                <a:spcPct val="100000"/>
              </a:lnSpc>
              <a:spcBef>
                <a:spcPts val="0"/>
              </a:spcBef>
              <a:spcAft>
                <a:spcPts val="0"/>
              </a:spcAft>
              <a:buClrTx/>
              <a:buSzTx/>
              <a:buFont typeface="Wingdings" panose="05000000000000000000" pitchFamily="2" charset="2"/>
              <a:buNone/>
              <a:tabLst/>
              <a:defRPr/>
            </a:pPr>
            <a:r>
              <a:rPr lang="en-US" altLang="en-US" sz="1200" b="0" dirty="0">
                <a:latin typeface="+mn-lt"/>
              </a:rPr>
              <a:t>Keep the door shut and put cushions, duvets etc. over the gaps to block out the smoke, open the window and shout for help. Do not hide.</a:t>
            </a:r>
          </a:p>
          <a:p>
            <a:pPr marL="0" indent="0">
              <a:lnSpc>
                <a:spcPct val="100000"/>
              </a:lnSpc>
              <a:spcBef>
                <a:spcPts val="0"/>
              </a:spcBef>
              <a:spcAft>
                <a:spcPts val="0"/>
              </a:spcAft>
              <a:buFont typeface="Arial" panose="020B0604020202020204" pitchFamily="34" charset="0"/>
              <a:buNone/>
            </a:pPr>
            <a:endParaRPr lang="en-US" altLang="en-US" sz="1200" b="0" dirty="0">
              <a:latin typeface="+mn-lt"/>
              <a:cs typeface="Calibri" panose="020F0502020204030204" pitchFamily="34" charset="0"/>
            </a:endParaRPr>
          </a:p>
          <a:p>
            <a:pPr marL="0" indent="0">
              <a:lnSpc>
                <a:spcPct val="100000"/>
              </a:lnSpc>
              <a:spcBef>
                <a:spcPts val="0"/>
              </a:spcBef>
              <a:spcAft>
                <a:spcPts val="0"/>
              </a:spcAft>
              <a:buFont typeface="Arial" panose="020B0604020202020204" pitchFamily="34" charset="0"/>
              <a:buNone/>
            </a:pPr>
            <a:endParaRPr lang="en-US" altLang="en-US" sz="1200" b="0" dirty="0">
              <a:latin typeface="+mn-lt"/>
              <a:cs typeface="Calibri" panose="020F0502020204030204" pitchFamily="34"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lang="en-US" altLang="en-US" sz="1200" b="1" dirty="0">
                <a:latin typeface="+mn-lt"/>
              </a:rPr>
              <a:t>Whilst this is not shown on the film to avoid any possible confusion if appropriate you could refer to Fire Plan C – Having to lower out of a window. However, to avoid worrying the children stress that this is the absolute last resort and only if from a low height e.g. first floor).</a:t>
            </a:r>
          </a:p>
          <a:p>
            <a:pPr marL="0" marR="0" lvl="0" indent="0" algn="l" defTabSz="914400" rtl="0" eaLnBrk="0" fontAlgn="base" latinLnBrk="0" hangingPunct="0">
              <a:lnSpc>
                <a:spcPct val="100000"/>
              </a:lnSpc>
              <a:spcBef>
                <a:spcPts val="0"/>
              </a:spcBef>
              <a:spcAft>
                <a:spcPts val="0"/>
              </a:spcAft>
              <a:buClrTx/>
              <a:buSzTx/>
              <a:buFontTx/>
              <a:buNone/>
              <a:tabLst/>
              <a:defRPr/>
            </a:pPr>
            <a:endParaRPr lang="en-US" altLang="en-US" sz="1200" b="0" dirty="0">
              <a:latin typeface="+mn-lt"/>
              <a:cs typeface="Calibri" panose="020F0502020204030204" pitchFamily="34"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lang="en-US" altLang="en-US" sz="1200" b="0" dirty="0">
                <a:latin typeface="+mn-lt"/>
              </a:rPr>
              <a:t>Throwing soft things out to cushion fall, then lowering if safe to do so and dropping down as you would when turning and lowering yourself into a swimming pool. Don’t jump.</a:t>
            </a:r>
          </a:p>
          <a:p>
            <a:pPr marL="0" indent="0">
              <a:lnSpc>
                <a:spcPct val="100000"/>
              </a:lnSpc>
              <a:spcBef>
                <a:spcPts val="0"/>
              </a:spcBef>
              <a:spcAft>
                <a:spcPts val="0"/>
              </a:spcAft>
              <a:buFont typeface="Arial" panose="020B0604020202020204" pitchFamily="34" charset="0"/>
              <a:buNone/>
            </a:pPr>
            <a:endParaRPr lang="en-US" altLang="en-US" sz="1200" b="0" dirty="0">
              <a:latin typeface="+mn-lt"/>
              <a:cs typeface="Calibri" panose="020F0502020204030204" pitchFamily="34" charset="0"/>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US" altLang="en-US" sz="1200" b="0" dirty="0">
                <a:latin typeface="+mn-lt"/>
              </a:rPr>
              <a:t>At the end of the film there are several questions which reinforce these points. Clarify the key points in a reassuring way.</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endParaRPr lang="en-US" altLang="en-US" sz="1200" b="0" dirty="0">
              <a:latin typeface="+mn-lt"/>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US" altLang="en-US" sz="1200" b="0" dirty="0">
                <a:latin typeface="+mn-lt"/>
              </a:rPr>
              <a:t>Ask the children if they have any other questions and </a:t>
            </a:r>
            <a:r>
              <a:rPr lang="en-GB" sz="1200" dirty="0">
                <a:latin typeface="+mn-lt"/>
              </a:rPr>
              <a:t>answer</a:t>
            </a:r>
            <a:r>
              <a:rPr lang="en-US" sz="1200" b="0" dirty="0">
                <a:latin typeface="+mn-lt"/>
              </a:rPr>
              <a:t> </a:t>
            </a:r>
            <a:r>
              <a:rPr lang="en-US" altLang="en-US" sz="1200" b="0" dirty="0">
                <a:latin typeface="+mn-lt"/>
              </a:rPr>
              <a:t>in a reassuring way.</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endParaRPr lang="en-US" altLang="en-US" sz="1200" b="0" dirty="0">
              <a:latin typeface="+mn-lt"/>
            </a:endParaRPr>
          </a:p>
          <a:p>
            <a:pPr marL="0" indent="0">
              <a:lnSpc>
                <a:spcPct val="100000"/>
              </a:lnSpc>
              <a:spcBef>
                <a:spcPts val="0"/>
              </a:spcBef>
              <a:spcAft>
                <a:spcPts val="0"/>
              </a:spcAft>
              <a:buFont typeface="Arial" panose="020B0604020202020204" pitchFamily="34" charset="0"/>
              <a:buNone/>
            </a:pPr>
            <a:endParaRPr lang="en-US" altLang="en-US" sz="1200" b="0" dirty="0">
              <a:latin typeface="+mn-lt"/>
              <a:cs typeface="Calibri" panose="020F0502020204030204" pitchFamily="34" charset="0"/>
            </a:endParaRPr>
          </a:p>
          <a:p>
            <a:pPr>
              <a:lnSpc>
                <a:spcPct val="100000"/>
              </a:lnSpc>
              <a:spcBef>
                <a:spcPts val="0"/>
              </a:spcBef>
              <a:spcAft>
                <a:spcPts val="0"/>
              </a:spcAft>
            </a:pPr>
            <a:r>
              <a:rPr lang="en-US" altLang="en-US" sz="1200" b="1" dirty="0">
                <a:latin typeface="+mn-lt"/>
              </a:rPr>
              <a:t>Pausing the film for discussion/clarification</a:t>
            </a:r>
          </a:p>
          <a:p>
            <a:pPr>
              <a:lnSpc>
                <a:spcPct val="100000"/>
              </a:lnSpc>
              <a:spcBef>
                <a:spcPts val="0"/>
              </a:spcBef>
              <a:spcAft>
                <a:spcPts val="0"/>
              </a:spcAft>
            </a:pPr>
            <a:endParaRPr lang="en-US" altLang="en-US" sz="1200" b="0" dirty="0">
              <a:latin typeface="+mn-lt"/>
              <a:cs typeface="Calibri" panose="020F0502020204030204" pitchFamily="34" charset="0"/>
            </a:endParaRPr>
          </a:p>
          <a:p>
            <a:pPr defTabSz="922721">
              <a:lnSpc>
                <a:spcPct val="100000"/>
              </a:lnSpc>
              <a:spcBef>
                <a:spcPts val="0"/>
              </a:spcBef>
              <a:spcAft>
                <a:spcPts val="0"/>
              </a:spcAft>
              <a:defRPr/>
            </a:pPr>
            <a:r>
              <a:rPr lang="en-US" altLang="en-US" sz="1200" b="0" dirty="0">
                <a:latin typeface="+mn-lt"/>
              </a:rPr>
              <a:t>If you wish and time allows the film can be paused at any point by clicking on the screen to expand on things or question the children about what is happening. Click again to restart.</a:t>
            </a:r>
          </a:p>
          <a:p>
            <a:pPr>
              <a:lnSpc>
                <a:spcPct val="100000"/>
              </a:lnSpc>
              <a:spcBef>
                <a:spcPts val="0"/>
              </a:spcBef>
              <a:spcAft>
                <a:spcPts val="0"/>
              </a:spcAft>
            </a:pPr>
            <a:endParaRPr lang="en-US" altLang="en-US" sz="1200" b="0" u="none" dirty="0">
              <a:latin typeface="+mn-lt"/>
              <a:cs typeface="Calibri" panose="020F0502020204030204" pitchFamily="34" charset="0"/>
            </a:endParaRPr>
          </a:p>
          <a:p>
            <a:pPr>
              <a:lnSpc>
                <a:spcPct val="100000"/>
              </a:lnSpc>
              <a:spcBef>
                <a:spcPts val="0"/>
              </a:spcBef>
              <a:spcAft>
                <a:spcPts val="0"/>
              </a:spcAft>
            </a:pPr>
            <a:r>
              <a:rPr lang="en-US" altLang="en-US" sz="1200" b="1" u="sng" dirty="0">
                <a:latin typeface="+mn-lt"/>
              </a:rPr>
              <a:t>Own Notes</a:t>
            </a:r>
          </a:p>
          <a:p>
            <a:pPr>
              <a:lnSpc>
                <a:spcPct val="100000"/>
              </a:lnSpc>
              <a:spcBef>
                <a:spcPts val="0"/>
              </a:spcBef>
              <a:spcAft>
                <a:spcPts val="0"/>
              </a:spcAft>
            </a:pPr>
            <a:endParaRPr lang="en-US" altLang="en-US" sz="800" b="0" u="sng" dirty="0">
              <a:latin typeface="Calibri" panose="020F0502020204030204" pitchFamily="34" charset="0"/>
              <a:cs typeface="Calibri" panose="020F0502020204030204" pitchFamily="34" charset="0"/>
            </a:endParaRPr>
          </a:p>
          <a:p>
            <a:pPr>
              <a:lnSpc>
                <a:spcPct val="100000"/>
              </a:lnSpc>
              <a:spcBef>
                <a:spcPts val="0"/>
              </a:spcBef>
              <a:spcAft>
                <a:spcPts val="0"/>
              </a:spcAft>
            </a:pPr>
            <a:endParaRPr lang="en-US" altLang="en-US" sz="800" b="0" u="sng" dirty="0">
              <a:latin typeface="Calibri" panose="020F0502020204030204" pitchFamily="34" charset="0"/>
              <a:cs typeface="Calibri" panose="020F0502020204030204" pitchFamily="34" charset="0"/>
            </a:endParaRPr>
          </a:p>
          <a:p>
            <a:pPr>
              <a:lnSpc>
                <a:spcPct val="100000"/>
              </a:lnSpc>
              <a:spcBef>
                <a:spcPts val="0"/>
              </a:spcBef>
              <a:spcAft>
                <a:spcPts val="0"/>
              </a:spcAft>
            </a:pPr>
            <a:endParaRPr lang="en-US" altLang="en-US" sz="800" b="0" u="none" dirty="0">
              <a:latin typeface="Calibri" panose="020F0502020204030204" pitchFamily="34" charset="0"/>
              <a:cs typeface="Calibri" panose="020F0502020204030204" pitchFamily="34" charset="0"/>
            </a:endParaRPr>
          </a:p>
          <a:p>
            <a:pPr>
              <a:lnSpc>
                <a:spcPct val="100000"/>
              </a:lnSpc>
              <a:spcBef>
                <a:spcPts val="0"/>
              </a:spcBef>
              <a:spcAft>
                <a:spcPts val="0"/>
              </a:spcAft>
            </a:pPr>
            <a:endParaRPr lang="en-US" altLang="en-US" sz="800" b="0" u="none" dirty="0">
              <a:latin typeface="Calibri" panose="020F0502020204030204" pitchFamily="34" charset="0"/>
              <a:cs typeface="Calibri" panose="020F0502020204030204" pitchFamily="34" charset="0"/>
            </a:endParaRPr>
          </a:p>
          <a:p>
            <a:pPr marL="173010" indent="-173010">
              <a:buFont typeface="Arial" panose="020B0604020202020204" pitchFamily="34" charset="0"/>
              <a:buChar char="•"/>
            </a:pPr>
            <a:endParaRPr lang="en-US" altLang="en-US" b="1" dirty="0"/>
          </a:p>
        </p:txBody>
      </p:sp>
    </p:spTree>
    <p:extLst>
      <p:ext uri="{BB962C8B-B14F-4D97-AF65-F5344CB8AC3E}">
        <p14:creationId xmlns:p14="http://schemas.microsoft.com/office/powerpoint/2010/main" val="3665550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9711" indent="-288350">
              <a:defRPr>
                <a:solidFill>
                  <a:schemeClr val="tx1"/>
                </a:solidFill>
                <a:latin typeface="Arial" charset="0"/>
              </a:defRPr>
            </a:lvl2pPr>
            <a:lvl3pPr marL="1153401" indent="-230680">
              <a:defRPr>
                <a:solidFill>
                  <a:schemeClr val="tx1"/>
                </a:solidFill>
                <a:latin typeface="Arial" charset="0"/>
              </a:defRPr>
            </a:lvl3pPr>
            <a:lvl4pPr marL="1614762" indent="-230680">
              <a:defRPr>
                <a:solidFill>
                  <a:schemeClr val="tx1"/>
                </a:solidFill>
                <a:latin typeface="Arial" charset="0"/>
              </a:defRPr>
            </a:lvl4pPr>
            <a:lvl5pPr marL="2076122" indent="-230680">
              <a:defRPr>
                <a:solidFill>
                  <a:schemeClr val="tx1"/>
                </a:solidFill>
                <a:latin typeface="Arial" charset="0"/>
              </a:defRPr>
            </a:lvl5pPr>
            <a:lvl6pPr marL="2537483" indent="-230680" eaLnBrk="0" fontAlgn="base" hangingPunct="0">
              <a:spcBef>
                <a:spcPct val="0"/>
              </a:spcBef>
              <a:spcAft>
                <a:spcPct val="0"/>
              </a:spcAft>
              <a:defRPr>
                <a:solidFill>
                  <a:schemeClr val="tx1"/>
                </a:solidFill>
                <a:latin typeface="Arial" charset="0"/>
              </a:defRPr>
            </a:lvl6pPr>
            <a:lvl7pPr marL="2998843" indent="-230680" eaLnBrk="0" fontAlgn="base" hangingPunct="0">
              <a:spcBef>
                <a:spcPct val="0"/>
              </a:spcBef>
              <a:spcAft>
                <a:spcPct val="0"/>
              </a:spcAft>
              <a:defRPr>
                <a:solidFill>
                  <a:schemeClr val="tx1"/>
                </a:solidFill>
                <a:latin typeface="Arial" charset="0"/>
              </a:defRPr>
            </a:lvl7pPr>
            <a:lvl8pPr marL="3460204" indent="-230680" eaLnBrk="0" fontAlgn="base" hangingPunct="0">
              <a:spcBef>
                <a:spcPct val="0"/>
              </a:spcBef>
              <a:spcAft>
                <a:spcPct val="0"/>
              </a:spcAft>
              <a:defRPr>
                <a:solidFill>
                  <a:schemeClr val="tx1"/>
                </a:solidFill>
                <a:latin typeface="Arial" charset="0"/>
              </a:defRPr>
            </a:lvl8pPr>
            <a:lvl9pPr marL="3921564" indent="-230680" eaLnBrk="0" fontAlgn="base" hangingPunct="0">
              <a:spcBef>
                <a:spcPct val="0"/>
              </a:spcBef>
              <a:spcAft>
                <a:spcPct val="0"/>
              </a:spcAft>
              <a:defRPr>
                <a:solidFill>
                  <a:schemeClr val="tx1"/>
                </a:solidFill>
                <a:latin typeface="Arial" charset="0"/>
              </a:defRPr>
            </a:lvl9pPr>
          </a:lstStyle>
          <a:p>
            <a:fld id="{2C46475D-84B9-4121-B138-D47697CAFBAF}" type="slidenum">
              <a:rPr lang="en-GB" altLang="en-US" smtClean="0"/>
              <a:pPr/>
              <a:t>14</a:t>
            </a:fld>
            <a:endParaRPr lang="en-GB" altLang="en-US"/>
          </a:p>
        </p:txBody>
      </p:sp>
      <p:sp>
        <p:nvSpPr>
          <p:cNvPr id="8195" name="Rectangle 2"/>
          <p:cNvSpPr>
            <a:spLocks noGrp="1" noRot="1" noChangeAspect="1" noChangeArrowheads="1" noTextEdit="1"/>
          </p:cNvSpPr>
          <p:nvPr>
            <p:ph type="sldImg"/>
          </p:nvPr>
        </p:nvSpPr>
        <p:spPr>
          <a:xfrm>
            <a:off x="92075" y="746125"/>
            <a:ext cx="6624638" cy="3727450"/>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721">
              <a:lnSpc>
                <a:spcPct val="100000"/>
              </a:lnSpc>
              <a:spcBef>
                <a:spcPts val="0"/>
              </a:spcBef>
              <a:spcAft>
                <a:spcPts val="0"/>
              </a:spcAft>
              <a:defRPr/>
            </a:pPr>
            <a:r>
              <a:rPr lang="en-GB" sz="1400" b="1" dirty="0">
                <a:latin typeface="+mn-lt"/>
                <a:cs typeface="Times New Roman" panose="02020603050405020304" pitchFamily="18" charset="0"/>
              </a:rPr>
              <a:t>Bedtime Routine - Recap</a:t>
            </a:r>
          </a:p>
          <a:p>
            <a:pPr defTabSz="922721">
              <a:lnSpc>
                <a:spcPct val="100000"/>
              </a:lnSpc>
              <a:spcBef>
                <a:spcPts val="0"/>
              </a:spcBef>
              <a:spcAft>
                <a:spcPts val="0"/>
              </a:spcAft>
              <a:defRPr/>
            </a:pPr>
            <a:endParaRPr lang="en-GB" sz="1200" b="0" dirty="0">
              <a:latin typeface="+mn-lt"/>
              <a:cs typeface="Calibri" panose="020F0502020204030204" pitchFamily="34" charset="0"/>
            </a:endParaRPr>
          </a:p>
          <a:p>
            <a:pPr marL="171450" indent="-171450" defTabSz="922721">
              <a:lnSpc>
                <a:spcPct val="100000"/>
              </a:lnSpc>
              <a:spcBef>
                <a:spcPts val="0"/>
              </a:spcBef>
              <a:spcAft>
                <a:spcPts val="0"/>
              </a:spcAft>
              <a:buFont typeface="Arial" panose="020B0604020202020204" pitchFamily="34" charset="0"/>
              <a:buChar char="•"/>
              <a:defRPr/>
            </a:pPr>
            <a:r>
              <a:rPr lang="en-GB" sz="1200" b="0" dirty="0">
                <a:latin typeface="+mn-lt"/>
                <a:cs typeface="Times New Roman" panose="02020603050405020304" pitchFamily="18" charset="0"/>
              </a:rPr>
              <a:t>Refer back to “Smokey’s Fire Plan” and ask the children to think about how we can help to stop a fire starting in the first place.</a:t>
            </a:r>
          </a:p>
          <a:p>
            <a:pPr defTabSz="922721">
              <a:lnSpc>
                <a:spcPct val="100000"/>
              </a:lnSpc>
              <a:spcBef>
                <a:spcPts val="0"/>
              </a:spcBef>
              <a:spcAft>
                <a:spcPts val="0"/>
              </a:spcAft>
              <a:defRPr/>
            </a:pPr>
            <a:endParaRPr lang="en-GB" sz="1200" dirty="0">
              <a:latin typeface="+mn-lt"/>
              <a:cs typeface="Calibri" panose="020F0502020204030204" pitchFamily="34" charset="0"/>
            </a:endParaRPr>
          </a:p>
          <a:p>
            <a:pPr marL="171450" indent="-171450" defTabSz="922721">
              <a:lnSpc>
                <a:spcPct val="100000"/>
              </a:lnSpc>
              <a:spcBef>
                <a:spcPts val="0"/>
              </a:spcBef>
              <a:spcAft>
                <a:spcPts val="0"/>
              </a:spcAft>
              <a:buFont typeface="Arial" panose="020B0604020202020204" pitchFamily="34" charset="0"/>
              <a:buChar char="•"/>
              <a:defRPr/>
            </a:pPr>
            <a:r>
              <a:rPr lang="en-GB" sz="1200" dirty="0">
                <a:latin typeface="+mn-lt"/>
                <a:cs typeface="Times New Roman" panose="02020603050405020304" pitchFamily="18" charset="0"/>
              </a:rPr>
              <a:t>Referring to the slide, stress to the children the need to make sure you and your house are as safe as possible when you go to bed. It could be thought of as “putting your house to bed”. The adults have things they should do (see below) but encourage the children to help by going through the points on the screen.</a:t>
            </a:r>
          </a:p>
          <a:p>
            <a:pPr marL="0" indent="0" defTabSz="922721">
              <a:lnSpc>
                <a:spcPct val="100000"/>
              </a:lnSpc>
              <a:spcBef>
                <a:spcPts val="0"/>
              </a:spcBef>
              <a:spcAft>
                <a:spcPts val="0"/>
              </a:spcAft>
              <a:buFont typeface="Arial" panose="020B0604020202020204" pitchFamily="34" charset="0"/>
              <a:buNone/>
              <a:defRPr/>
            </a:pPr>
            <a:endParaRPr lang="en-GB" sz="1200" dirty="0">
              <a:latin typeface="+mn-lt"/>
              <a:cs typeface="Calibri" panose="020F0502020204030204" pitchFamily="34" charset="0"/>
            </a:endParaRPr>
          </a:p>
          <a:p>
            <a:pPr marL="0" marR="0" lvl="0" indent="0" algn="l" defTabSz="914400" rtl="0" eaLnBrk="0" fontAlgn="base" latinLnBrk="0" hangingPunct="0">
              <a:lnSpc>
                <a:spcPct val="100000"/>
              </a:lnSpc>
              <a:spcBef>
                <a:spcPts val="0"/>
              </a:spcBef>
              <a:spcAft>
                <a:spcPts val="0"/>
              </a:spcAft>
              <a:buClrTx/>
              <a:buSzTx/>
              <a:buFont typeface="Wingdings" panose="05000000000000000000" pitchFamily="2" charset="2"/>
              <a:buNone/>
              <a:tabLst/>
              <a:defRPr/>
            </a:pPr>
            <a:r>
              <a:rPr lang="en-GB" sz="1200" b="1" dirty="0">
                <a:latin typeface="+mn-lt"/>
                <a:cs typeface="Times New Roman" panose="02020603050405020304" pitchFamily="18" charset="0"/>
              </a:rPr>
              <a:t>Note</a:t>
            </a:r>
            <a:r>
              <a:rPr lang="en-GB" sz="1200" dirty="0">
                <a:latin typeface="+mn-lt"/>
                <a:cs typeface="Times New Roman" panose="02020603050405020304" pitchFamily="18" charset="0"/>
              </a:rPr>
              <a:t> – many children of this age will sleep with their door slightly open for light. Any questions should be handled sensitively and r</a:t>
            </a:r>
            <a:r>
              <a:rPr kumimoji="0" lang="en-GB" altLang="en-US" sz="1200" b="0" i="0" u="none" strike="noStrike" kern="1200" cap="none" spc="0" normalizeH="0" baseline="0" noProof="0" dirty="0" err="1">
                <a:ln>
                  <a:noFill/>
                </a:ln>
                <a:solidFill>
                  <a:srgbClr val="000000"/>
                </a:solidFill>
                <a:effectLst/>
                <a:uLnTx/>
                <a:uFillTx/>
                <a:latin typeface="+mn-lt"/>
                <a:ea typeface="+mn-ea"/>
                <a:cs typeface="Times New Roman" panose="02020603050405020304" pitchFamily="18" charset="0"/>
              </a:rPr>
              <a:t>eassure</a:t>
            </a:r>
            <a:r>
              <a:rPr kumimoji="0" lang="en-GB" altLang="en-US" sz="1200" b="0"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 them that the smoke alarm can still be heard when asleep.</a:t>
            </a:r>
          </a:p>
          <a:p>
            <a:pPr marL="0" marR="0" lvl="0" indent="0" algn="l" defTabSz="914400" rtl="0" eaLnBrk="0" fontAlgn="base" latinLnBrk="0" hangingPunct="0">
              <a:lnSpc>
                <a:spcPct val="100000"/>
              </a:lnSpc>
              <a:spcBef>
                <a:spcPts val="0"/>
              </a:spcBef>
              <a:spcAft>
                <a:spcPts val="0"/>
              </a:spcAft>
              <a:buClrTx/>
              <a:buSzTx/>
              <a:buFont typeface="Wingdings" panose="05000000000000000000" pitchFamily="2" charset="2"/>
              <a:buNone/>
              <a:tabLst/>
              <a:defRPr/>
            </a:pPr>
            <a:endParaRPr lang="en-GB" sz="1200" dirty="0">
              <a:latin typeface="+mn-lt"/>
              <a:cs typeface="Calibri" panose="020F0502020204030204" pitchFamily="34" charset="0"/>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GB" sz="1200" dirty="0">
                <a:latin typeface="+mn-lt"/>
                <a:cs typeface="Times New Roman" panose="02020603050405020304" pitchFamily="18" charset="0"/>
              </a:rPr>
              <a:t>If appropriate and time allows mention some of the things the</a:t>
            </a:r>
            <a:r>
              <a:rPr lang="en-GB" altLang="en-US" sz="1200" dirty="0">
                <a:latin typeface="+mn-lt"/>
                <a:cs typeface="Times New Roman" panose="02020603050405020304" pitchFamily="18" charset="0"/>
              </a:rPr>
              <a:t> adults should do and which they can help with such as, closing all inside doors, c</a:t>
            </a:r>
            <a:r>
              <a:rPr lang="en-GB" sz="1200" dirty="0">
                <a:latin typeface="+mn-lt"/>
                <a:ea typeface="Calibri" panose="020F0502020204030204" pitchFamily="34" charset="0"/>
                <a:cs typeface="Times New Roman" panose="02020603050405020304" pitchFamily="18" charset="0"/>
              </a:rPr>
              <a:t>hecking any fires or candles are out and not leaving the washing machine/tumble-dryer/dishwasher on when they go to bed.</a:t>
            </a:r>
          </a:p>
          <a:p>
            <a:pPr>
              <a:lnSpc>
                <a:spcPct val="100000"/>
              </a:lnSpc>
              <a:spcBef>
                <a:spcPts val="0"/>
              </a:spcBef>
              <a:spcAft>
                <a:spcPts val="0"/>
              </a:spcAft>
            </a:pPr>
            <a:endParaRPr lang="en-GB" altLang="en-US" sz="1200" b="0" u="none" dirty="0">
              <a:solidFill>
                <a:srgbClr val="0000FF"/>
              </a:solidFill>
              <a:latin typeface="+mn-lt"/>
              <a:cs typeface="Calibri" panose="020F0502020204030204" pitchFamily="34" charset="0"/>
            </a:endParaRPr>
          </a:p>
          <a:p>
            <a:pPr>
              <a:lnSpc>
                <a:spcPct val="100000"/>
              </a:lnSpc>
              <a:spcBef>
                <a:spcPts val="0"/>
              </a:spcBef>
              <a:spcAft>
                <a:spcPts val="0"/>
              </a:spcAft>
            </a:pPr>
            <a:r>
              <a:rPr lang="en-GB" altLang="en-US" sz="1200" b="1" u="sng" dirty="0">
                <a:latin typeface="+mn-lt"/>
                <a:cs typeface="Times New Roman" panose="02020603050405020304" pitchFamily="18" charset="0"/>
              </a:rPr>
              <a:t>Own Notes</a:t>
            </a:r>
          </a:p>
          <a:p>
            <a:pPr>
              <a:lnSpc>
                <a:spcPct val="100000"/>
              </a:lnSpc>
              <a:spcBef>
                <a:spcPts val="0"/>
              </a:spcBef>
              <a:spcAft>
                <a:spcPts val="0"/>
              </a:spcAft>
            </a:pPr>
            <a:endParaRPr lang="en-GB" altLang="en-US" sz="800" b="0" u="none" dirty="0">
              <a:latin typeface="Calibri" panose="020F0502020204030204" pitchFamily="34" charset="0"/>
              <a:cs typeface="Calibri" panose="020F0502020204030204" pitchFamily="34" charset="0"/>
            </a:endParaRPr>
          </a:p>
          <a:p>
            <a:pPr>
              <a:lnSpc>
                <a:spcPct val="100000"/>
              </a:lnSpc>
              <a:spcBef>
                <a:spcPts val="0"/>
              </a:spcBef>
              <a:spcAft>
                <a:spcPts val="0"/>
              </a:spcAft>
            </a:pPr>
            <a:endParaRPr lang="en-GB" altLang="en-US" sz="800" b="0" u="none" dirty="0">
              <a:latin typeface="Calibri" panose="020F0502020204030204" pitchFamily="34" charset="0"/>
              <a:cs typeface="Calibri" panose="020F0502020204030204" pitchFamily="34" charset="0"/>
            </a:endParaRPr>
          </a:p>
          <a:p>
            <a:endParaRPr lang="en-US" altLang="en-US" dirty="0"/>
          </a:p>
        </p:txBody>
      </p:sp>
    </p:spTree>
    <p:extLst>
      <p:ext uri="{BB962C8B-B14F-4D97-AF65-F5344CB8AC3E}">
        <p14:creationId xmlns:p14="http://schemas.microsoft.com/office/powerpoint/2010/main" val="3650594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9711" indent="-288350">
              <a:defRPr>
                <a:solidFill>
                  <a:schemeClr val="tx1"/>
                </a:solidFill>
                <a:latin typeface="Arial" charset="0"/>
              </a:defRPr>
            </a:lvl2pPr>
            <a:lvl3pPr marL="1153401" indent="-230680">
              <a:defRPr>
                <a:solidFill>
                  <a:schemeClr val="tx1"/>
                </a:solidFill>
                <a:latin typeface="Arial" charset="0"/>
              </a:defRPr>
            </a:lvl3pPr>
            <a:lvl4pPr marL="1614762" indent="-230680">
              <a:defRPr>
                <a:solidFill>
                  <a:schemeClr val="tx1"/>
                </a:solidFill>
                <a:latin typeface="Arial" charset="0"/>
              </a:defRPr>
            </a:lvl4pPr>
            <a:lvl5pPr marL="2076122" indent="-230680">
              <a:defRPr>
                <a:solidFill>
                  <a:schemeClr val="tx1"/>
                </a:solidFill>
                <a:latin typeface="Arial" charset="0"/>
              </a:defRPr>
            </a:lvl5pPr>
            <a:lvl6pPr marL="2537483" indent="-230680" eaLnBrk="0" fontAlgn="base" hangingPunct="0">
              <a:spcBef>
                <a:spcPct val="0"/>
              </a:spcBef>
              <a:spcAft>
                <a:spcPct val="0"/>
              </a:spcAft>
              <a:defRPr>
                <a:solidFill>
                  <a:schemeClr val="tx1"/>
                </a:solidFill>
                <a:latin typeface="Arial" charset="0"/>
              </a:defRPr>
            </a:lvl6pPr>
            <a:lvl7pPr marL="2998843" indent="-230680" eaLnBrk="0" fontAlgn="base" hangingPunct="0">
              <a:spcBef>
                <a:spcPct val="0"/>
              </a:spcBef>
              <a:spcAft>
                <a:spcPct val="0"/>
              </a:spcAft>
              <a:defRPr>
                <a:solidFill>
                  <a:schemeClr val="tx1"/>
                </a:solidFill>
                <a:latin typeface="Arial" charset="0"/>
              </a:defRPr>
            </a:lvl7pPr>
            <a:lvl8pPr marL="3460204" indent="-230680" eaLnBrk="0" fontAlgn="base" hangingPunct="0">
              <a:spcBef>
                <a:spcPct val="0"/>
              </a:spcBef>
              <a:spcAft>
                <a:spcPct val="0"/>
              </a:spcAft>
              <a:defRPr>
                <a:solidFill>
                  <a:schemeClr val="tx1"/>
                </a:solidFill>
                <a:latin typeface="Arial" charset="0"/>
              </a:defRPr>
            </a:lvl8pPr>
            <a:lvl9pPr marL="3921564" indent="-230680" eaLnBrk="0" fontAlgn="base" hangingPunct="0">
              <a:spcBef>
                <a:spcPct val="0"/>
              </a:spcBef>
              <a:spcAft>
                <a:spcPct val="0"/>
              </a:spcAft>
              <a:defRPr>
                <a:solidFill>
                  <a:schemeClr val="tx1"/>
                </a:solidFill>
                <a:latin typeface="Arial" charset="0"/>
              </a:defRPr>
            </a:lvl9pPr>
          </a:lstStyle>
          <a:p>
            <a:pPr defTabSz="922721">
              <a:defRPr/>
            </a:pPr>
            <a:fld id="{2C46475D-84B9-4121-B138-D47697CAFBAF}" type="slidenum">
              <a:rPr lang="en-GB" altLang="en-US">
                <a:solidFill>
                  <a:srgbClr val="000000"/>
                </a:solidFill>
              </a:rPr>
              <a:pPr defTabSz="922721">
                <a:defRPr/>
              </a:pPr>
              <a:t>15</a:t>
            </a:fld>
            <a:endParaRPr lang="en-GB" altLang="en-US">
              <a:solidFill>
                <a:srgbClr val="000000"/>
              </a:solidFill>
            </a:endParaRPr>
          </a:p>
        </p:txBody>
      </p:sp>
      <p:sp>
        <p:nvSpPr>
          <p:cNvPr id="8195" name="Rectangle 2"/>
          <p:cNvSpPr>
            <a:spLocks noGrp="1" noRot="1" noChangeAspect="1" noChangeArrowheads="1" noTextEdit="1"/>
          </p:cNvSpPr>
          <p:nvPr>
            <p:ph type="sldImg"/>
          </p:nvPr>
        </p:nvSpPr>
        <p:spPr>
          <a:xfrm>
            <a:off x="92075" y="746125"/>
            <a:ext cx="6624638" cy="3727450"/>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GB" sz="1400" b="1" dirty="0">
                <a:latin typeface="+mn-lt"/>
                <a:ea typeface="Calibri" panose="020F0502020204030204" pitchFamily="34" charset="0"/>
                <a:cs typeface="Times New Roman" panose="02020603050405020304" pitchFamily="18" charset="0"/>
              </a:rPr>
              <a:t>Why you need a Fire Plan - Recap and role play activity</a:t>
            </a:r>
          </a:p>
          <a:p>
            <a:pPr>
              <a:lnSpc>
                <a:spcPct val="100000"/>
              </a:lnSpc>
              <a:spcBef>
                <a:spcPts val="0"/>
              </a:spcBef>
              <a:spcAft>
                <a:spcPts val="0"/>
              </a:spcAft>
            </a:pPr>
            <a:endParaRPr lang="en-GB" sz="1200" b="0" dirty="0">
              <a:latin typeface="+mn-lt"/>
              <a:ea typeface="Calibri" panose="020F0502020204030204" pitchFamily="34" charset="0"/>
              <a:cs typeface="Calibri" panose="020F0502020204030204" pitchFamily="34" charset="0"/>
            </a:endParaRPr>
          </a:p>
          <a:p>
            <a:pPr marL="171450" indent="-171450">
              <a:lnSpc>
                <a:spcPct val="100000"/>
              </a:lnSpc>
              <a:spcBef>
                <a:spcPts val="0"/>
              </a:spcBef>
              <a:spcAft>
                <a:spcPts val="0"/>
              </a:spcAft>
              <a:buFont typeface="Arial" panose="020B0604020202020204" pitchFamily="34" charset="0"/>
              <a:buChar char="•"/>
            </a:pPr>
            <a:r>
              <a:rPr lang="en-GB" sz="1200" dirty="0">
                <a:latin typeface="+mn-lt"/>
                <a:ea typeface="Calibri" panose="020F0502020204030204" pitchFamily="34" charset="0"/>
                <a:cs typeface="Times New Roman" panose="02020603050405020304" pitchFamily="18" charset="0"/>
              </a:rPr>
              <a:t>Refer back to “Smokey’s Fire Plan” and reinforce the need to have a Fire Plan so the whole family knows what to do if the smoke alarm goes off and/or they need to leave the building quickly.</a:t>
            </a:r>
          </a:p>
          <a:p>
            <a:pPr marL="0" indent="0">
              <a:lnSpc>
                <a:spcPct val="100000"/>
              </a:lnSpc>
              <a:spcBef>
                <a:spcPts val="0"/>
              </a:spcBef>
              <a:spcAft>
                <a:spcPts val="0"/>
              </a:spcAft>
              <a:buFont typeface="Arial" panose="020B0604020202020204" pitchFamily="34" charset="0"/>
              <a:buNone/>
            </a:pPr>
            <a:endParaRPr lang="en-GB" sz="1200" dirty="0">
              <a:latin typeface="+mn-lt"/>
              <a:ea typeface="Calibri" panose="020F0502020204030204" pitchFamily="34" charset="0"/>
              <a:cs typeface="Calibri" panose="020F0502020204030204" pitchFamily="34" charset="0"/>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GB" sz="1200" dirty="0">
                <a:effectLst/>
                <a:latin typeface="+mn-lt"/>
                <a:ea typeface="Calibri" panose="020F0502020204030204" pitchFamily="34" charset="0"/>
                <a:cs typeface="Times New Roman" panose="02020603050405020304" pitchFamily="18" charset="0"/>
              </a:rPr>
              <a:t>Compare this to their School Fire Drill and ask the children what they do when the Fire Alarm goes off in school. All schools will have a very similar process but if you aren’t sure ask the teacher to go through it step by step.</a:t>
            </a:r>
          </a:p>
          <a:p>
            <a:pPr>
              <a:lnSpc>
                <a:spcPct val="100000"/>
              </a:lnSpc>
              <a:spcBef>
                <a:spcPts val="0"/>
              </a:spcBef>
              <a:spcAft>
                <a:spcPts val="0"/>
              </a:spcAft>
            </a:pPr>
            <a:endParaRPr lang="en-GB" sz="1200" dirty="0">
              <a:latin typeface="+mn-lt"/>
              <a:ea typeface="Calibri" panose="020F0502020204030204" pitchFamily="34" charset="0"/>
              <a:cs typeface="Calibri" panose="020F0502020204030204" pitchFamily="34" charset="0"/>
            </a:endParaRPr>
          </a:p>
          <a:p>
            <a:pPr marL="171450" indent="-171450">
              <a:lnSpc>
                <a:spcPct val="100000"/>
              </a:lnSpc>
              <a:spcBef>
                <a:spcPts val="0"/>
              </a:spcBef>
              <a:spcAft>
                <a:spcPts val="0"/>
              </a:spcAft>
              <a:buFont typeface="Arial" panose="020B0604020202020204" pitchFamily="34" charset="0"/>
              <a:buChar char="•"/>
            </a:pPr>
            <a:r>
              <a:rPr lang="en-GB" sz="1200" dirty="0">
                <a:latin typeface="+mn-lt"/>
                <a:ea typeface="Calibri" panose="020F0502020204030204" pitchFamily="34" charset="0"/>
                <a:cs typeface="Times New Roman" panose="02020603050405020304" pitchFamily="18" charset="0"/>
              </a:rPr>
              <a:t>Stress the key points of a Fire Plan and what to do when making one with their family - </a:t>
            </a:r>
          </a:p>
          <a:p>
            <a:pPr marL="171450" indent="-171450">
              <a:lnSpc>
                <a:spcPct val="100000"/>
              </a:lnSpc>
              <a:spcBef>
                <a:spcPts val="0"/>
              </a:spcBef>
              <a:spcAft>
                <a:spcPts val="0"/>
              </a:spcAft>
              <a:buFont typeface="Wingdings" panose="05000000000000000000" pitchFamily="2" charset="2"/>
              <a:buChar char="Ø"/>
            </a:pPr>
            <a:r>
              <a:rPr lang="en-GB" sz="1200" dirty="0">
                <a:latin typeface="+mn-lt"/>
                <a:ea typeface="Calibri" panose="020F0502020204030204" pitchFamily="34" charset="0"/>
                <a:cs typeface="Times New Roman" panose="02020603050405020304" pitchFamily="18" charset="0"/>
              </a:rPr>
              <a:t>Plan an escape route, making sure everyone knows the drill</a:t>
            </a:r>
          </a:p>
          <a:p>
            <a:pPr marL="171450" indent="-171450">
              <a:lnSpc>
                <a:spcPct val="100000"/>
              </a:lnSpc>
              <a:spcBef>
                <a:spcPts val="0"/>
              </a:spcBef>
              <a:spcAft>
                <a:spcPts val="0"/>
              </a:spcAft>
              <a:buFont typeface="Wingdings" panose="05000000000000000000" pitchFamily="2" charset="2"/>
              <a:buChar char="Ø"/>
            </a:pPr>
            <a:r>
              <a:rPr lang="en-GB" sz="1200" dirty="0">
                <a:latin typeface="+mn-lt"/>
                <a:ea typeface="Calibri" panose="020F0502020204030204" pitchFamily="34" charset="0"/>
                <a:cs typeface="Times New Roman" panose="02020603050405020304" pitchFamily="18" charset="0"/>
              </a:rPr>
              <a:t>Practise the escape route as a family – your main exit is your normal way in and out</a:t>
            </a:r>
          </a:p>
          <a:p>
            <a:pPr marL="171450" indent="-171450">
              <a:lnSpc>
                <a:spcPct val="100000"/>
              </a:lnSpc>
              <a:spcBef>
                <a:spcPts val="0"/>
              </a:spcBef>
              <a:spcAft>
                <a:spcPts val="0"/>
              </a:spcAft>
              <a:buFont typeface="Wingdings" panose="05000000000000000000" pitchFamily="2" charset="2"/>
              <a:buChar char="Ø"/>
            </a:pPr>
            <a:r>
              <a:rPr lang="en-GB" sz="1200" dirty="0">
                <a:latin typeface="+mn-lt"/>
                <a:ea typeface="Calibri" panose="020F0502020204030204" pitchFamily="34" charset="0"/>
                <a:cs typeface="Times New Roman" panose="02020603050405020304" pitchFamily="18" charset="0"/>
              </a:rPr>
              <a:t>Keep all exits clear</a:t>
            </a:r>
          </a:p>
          <a:p>
            <a:pPr marL="171450" indent="-171450">
              <a:lnSpc>
                <a:spcPct val="100000"/>
              </a:lnSpc>
              <a:spcBef>
                <a:spcPts val="0"/>
              </a:spcBef>
              <a:spcAft>
                <a:spcPts val="0"/>
              </a:spcAft>
              <a:buFont typeface="Wingdings" panose="05000000000000000000" pitchFamily="2" charset="2"/>
              <a:buChar char="Ø"/>
            </a:pPr>
            <a:r>
              <a:rPr lang="en-GB" sz="1200" dirty="0">
                <a:latin typeface="+mn-lt"/>
                <a:ea typeface="Calibri" panose="020F0502020204030204" pitchFamily="34" charset="0"/>
                <a:cs typeface="Times New Roman" panose="02020603050405020304" pitchFamily="18" charset="0"/>
              </a:rPr>
              <a:t>Keep keys handy (ideally not in the kitchen)</a:t>
            </a:r>
          </a:p>
          <a:p>
            <a:pPr marL="171450" indent="-171450">
              <a:lnSpc>
                <a:spcPct val="100000"/>
              </a:lnSpc>
              <a:spcBef>
                <a:spcPts val="0"/>
              </a:spcBef>
              <a:spcAft>
                <a:spcPts val="0"/>
              </a:spcAft>
              <a:buFont typeface="Wingdings" panose="05000000000000000000" pitchFamily="2" charset="2"/>
              <a:buChar char="Ø"/>
            </a:pPr>
            <a:r>
              <a:rPr lang="en-GB" sz="1200" dirty="0">
                <a:latin typeface="+mn-lt"/>
                <a:ea typeface="Calibri" panose="020F0502020204030204" pitchFamily="34" charset="0"/>
                <a:cs typeface="Times New Roman" panose="02020603050405020304" pitchFamily="18" charset="0"/>
              </a:rPr>
              <a:t>Think about having a second plan if the normal way out is blocked</a:t>
            </a:r>
          </a:p>
          <a:p>
            <a:pPr marL="0" indent="0">
              <a:lnSpc>
                <a:spcPct val="100000"/>
              </a:lnSpc>
              <a:spcBef>
                <a:spcPts val="0"/>
              </a:spcBef>
              <a:spcAft>
                <a:spcPts val="0"/>
              </a:spcAft>
              <a:buFont typeface="Arial" panose="020B0604020202020204" pitchFamily="34" charset="0"/>
              <a:buNone/>
            </a:pPr>
            <a:endParaRPr lang="en-GB" sz="1200" dirty="0">
              <a:latin typeface="+mn-lt"/>
              <a:ea typeface="Calibri" panose="020F0502020204030204" pitchFamily="34" charset="0"/>
              <a:cs typeface="Calibri" panose="020F0502020204030204" pitchFamily="34" charset="0"/>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Stress what not to do during a fire - </a:t>
            </a:r>
          </a:p>
          <a:p>
            <a:pPr marL="171450" marR="0" lvl="0" indent="-171450" algn="l" defTabSz="914400" rtl="0" eaLnBrk="0" fontAlgn="base" latinLnBrk="0" hangingPunct="0">
              <a:lnSpc>
                <a:spcPct val="100000"/>
              </a:lnSpc>
              <a:spcBef>
                <a:spcPts val="0"/>
              </a:spcBef>
              <a:spcAft>
                <a:spcPts val="0"/>
              </a:spcAft>
              <a:buClrTx/>
              <a:buSzTx/>
              <a:buFont typeface="Wingdings" panose="05000000000000000000" pitchFamily="2" charset="2"/>
              <a:buChar char="Ø"/>
              <a:tabLst/>
              <a:defRPr/>
            </a:pPr>
            <a:r>
              <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Don’t hide in wardrobes or under the bed</a:t>
            </a:r>
          </a:p>
          <a:p>
            <a:pPr marL="171450" marR="0" lvl="0" indent="-171450" algn="l" defTabSz="914400" rtl="0" eaLnBrk="0" fontAlgn="base" latinLnBrk="0" hangingPunct="0">
              <a:lnSpc>
                <a:spcPct val="100000"/>
              </a:lnSpc>
              <a:spcBef>
                <a:spcPts val="0"/>
              </a:spcBef>
              <a:spcAft>
                <a:spcPts val="0"/>
              </a:spcAft>
              <a:buClrTx/>
              <a:buSzTx/>
              <a:buFont typeface="Wingdings" panose="05000000000000000000" pitchFamily="2" charset="2"/>
              <a:buChar char="Ø"/>
              <a:tabLst/>
              <a:defRPr/>
            </a:pPr>
            <a:r>
              <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Don’t gather belongings or toys</a:t>
            </a:r>
          </a:p>
          <a:p>
            <a:pPr marL="171450" marR="0" lvl="0" indent="-171450" algn="l" defTabSz="914400" rtl="0" eaLnBrk="0" fontAlgn="base" latinLnBrk="0" hangingPunct="0">
              <a:lnSpc>
                <a:spcPct val="100000"/>
              </a:lnSpc>
              <a:spcBef>
                <a:spcPts val="0"/>
              </a:spcBef>
              <a:spcAft>
                <a:spcPts val="0"/>
              </a:spcAft>
              <a:buClrTx/>
              <a:buSzTx/>
              <a:buFont typeface="Wingdings" panose="05000000000000000000" pitchFamily="2" charset="2"/>
              <a:buChar char="Ø"/>
              <a:tabLst/>
              <a:defRPr/>
            </a:pPr>
            <a:r>
              <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Don’t return to your home or room for any reason</a:t>
            </a:r>
          </a:p>
          <a:p>
            <a:pPr marL="0" indent="0">
              <a:lnSpc>
                <a:spcPct val="100000"/>
              </a:lnSpc>
              <a:spcBef>
                <a:spcPts val="0"/>
              </a:spcBef>
              <a:spcAft>
                <a:spcPts val="0"/>
              </a:spcAft>
              <a:buFont typeface="Arial" panose="020B0604020202020204" pitchFamily="34" charset="0"/>
              <a:buNone/>
            </a:pPr>
            <a:endParaRPr lang="en-GB" sz="1200" dirty="0">
              <a:latin typeface="+mn-lt"/>
              <a:ea typeface="Calibri" panose="020F0502020204030204" pitchFamily="34" charset="0"/>
              <a:cs typeface="Calibri" panose="020F0502020204030204" pitchFamily="34" charset="0"/>
            </a:endParaRPr>
          </a:p>
          <a:p>
            <a:pPr>
              <a:lnSpc>
                <a:spcPct val="100000"/>
              </a:lnSpc>
              <a:spcBef>
                <a:spcPts val="0"/>
              </a:spcBef>
              <a:spcAft>
                <a:spcPts val="0"/>
              </a:spcAft>
            </a:pPr>
            <a:endParaRPr lang="en-GB" sz="1200" b="0" dirty="0">
              <a:latin typeface="+mn-lt"/>
              <a:ea typeface="Calibri" panose="020F0502020204030204" pitchFamily="34" charset="0"/>
              <a:cs typeface="Calibri" panose="020F0502020204030204" pitchFamily="34" charset="0"/>
            </a:endParaRPr>
          </a:p>
          <a:p>
            <a:pPr>
              <a:lnSpc>
                <a:spcPct val="100000"/>
              </a:lnSpc>
              <a:spcBef>
                <a:spcPts val="0"/>
              </a:spcBef>
              <a:spcAft>
                <a:spcPts val="0"/>
              </a:spcAft>
            </a:pPr>
            <a:r>
              <a:rPr lang="en-GB" sz="1200" b="1" dirty="0">
                <a:latin typeface="+mn-lt"/>
                <a:ea typeface="Calibri" panose="020F0502020204030204" pitchFamily="34" charset="0"/>
                <a:cs typeface="Times New Roman" panose="02020603050405020304" pitchFamily="18" charset="0"/>
              </a:rPr>
              <a:t>Role Play Activity</a:t>
            </a:r>
          </a:p>
          <a:p>
            <a:pPr marL="0" marR="0" lvl="0" indent="0" algn="l" defTabSz="914400" rtl="0" eaLnBrk="0" fontAlgn="base" latinLnBrk="0" hangingPunct="0">
              <a:lnSpc>
                <a:spcPct val="100000"/>
              </a:lnSpc>
              <a:spcBef>
                <a:spcPts val="0"/>
              </a:spcBef>
              <a:spcAft>
                <a:spcPts val="0"/>
              </a:spcAft>
              <a:buClrTx/>
              <a:buSzTx/>
              <a:buFontTx/>
              <a:buNone/>
              <a:tabLst/>
              <a:defRPr/>
            </a:pPr>
            <a:endParaRPr lang="en-GB" sz="1200" b="0" dirty="0">
              <a:latin typeface="+mn-lt"/>
              <a:ea typeface="Calibri" panose="020F0502020204030204" pitchFamily="34" charset="0"/>
              <a:cs typeface="Calibri" panose="020F0502020204030204" pitchFamily="34" charset="0"/>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GB" sz="1200" b="0" dirty="0">
                <a:latin typeface="+mn-lt"/>
                <a:ea typeface="Calibri" panose="020F0502020204030204" pitchFamily="34" charset="0"/>
                <a:cs typeface="Times New Roman" panose="02020603050405020304" pitchFamily="18" charset="0"/>
              </a:rPr>
              <a:t>Ensure there is enough space and that it is a safe area for a practical activity. If needs be, ask if it is possible to relocate to another area, such as the hall or even outside.</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GB" sz="1200" b="0" dirty="0">
                <a:latin typeface="+mn-lt"/>
                <a:ea typeface="Calibri" panose="020F0502020204030204" pitchFamily="34" charset="0"/>
                <a:cs typeface="Times New Roman" panose="02020603050405020304" pitchFamily="18" charset="0"/>
              </a:rPr>
              <a:t>Use equipment such as chairs, tables, carpeted area to create a basic ‘footprint’ of a home. e.g. between two chairs could be a doorway.</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GB" sz="1200" b="0" dirty="0">
                <a:latin typeface="+mn-lt"/>
                <a:ea typeface="Calibri" panose="020F0502020204030204" pitchFamily="34" charset="0"/>
                <a:cs typeface="Times New Roman" panose="02020603050405020304" pitchFamily="18" charset="0"/>
              </a:rPr>
              <a:t>Explain to the children that you are going to do a Fire Plan activity. This will involve some of the children actively taking part and the others helping and giving feedback.</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GB" sz="1200" b="0">
                <a:latin typeface="+mn-lt"/>
                <a:ea typeface="Calibri" panose="020F0502020204030204" pitchFamily="34" charset="0"/>
                <a:cs typeface="Times New Roman" panose="02020603050405020304" pitchFamily="18" charset="0"/>
              </a:rPr>
              <a:t>The teacher should choose children </a:t>
            </a:r>
            <a:r>
              <a:rPr lang="en-GB" sz="1200" b="0" dirty="0">
                <a:latin typeface="+mn-lt"/>
                <a:ea typeface="Calibri" panose="020F0502020204030204" pitchFamily="34" charset="0"/>
                <a:cs typeface="Times New Roman" panose="02020603050405020304" pitchFamily="18" charset="0"/>
              </a:rPr>
              <a:t>for the following roles and give them the equipment needed:, 4/5 to be a family and 5 to hold Fire Plan flashcards</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GB" sz="1200" b="0" dirty="0">
                <a:latin typeface="+mn-lt"/>
                <a:ea typeface="Calibri" panose="020F0502020204030204" pitchFamily="34" charset="0"/>
                <a:cs typeface="Times New Roman" panose="02020603050405020304" pitchFamily="18" charset="0"/>
              </a:rPr>
              <a:t>Give the groups the following from the ChildSafe bag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GB" sz="1200" b="0" dirty="0">
                <a:latin typeface="+mn-lt"/>
                <a:ea typeface="Calibri" panose="020F0502020204030204" pitchFamily="34" charset="0"/>
                <a:cs typeface="Times New Roman" panose="02020603050405020304" pitchFamily="18" charset="0"/>
              </a:rPr>
              <a:t>     </a:t>
            </a:r>
            <a:r>
              <a:rPr lang="en-GB" sz="1200" b="1" dirty="0">
                <a:latin typeface="+mn-lt"/>
                <a:ea typeface="Calibri" panose="020F0502020204030204" pitchFamily="34" charset="0"/>
                <a:cs typeface="Times New Roman" panose="02020603050405020304" pitchFamily="18" charset="0"/>
              </a:rPr>
              <a:t>Firefighters</a:t>
            </a:r>
            <a:r>
              <a:rPr lang="en-GB" sz="1200" b="0" dirty="0">
                <a:latin typeface="+mn-lt"/>
                <a:ea typeface="Calibri" panose="020F0502020204030204" pitchFamily="34" charset="0"/>
                <a:cs typeface="Times New Roman" panose="02020603050405020304" pitchFamily="18" charset="0"/>
              </a:rPr>
              <a:t> (3 - 1 x OIC, 2 x FF) - PPE style uniform jackets and trousers, helmets, hose (ask school staff to assist with dressing if needed)</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GB" sz="1200" b="0" dirty="0">
                <a:latin typeface="+mn-lt"/>
                <a:ea typeface="Calibri" panose="020F0502020204030204" pitchFamily="34" charset="0"/>
                <a:cs typeface="Times New Roman" panose="02020603050405020304" pitchFamily="18" charset="0"/>
              </a:rPr>
              <a:t>     </a:t>
            </a:r>
            <a:r>
              <a:rPr lang="en-GB" sz="1200" b="1" dirty="0">
                <a:latin typeface="+mn-lt"/>
                <a:ea typeface="Calibri" panose="020F0502020204030204" pitchFamily="34" charset="0"/>
                <a:cs typeface="Times New Roman" panose="02020603050405020304" pitchFamily="18" charset="0"/>
              </a:rPr>
              <a:t>Family</a:t>
            </a:r>
            <a:r>
              <a:rPr lang="en-GB" sz="1200" b="0" dirty="0">
                <a:latin typeface="+mn-lt"/>
                <a:ea typeface="Calibri" panose="020F0502020204030204" pitchFamily="34" charset="0"/>
                <a:cs typeface="Times New Roman" panose="02020603050405020304" pitchFamily="18" charset="0"/>
              </a:rPr>
              <a:t> (4/5) - toy pet (supporting person to have 999 prompt cards and help with door handle)</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GB" sz="1200" b="0" dirty="0">
                <a:latin typeface="+mn-lt"/>
                <a:ea typeface="Calibri" panose="020F0502020204030204" pitchFamily="34" charset="0"/>
                <a:cs typeface="Times New Roman" panose="02020603050405020304" pitchFamily="18" charset="0"/>
              </a:rPr>
              <a:t>     </a:t>
            </a:r>
            <a:r>
              <a:rPr lang="en-GB" sz="1200" b="1" dirty="0">
                <a:latin typeface="+mn-lt"/>
                <a:ea typeface="Calibri" panose="020F0502020204030204" pitchFamily="34" charset="0"/>
                <a:cs typeface="Times New Roman" panose="02020603050405020304" pitchFamily="18" charset="0"/>
              </a:rPr>
              <a:t>Helpers </a:t>
            </a:r>
            <a:r>
              <a:rPr lang="en-GB" sz="1200" b="0" dirty="0">
                <a:latin typeface="+mn-lt"/>
                <a:ea typeface="Calibri" panose="020F0502020204030204" pitchFamily="34" charset="0"/>
                <a:cs typeface="Times New Roman" panose="02020603050405020304" pitchFamily="18" charset="0"/>
              </a:rPr>
              <a:t>(5) - Fire Plan flashcards (1 each)</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GB" sz="1200" b="0" dirty="0">
                <a:latin typeface="+mn-lt"/>
                <a:ea typeface="Calibri" panose="020F0502020204030204" pitchFamily="34" charset="0"/>
                <a:cs typeface="Times New Roman" panose="02020603050405020304" pitchFamily="18" charset="0"/>
              </a:rPr>
              <a:t>     </a:t>
            </a:r>
            <a:r>
              <a:rPr lang="en-GB" sz="1200" b="1" dirty="0">
                <a:latin typeface="+mn-lt"/>
                <a:ea typeface="Calibri" panose="020F0502020204030204" pitchFamily="34" charset="0"/>
                <a:cs typeface="Times New Roman" panose="02020603050405020304" pitchFamily="18" charset="0"/>
              </a:rPr>
              <a:t>Helper</a:t>
            </a:r>
            <a:r>
              <a:rPr lang="en-GB" sz="1200" b="0" dirty="0">
                <a:latin typeface="+mn-lt"/>
                <a:ea typeface="Calibri" panose="020F0502020204030204" pitchFamily="34" charset="0"/>
                <a:cs typeface="Times New Roman" panose="02020603050405020304" pitchFamily="18" charset="0"/>
              </a:rPr>
              <a:t> (1) – to act as Control operator (supporting person to have 999 prompt cards)</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GB" sz="1200" b="0" dirty="0">
              <a:latin typeface="+mn-lt"/>
              <a:ea typeface="Calibri" panose="020F0502020204030204" pitchFamily="34" charset="0"/>
              <a:cs typeface="Calibri" panose="020F0502020204030204" pitchFamily="34" charset="0"/>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GB" sz="1200" b="0" dirty="0">
                <a:latin typeface="+mn-lt"/>
                <a:ea typeface="Calibri" panose="020F0502020204030204" pitchFamily="34" charset="0"/>
                <a:cs typeface="Times New Roman" panose="02020603050405020304" pitchFamily="18" charset="0"/>
              </a:rPr>
              <a:t>Each group, which should be in a different part of the space (in ‘the house’, ’at the fire station’, ‘in Control’, at the side of the action (flashcards), should be supported by someone who explains what they have to do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GB" sz="1200" b="0" dirty="0">
                <a:latin typeface="+mn-lt"/>
                <a:ea typeface="Calibri" panose="020F0502020204030204" pitchFamily="34" charset="0"/>
                <a:cs typeface="Times New Roman" panose="02020603050405020304" pitchFamily="18" charset="0"/>
              </a:rPr>
              <a:t>     </a:t>
            </a:r>
            <a:r>
              <a:rPr lang="en-GB" sz="1200" b="1" dirty="0">
                <a:latin typeface="+mn-lt"/>
                <a:ea typeface="Calibri" panose="020F0502020204030204" pitchFamily="34" charset="0"/>
                <a:cs typeface="Times New Roman" panose="02020603050405020304" pitchFamily="18" charset="0"/>
              </a:rPr>
              <a:t>Firefighters</a:t>
            </a:r>
            <a:r>
              <a:rPr lang="en-GB" sz="1200" b="0" dirty="0">
                <a:latin typeface="+mn-lt"/>
                <a:ea typeface="Calibri" panose="020F0502020204030204" pitchFamily="34" charset="0"/>
                <a:cs typeface="Times New Roman" panose="02020603050405020304" pitchFamily="18" charset="0"/>
              </a:rPr>
              <a:t> – </a:t>
            </a:r>
          </a:p>
          <a:p>
            <a:pPr marL="171450" marR="0" lvl="0" indent="-171450" algn="l" defTabSz="914400" rtl="0" eaLnBrk="0" fontAlgn="base" latinLnBrk="0" hangingPunct="0">
              <a:lnSpc>
                <a:spcPct val="100000"/>
              </a:lnSpc>
              <a:spcBef>
                <a:spcPts val="0"/>
              </a:spcBef>
              <a:spcAft>
                <a:spcPts val="0"/>
              </a:spcAft>
              <a:buClrTx/>
              <a:buSzTx/>
              <a:buFont typeface="Wingdings" panose="05000000000000000000" pitchFamily="2" charset="2"/>
              <a:buChar char="Ø"/>
              <a:tabLst/>
              <a:defRPr/>
            </a:pPr>
            <a:r>
              <a:rPr lang="en-GB" sz="1200" b="0" dirty="0">
                <a:latin typeface="+mn-lt"/>
                <a:ea typeface="Calibri" panose="020F0502020204030204" pitchFamily="34" charset="0"/>
                <a:cs typeface="Times New Roman" panose="02020603050405020304" pitchFamily="18" charset="0"/>
              </a:rPr>
              <a:t>wait for 999 call and command to attend from Control, go to incident on ‘blue lights’, check family is ok, put out fire, rescue pet</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GB" sz="1200" b="0" dirty="0">
                <a:latin typeface="+mn-lt"/>
                <a:ea typeface="Calibri" panose="020F0502020204030204" pitchFamily="34" charset="0"/>
                <a:cs typeface="Times New Roman" panose="02020603050405020304" pitchFamily="18" charset="0"/>
              </a:rPr>
              <a:t>     </a:t>
            </a:r>
            <a:r>
              <a:rPr lang="en-GB" sz="1200" b="1" dirty="0">
                <a:latin typeface="+mn-lt"/>
                <a:ea typeface="Calibri" panose="020F0502020204030204" pitchFamily="34" charset="0"/>
                <a:cs typeface="Times New Roman" panose="02020603050405020304" pitchFamily="18" charset="0"/>
              </a:rPr>
              <a:t>Family</a:t>
            </a:r>
            <a:r>
              <a:rPr lang="en-GB" sz="1200" b="0" dirty="0">
                <a:latin typeface="+mn-lt"/>
                <a:ea typeface="Calibri" panose="020F0502020204030204" pitchFamily="34" charset="0"/>
                <a:cs typeface="Times New Roman" panose="02020603050405020304" pitchFamily="18" charset="0"/>
              </a:rPr>
              <a:t> –</a:t>
            </a:r>
          </a:p>
          <a:p>
            <a:pPr marL="171450" marR="0" lvl="0" indent="-171450" algn="l" defTabSz="914400" rtl="0" eaLnBrk="0" fontAlgn="base" latinLnBrk="0" hangingPunct="0">
              <a:lnSpc>
                <a:spcPct val="100000"/>
              </a:lnSpc>
              <a:spcBef>
                <a:spcPts val="0"/>
              </a:spcBef>
              <a:spcAft>
                <a:spcPts val="0"/>
              </a:spcAft>
              <a:buClrTx/>
              <a:buSzTx/>
              <a:buFont typeface="Wingdings" panose="05000000000000000000" pitchFamily="2" charset="2"/>
              <a:buChar char="Ø"/>
              <a:tabLst/>
              <a:defRPr/>
            </a:pPr>
            <a:r>
              <a:rPr lang="en-GB" sz="1200" b="0" dirty="0">
                <a:latin typeface="+mn-lt"/>
                <a:ea typeface="Calibri" panose="020F0502020204030204" pitchFamily="34" charset="0"/>
                <a:cs typeface="Times New Roman" panose="02020603050405020304" pitchFamily="18" charset="0"/>
              </a:rPr>
              <a:t>be asleep, get woken by smoke alarm, raise the alarm, get out (checking door handles, staying low, keeping together), stay out, </a:t>
            </a:r>
          </a:p>
          <a:p>
            <a:pPr marL="171450" marR="0" lvl="0" indent="-171450" algn="l" defTabSz="914400" rtl="0" eaLnBrk="0" fontAlgn="base" latinLnBrk="0" hangingPunct="0">
              <a:lnSpc>
                <a:spcPct val="100000"/>
              </a:lnSpc>
              <a:spcBef>
                <a:spcPts val="0"/>
              </a:spcBef>
              <a:spcAft>
                <a:spcPts val="0"/>
              </a:spcAft>
              <a:buClrTx/>
              <a:buSzTx/>
              <a:buFont typeface="Wingdings" panose="05000000000000000000" pitchFamily="2" charset="2"/>
              <a:buChar char="Ø"/>
              <a:tabLst/>
              <a:defRPr/>
            </a:pPr>
            <a:r>
              <a:rPr lang="en-GB" sz="1200" b="0" dirty="0">
                <a:latin typeface="+mn-lt"/>
                <a:ea typeface="Calibri" panose="020F0502020204030204" pitchFamily="34" charset="0"/>
                <a:cs typeface="Times New Roman" panose="02020603050405020304" pitchFamily="18" charset="0"/>
              </a:rPr>
              <a:t>pretend to call 999, give details to Control, including an address (the prompt cards can be used to help), wait for firefighters, tell them their pet is still inside</a:t>
            </a:r>
          </a:p>
          <a:p>
            <a:pPr marL="0" marR="0" lvl="0" indent="0" algn="l" defTabSz="914400" rtl="0" eaLnBrk="0" fontAlgn="base" latinLnBrk="0" hangingPunct="0">
              <a:lnSpc>
                <a:spcPct val="100000"/>
              </a:lnSpc>
              <a:spcBef>
                <a:spcPts val="0"/>
              </a:spcBef>
              <a:spcAft>
                <a:spcPts val="0"/>
              </a:spcAft>
              <a:buClrTx/>
              <a:buSzTx/>
              <a:buFont typeface="Wingdings" panose="05000000000000000000" pitchFamily="2" charset="2"/>
              <a:buNone/>
              <a:tabLst/>
              <a:defRPr/>
            </a:pPr>
            <a:r>
              <a:rPr lang="en-GB" sz="1200" b="0" dirty="0">
                <a:latin typeface="+mn-lt"/>
                <a:ea typeface="Calibri" panose="020F0502020204030204" pitchFamily="34" charset="0"/>
                <a:cs typeface="Times New Roman" panose="02020603050405020304" pitchFamily="18" charset="0"/>
              </a:rPr>
              <a:t>     </a:t>
            </a:r>
            <a:r>
              <a:rPr lang="en-GB" sz="1200" b="1" dirty="0">
                <a:latin typeface="+mn-lt"/>
                <a:ea typeface="Calibri" panose="020F0502020204030204" pitchFamily="34" charset="0"/>
                <a:cs typeface="Times New Roman" panose="02020603050405020304" pitchFamily="18" charset="0"/>
              </a:rPr>
              <a:t>Control operator </a:t>
            </a:r>
            <a:r>
              <a:rPr lang="en-GB" sz="1200" b="0" dirty="0">
                <a:latin typeface="+mn-lt"/>
                <a:ea typeface="Calibri" panose="020F0502020204030204" pitchFamily="34" charset="0"/>
                <a:cs typeface="Times New Roman" panose="02020603050405020304" pitchFamily="18" charset="0"/>
              </a:rPr>
              <a:t>–</a:t>
            </a:r>
          </a:p>
          <a:p>
            <a:pPr marL="171450" marR="0" lvl="0" indent="-171450" algn="l" defTabSz="914400" rtl="0" eaLnBrk="0" fontAlgn="base" latinLnBrk="0" hangingPunct="0">
              <a:lnSpc>
                <a:spcPct val="100000"/>
              </a:lnSpc>
              <a:spcBef>
                <a:spcPts val="0"/>
              </a:spcBef>
              <a:spcAft>
                <a:spcPts val="0"/>
              </a:spcAft>
              <a:buClrTx/>
              <a:buSzTx/>
              <a:buFont typeface="Wingdings" panose="05000000000000000000" pitchFamily="2" charset="2"/>
              <a:buChar char="Ø"/>
              <a:tabLst/>
              <a:defRPr/>
            </a:pPr>
            <a:r>
              <a:rPr lang="en-GB" sz="1200" b="0" dirty="0">
                <a:latin typeface="+mn-lt"/>
                <a:ea typeface="Calibri" panose="020F0502020204030204" pitchFamily="34" charset="0"/>
                <a:cs typeface="Times New Roman" panose="02020603050405020304" pitchFamily="18" charset="0"/>
              </a:rPr>
              <a:t>take the 999 call and mobilise the fire engine using the prompt cards</a:t>
            </a:r>
          </a:p>
          <a:p>
            <a:pPr marL="0" marR="0" lvl="0" indent="0" algn="l" defTabSz="914400" rtl="0" eaLnBrk="0" fontAlgn="base" latinLnBrk="0" hangingPunct="0">
              <a:lnSpc>
                <a:spcPct val="100000"/>
              </a:lnSpc>
              <a:spcBef>
                <a:spcPts val="0"/>
              </a:spcBef>
              <a:spcAft>
                <a:spcPts val="0"/>
              </a:spcAft>
              <a:buClrTx/>
              <a:buSzTx/>
              <a:buFont typeface="Wingdings" panose="05000000000000000000" pitchFamily="2" charset="2"/>
              <a:buNone/>
              <a:tabLst/>
              <a:defRPr/>
            </a:pPr>
            <a:r>
              <a:rPr lang="en-GB" sz="1200" b="1" dirty="0">
                <a:latin typeface="+mn-lt"/>
                <a:ea typeface="Calibri" panose="020F0502020204030204" pitchFamily="34" charset="0"/>
                <a:cs typeface="Times New Roman" panose="02020603050405020304" pitchFamily="18" charset="0"/>
              </a:rPr>
              <a:t>     Helpers (Flashcards) </a:t>
            </a:r>
            <a:r>
              <a:rPr lang="en-GB" sz="1200" b="0" dirty="0">
                <a:latin typeface="+mn-lt"/>
                <a:ea typeface="Calibri" panose="020F0502020204030204" pitchFamily="34" charset="0"/>
                <a:cs typeface="Times New Roman" panose="02020603050405020304" pitchFamily="18" charset="0"/>
              </a:rPr>
              <a:t>–</a:t>
            </a:r>
          </a:p>
          <a:p>
            <a:pPr marL="171450" marR="0" lvl="0" indent="-171450" algn="l" defTabSz="914400" rtl="0" eaLnBrk="0" fontAlgn="base" latinLnBrk="0" hangingPunct="0">
              <a:lnSpc>
                <a:spcPct val="100000"/>
              </a:lnSpc>
              <a:spcBef>
                <a:spcPts val="0"/>
              </a:spcBef>
              <a:spcAft>
                <a:spcPts val="0"/>
              </a:spcAft>
              <a:buClrTx/>
              <a:buSzTx/>
              <a:buFont typeface="Wingdings" panose="05000000000000000000" pitchFamily="2" charset="2"/>
              <a:buChar char="Ø"/>
              <a:tabLst/>
              <a:defRPr/>
            </a:pPr>
            <a:r>
              <a:rPr lang="en-GB" sz="1200" b="0" dirty="0">
                <a:latin typeface="+mn-lt"/>
                <a:ea typeface="Calibri" panose="020F0502020204030204" pitchFamily="34" charset="0"/>
                <a:cs typeface="Times New Roman" panose="02020603050405020304" pitchFamily="18" charset="0"/>
              </a:rPr>
              <a:t>hold up the flashcard at the appropriate time as the activity progresses and at the end when a recap of the Fire Plan is done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GB" sz="1200" b="0" dirty="0">
              <a:latin typeface="+mn-lt"/>
              <a:ea typeface="Calibri" panose="020F0502020204030204" pitchFamily="34" charset="0"/>
              <a:cs typeface="Calibri" panose="020F0502020204030204" pitchFamily="34" charset="0"/>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GB" sz="1200" b="0" dirty="0">
                <a:latin typeface="+mn-lt"/>
                <a:ea typeface="Calibri" panose="020F0502020204030204" pitchFamily="34" charset="0"/>
                <a:cs typeface="Times New Roman" panose="02020603050405020304" pitchFamily="18" charset="0"/>
              </a:rPr>
              <a:t>In addition, there should be a ‘narrator’ who explains what is/should be going on at each stage. This person can also act as the ‘Control’ operator support.</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GB" sz="1200" b="0" dirty="0">
              <a:latin typeface="+mn-lt"/>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GB" sz="1200" b="1" dirty="0">
                <a:latin typeface="+mn-lt"/>
                <a:ea typeface="Calibri" panose="020F0502020204030204" pitchFamily="34" charset="0"/>
                <a:cs typeface="Times New Roman" panose="02020603050405020304" pitchFamily="18" charset="0"/>
              </a:rPr>
              <a:t>Potential Homework Tasks</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GB" sz="1200" b="0" dirty="0">
              <a:latin typeface="+mn-lt"/>
              <a:ea typeface="Calibri" panose="020F0502020204030204" pitchFamily="34" charset="0"/>
              <a:cs typeface="Calibri" panose="020F0502020204030204" pitchFamily="34" charset="0"/>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GB" sz="1200" b="0" dirty="0">
                <a:latin typeface="+mn-lt"/>
                <a:ea typeface="Calibri" panose="020F0502020204030204" pitchFamily="34" charset="0"/>
                <a:cs typeface="Times New Roman" panose="02020603050405020304" pitchFamily="18" charset="0"/>
              </a:rPr>
              <a:t>Refer to the handouts and ask the children to look at them with the people they live with and, explaining what they have learnt in the session, make their own family Fire Plan together.</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Learn your address (and especially your postcode) in case of an emergency</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GB" sz="1200" b="0" dirty="0">
              <a:latin typeface="+mn-lt"/>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GB" sz="1200" b="1" u="sng" dirty="0">
                <a:latin typeface="+mn-lt"/>
                <a:ea typeface="Calibri" panose="020F0502020204030204" pitchFamily="34" charset="0"/>
                <a:cs typeface="Times New Roman" panose="02020603050405020304" pitchFamily="18" charset="0"/>
              </a:rPr>
              <a:t>Own Notes</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GB" b="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spcAft>
                <a:spcPts val="0"/>
              </a:spcAft>
            </a:pPr>
            <a:endParaRPr lang="en-GB" b="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spcAft>
                <a:spcPts val="0"/>
              </a:spcAft>
            </a:pPr>
            <a:endParaRPr lang="en-GB" b="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spcAft>
                <a:spcPts val="0"/>
              </a:spcAft>
            </a:pPr>
            <a:endParaRPr lang="en-GB" b="0" dirty="0">
              <a:latin typeface="Calibri" panose="020F0502020204030204" pitchFamily="34" charset="0"/>
              <a:ea typeface="Calibri" panose="020F0502020204030204" pitchFamily="34" charset="0"/>
              <a:cs typeface="Calibri" panose="020F0502020204030204" pitchFamily="34" charset="0"/>
            </a:endParaRPr>
          </a:p>
          <a:p>
            <a:endParaRPr lang="en-US" altLang="en-US" dirty="0"/>
          </a:p>
        </p:txBody>
      </p:sp>
    </p:spTree>
    <p:extLst>
      <p:ext uri="{BB962C8B-B14F-4D97-AF65-F5344CB8AC3E}">
        <p14:creationId xmlns:p14="http://schemas.microsoft.com/office/powerpoint/2010/main" val="3886058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9711" indent="-288350">
              <a:defRPr>
                <a:solidFill>
                  <a:schemeClr val="tx1"/>
                </a:solidFill>
                <a:latin typeface="Arial" charset="0"/>
              </a:defRPr>
            </a:lvl2pPr>
            <a:lvl3pPr marL="1153401" indent="-230680">
              <a:defRPr>
                <a:solidFill>
                  <a:schemeClr val="tx1"/>
                </a:solidFill>
                <a:latin typeface="Arial" charset="0"/>
              </a:defRPr>
            </a:lvl3pPr>
            <a:lvl4pPr marL="1614762" indent="-230680">
              <a:defRPr>
                <a:solidFill>
                  <a:schemeClr val="tx1"/>
                </a:solidFill>
                <a:latin typeface="Arial" charset="0"/>
              </a:defRPr>
            </a:lvl4pPr>
            <a:lvl5pPr marL="2076122" indent="-230680">
              <a:defRPr>
                <a:solidFill>
                  <a:schemeClr val="tx1"/>
                </a:solidFill>
                <a:latin typeface="Arial" charset="0"/>
              </a:defRPr>
            </a:lvl5pPr>
            <a:lvl6pPr marL="2537483" indent="-230680" eaLnBrk="0" fontAlgn="base" hangingPunct="0">
              <a:spcBef>
                <a:spcPct val="0"/>
              </a:spcBef>
              <a:spcAft>
                <a:spcPct val="0"/>
              </a:spcAft>
              <a:defRPr>
                <a:solidFill>
                  <a:schemeClr val="tx1"/>
                </a:solidFill>
                <a:latin typeface="Arial" charset="0"/>
              </a:defRPr>
            </a:lvl6pPr>
            <a:lvl7pPr marL="2998843" indent="-230680" eaLnBrk="0" fontAlgn="base" hangingPunct="0">
              <a:spcBef>
                <a:spcPct val="0"/>
              </a:spcBef>
              <a:spcAft>
                <a:spcPct val="0"/>
              </a:spcAft>
              <a:defRPr>
                <a:solidFill>
                  <a:schemeClr val="tx1"/>
                </a:solidFill>
                <a:latin typeface="Arial" charset="0"/>
              </a:defRPr>
            </a:lvl7pPr>
            <a:lvl8pPr marL="3460204" indent="-230680" eaLnBrk="0" fontAlgn="base" hangingPunct="0">
              <a:spcBef>
                <a:spcPct val="0"/>
              </a:spcBef>
              <a:spcAft>
                <a:spcPct val="0"/>
              </a:spcAft>
              <a:defRPr>
                <a:solidFill>
                  <a:schemeClr val="tx1"/>
                </a:solidFill>
                <a:latin typeface="Arial" charset="0"/>
              </a:defRPr>
            </a:lvl8pPr>
            <a:lvl9pPr marL="3921564" indent="-230680" eaLnBrk="0" fontAlgn="base" hangingPunct="0">
              <a:spcBef>
                <a:spcPct val="0"/>
              </a:spcBef>
              <a:spcAft>
                <a:spcPct val="0"/>
              </a:spcAft>
              <a:defRPr>
                <a:solidFill>
                  <a:schemeClr val="tx1"/>
                </a:solidFill>
                <a:latin typeface="Arial" charset="0"/>
              </a:defRPr>
            </a:lvl9pPr>
          </a:lstStyle>
          <a:p>
            <a:fld id="{5214830C-266D-48D4-9E0D-865628D599F9}" type="slidenum">
              <a:rPr lang="en-GB" altLang="en-US" smtClean="0"/>
              <a:pPr/>
              <a:t>16</a:t>
            </a:fld>
            <a:endParaRPr lang="en-GB" altLang="en-US"/>
          </a:p>
        </p:txBody>
      </p:sp>
      <p:sp>
        <p:nvSpPr>
          <p:cNvPr id="9219" name="Rectangle 2"/>
          <p:cNvSpPr>
            <a:spLocks noGrp="1" noRot="1" noChangeAspect="1" noChangeArrowheads="1" noTextEdit="1"/>
          </p:cNvSpPr>
          <p:nvPr>
            <p:ph type="sldImg"/>
          </p:nvPr>
        </p:nvSpPr>
        <p:spPr>
          <a:xfrm>
            <a:off x="92075" y="746125"/>
            <a:ext cx="6624638" cy="3727450"/>
          </a:xfrm>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rPr>
              <a:t>Fire Safety Top Tips - Summary</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rPr>
              <a:t>Remind the children of the key points from the session by reading the top tips out from the slide.</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rPr>
              <a:t>Stress that these are the messages you want them to take home to the people they live with and other family they see regularly.</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endParaRPr>
          </a:p>
          <a:p>
            <a:pPr marL="0" marR="0" lvl="0" indent="0" algn="l" defTabSz="914400" rtl="0" eaLnBrk="0" fontAlgn="base" latinLnBrk="0" hangingPunct="0">
              <a:lnSpc>
                <a:spcPct val="100000"/>
              </a:lnSpc>
              <a:spcBef>
                <a:spcPct val="3000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rPr>
              <a:t>Conclusion</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endParaRPr>
          </a:p>
          <a:p>
            <a:pPr marL="171450" marR="0" lvl="0" indent="-171450" algn="l" defTabSz="914400" rtl="0" eaLnBrk="0" fontAlgn="base" latinLnBrk="0" hangingPunct="0">
              <a:lnSpc>
                <a:spcPct val="100000"/>
              </a:lnSpc>
              <a:spcBef>
                <a:spcPct val="30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rPr>
              <a:t>Leave the slide up</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endParaRPr>
          </a:p>
          <a:p>
            <a:pPr marL="171450" marR="0" lvl="0" indent="-171450" algn="l" defTabSz="914400" rtl="0" eaLnBrk="0" fontAlgn="base" latinLnBrk="0" hangingPunct="0">
              <a:lnSpc>
                <a:spcPct val="100000"/>
              </a:lnSpc>
              <a:spcBef>
                <a:spcPct val="30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rPr>
              <a:t>Refer to KS1 factsheet which should be given to each child to take home.  </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en-GB" altLang="en-US" sz="1200" b="0"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endParaRPr>
          </a:p>
          <a:p>
            <a:pPr marL="0" marR="0" lvl="0" indent="0" algn="l" defTabSz="914400" rtl="0" eaLnBrk="0" fontAlgn="base" latinLnBrk="0" hangingPunct="0">
              <a:lnSpc>
                <a:spcPct val="115000"/>
              </a:lnSpc>
              <a:spcBef>
                <a:spcPct val="30000"/>
              </a:spcBef>
              <a:spcAft>
                <a:spcPts val="1009"/>
              </a:spcAft>
              <a:buClrTx/>
              <a:buSzTx/>
              <a:buFontTx/>
              <a:buNone/>
              <a:tabLst/>
              <a:defRPr/>
            </a:pPr>
            <a:r>
              <a:rPr kumimoji="0" lang="en-GB" altLang="en-US" sz="1200" b="1" i="0" u="sng" strike="noStrike" kern="1200" cap="none" spc="0" normalizeH="0" baseline="0" noProof="0" dirty="0">
                <a:ln>
                  <a:noFill/>
                </a:ln>
                <a:solidFill>
                  <a:srgbClr val="000000"/>
                </a:solidFill>
                <a:effectLst/>
                <a:uLnTx/>
                <a:uFillTx/>
                <a:latin typeface="Calibri"/>
                <a:ea typeface="+mn-ea"/>
                <a:cs typeface="Times New Roman" panose="02020603050405020304" pitchFamily="18" charset="0"/>
              </a:rPr>
              <a:t>Own Notes</a:t>
            </a:r>
          </a:p>
          <a:p>
            <a:pPr>
              <a:lnSpc>
                <a:spcPct val="100000"/>
              </a:lnSpc>
              <a:spcBef>
                <a:spcPts val="0"/>
              </a:spcBef>
              <a:spcAft>
                <a:spcPts val="0"/>
              </a:spcAft>
            </a:pPr>
            <a:endParaRPr lang="en-GB" sz="800" b="1" dirty="0">
              <a:latin typeface="Calibri" panose="020F0502020204030204" pitchFamily="34" charset="0"/>
              <a:cs typeface="Calibri" panose="020F0502020204030204" pitchFamily="34" charset="0"/>
            </a:endParaRPr>
          </a:p>
          <a:p>
            <a:pPr marL="0" indent="0">
              <a:lnSpc>
                <a:spcPct val="100000"/>
              </a:lnSpc>
              <a:spcBef>
                <a:spcPts val="0"/>
              </a:spcBef>
              <a:spcAft>
                <a:spcPts val="0"/>
              </a:spcAft>
              <a:buFont typeface="Arial" panose="020B0604020202020204" pitchFamily="34" charset="0"/>
              <a:buNone/>
            </a:pPr>
            <a:endParaRPr lang="en-GB" altLang="en-US" sz="800" b="0" u="none"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GB" altLang="en-US" sz="800" b="1" u="sng" dirty="0">
                <a:latin typeface="Calibri" panose="020F0502020204030204" pitchFamily="34" charset="0"/>
                <a:cs typeface="Calibri" panose="020F0502020204030204" pitchFamily="34" charset="0"/>
              </a:rPr>
              <a:t> </a:t>
            </a:r>
          </a:p>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9711" indent="-288350">
              <a:defRPr>
                <a:solidFill>
                  <a:schemeClr val="tx1"/>
                </a:solidFill>
                <a:latin typeface="Arial" charset="0"/>
              </a:defRPr>
            </a:lvl2pPr>
            <a:lvl3pPr marL="1153401" indent="-230680">
              <a:defRPr>
                <a:solidFill>
                  <a:schemeClr val="tx1"/>
                </a:solidFill>
                <a:latin typeface="Arial" charset="0"/>
              </a:defRPr>
            </a:lvl3pPr>
            <a:lvl4pPr marL="1614762" indent="-230680">
              <a:defRPr>
                <a:solidFill>
                  <a:schemeClr val="tx1"/>
                </a:solidFill>
                <a:latin typeface="Arial" charset="0"/>
              </a:defRPr>
            </a:lvl4pPr>
            <a:lvl5pPr marL="2076122" indent="-230680">
              <a:defRPr>
                <a:solidFill>
                  <a:schemeClr val="tx1"/>
                </a:solidFill>
                <a:latin typeface="Arial" charset="0"/>
              </a:defRPr>
            </a:lvl5pPr>
            <a:lvl6pPr marL="2537483" indent="-230680" eaLnBrk="0" fontAlgn="base" hangingPunct="0">
              <a:spcBef>
                <a:spcPct val="0"/>
              </a:spcBef>
              <a:spcAft>
                <a:spcPct val="0"/>
              </a:spcAft>
              <a:defRPr>
                <a:solidFill>
                  <a:schemeClr val="tx1"/>
                </a:solidFill>
                <a:latin typeface="Arial" charset="0"/>
              </a:defRPr>
            </a:lvl6pPr>
            <a:lvl7pPr marL="2998843" indent="-230680" eaLnBrk="0" fontAlgn="base" hangingPunct="0">
              <a:spcBef>
                <a:spcPct val="0"/>
              </a:spcBef>
              <a:spcAft>
                <a:spcPct val="0"/>
              </a:spcAft>
              <a:defRPr>
                <a:solidFill>
                  <a:schemeClr val="tx1"/>
                </a:solidFill>
                <a:latin typeface="Arial" charset="0"/>
              </a:defRPr>
            </a:lvl7pPr>
            <a:lvl8pPr marL="3460204" indent="-230680" eaLnBrk="0" fontAlgn="base" hangingPunct="0">
              <a:spcBef>
                <a:spcPct val="0"/>
              </a:spcBef>
              <a:spcAft>
                <a:spcPct val="0"/>
              </a:spcAft>
              <a:defRPr>
                <a:solidFill>
                  <a:schemeClr val="tx1"/>
                </a:solidFill>
                <a:latin typeface="Arial" charset="0"/>
              </a:defRPr>
            </a:lvl8pPr>
            <a:lvl9pPr marL="3921564" indent="-230680" eaLnBrk="0" fontAlgn="base" hangingPunct="0">
              <a:spcBef>
                <a:spcPct val="0"/>
              </a:spcBef>
              <a:spcAft>
                <a:spcPct val="0"/>
              </a:spcAft>
              <a:defRPr>
                <a:solidFill>
                  <a:schemeClr val="tx1"/>
                </a:solidFill>
                <a:latin typeface="Arial" charset="0"/>
              </a:defRPr>
            </a:lvl9pPr>
          </a:lstStyle>
          <a:p>
            <a:pPr defTabSz="922721">
              <a:defRPr/>
            </a:pPr>
            <a:fld id="{2C46475D-84B9-4121-B138-D47697CAFBAF}" type="slidenum">
              <a:rPr lang="en-GB" altLang="en-US">
                <a:solidFill>
                  <a:srgbClr val="000000"/>
                </a:solidFill>
              </a:rPr>
              <a:pPr defTabSz="922721">
                <a:defRPr/>
              </a:pPr>
              <a:t>17</a:t>
            </a:fld>
            <a:endParaRPr lang="en-GB" altLang="en-US">
              <a:solidFill>
                <a:srgbClr val="000000"/>
              </a:solidFill>
            </a:endParaRPr>
          </a:p>
        </p:txBody>
      </p:sp>
      <p:sp>
        <p:nvSpPr>
          <p:cNvPr id="8195" name="Rectangle 2"/>
          <p:cNvSpPr>
            <a:spLocks noGrp="1" noRot="1" noChangeAspect="1" noChangeArrowheads="1" noTextEdit="1"/>
          </p:cNvSpPr>
          <p:nvPr>
            <p:ph type="sldImg"/>
          </p:nvPr>
        </p:nvSpPr>
        <p:spPr>
          <a:xfrm>
            <a:off x="92075" y="746125"/>
            <a:ext cx="6624638" cy="3727450"/>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721">
              <a:lnSpc>
                <a:spcPct val="100000"/>
              </a:lnSpc>
              <a:spcBef>
                <a:spcPts val="0"/>
              </a:spcBef>
              <a:spcAft>
                <a:spcPts val="0"/>
              </a:spcAft>
              <a:defRPr/>
            </a:pPr>
            <a:r>
              <a:rPr lang="en-GB" sz="1400" b="1" dirty="0">
                <a:latin typeface="+mn-lt"/>
                <a:ea typeface="Calibri" panose="020F0502020204030204" pitchFamily="34" charset="0"/>
                <a:cs typeface="Times New Roman" panose="02020603050405020304" pitchFamily="18" charset="0"/>
              </a:rPr>
              <a:t>Optional Activity - if time allows</a:t>
            </a:r>
          </a:p>
          <a:p>
            <a:pPr defTabSz="922721">
              <a:lnSpc>
                <a:spcPct val="100000"/>
              </a:lnSpc>
              <a:spcBef>
                <a:spcPts val="0"/>
              </a:spcBef>
              <a:spcAft>
                <a:spcPts val="0"/>
              </a:spcAft>
              <a:defRPr/>
            </a:pPr>
            <a:endParaRPr lang="en-GB" sz="1200" b="0" dirty="0">
              <a:latin typeface="+mn-lt"/>
              <a:ea typeface="Calibri" panose="020F0502020204030204" pitchFamily="34" charset="0"/>
              <a:cs typeface="Calibri" panose="020F0502020204030204" pitchFamily="34" charset="0"/>
            </a:endParaRPr>
          </a:p>
          <a:p>
            <a:pPr defTabSz="922721">
              <a:lnSpc>
                <a:spcPct val="100000"/>
              </a:lnSpc>
              <a:spcBef>
                <a:spcPts val="0"/>
              </a:spcBef>
              <a:spcAft>
                <a:spcPts val="0"/>
              </a:spcAft>
              <a:defRPr/>
            </a:pPr>
            <a:r>
              <a:rPr lang="en-GB" sz="1200" b="1" dirty="0">
                <a:latin typeface="+mn-lt"/>
                <a:ea typeface="Calibri" panose="020F0502020204030204" pitchFamily="34" charset="0"/>
                <a:cs typeface="Times New Roman" panose="02020603050405020304" pitchFamily="18" charset="0"/>
              </a:rPr>
              <a:t>No Dragons for Tea - Pre-recorded Story (5:07 mins) -</a:t>
            </a:r>
          </a:p>
          <a:p>
            <a:pPr defTabSz="922721">
              <a:lnSpc>
                <a:spcPct val="100000"/>
              </a:lnSpc>
              <a:spcBef>
                <a:spcPts val="0"/>
              </a:spcBef>
              <a:spcAft>
                <a:spcPts val="0"/>
              </a:spcAft>
              <a:defRPr/>
            </a:pPr>
            <a:endParaRPr lang="en-GB" sz="1200" b="0" dirty="0">
              <a:latin typeface="+mn-lt"/>
              <a:ea typeface="Calibri" panose="020F0502020204030204" pitchFamily="34" charset="0"/>
              <a:cs typeface="Calibri" panose="020F0502020204030204" pitchFamily="34" charset="0"/>
            </a:endParaRPr>
          </a:p>
          <a:p>
            <a:pPr defTabSz="922721">
              <a:lnSpc>
                <a:spcPct val="100000"/>
              </a:lnSpc>
              <a:spcBef>
                <a:spcPts val="0"/>
              </a:spcBef>
              <a:spcAft>
                <a:spcPts val="0"/>
              </a:spcAft>
              <a:defRPr/>
            </a:pPr>
            <a:r>
              <a:rPr lang="en-GB" sz="1200" b="0" dirty="0">
                <a:latin typeface="+mn-lt"/>
                <a:ea typeface="Calibri" panose="020F0502020204030204" pitchFamily="34" charset="0"/>
                <a:cs typeface="Times New Roman" panose="02020603050405020304" pitchFamily="18" charset="0"/>
              </a:rPr>
              <a:t>The story is a pre-record and is about a little girl who meets a dragon while out with her mum. She invites the dragon back for tea but it starts a fire when it sneezes! The little girl knows what to do and enacts their family’s fire escape plan even stopping the dragon from going back in to get something.</a:t>
            </a:r>
          </a:p>
          <a:p>
            <a:pPr defTabSz="922721">
              <a:lnSpc>
                <a:spcPct val="100000"/>
              </a:lnSpc>
              <a:spcBef>
                <a:spcPts val="0"/>
              </a:spcBef>
              <a:spcAft>
                <a:spcPts val="0"/>
              </a:spcAft>
              <a:defRPr/>
            </a:pPr>
            <a:endParaRPr lang="en-GB" sz="1200" b="0" dirty="0">
              <a:latin typeface="+mn-lt"/>
              <a:ea typeface="Calibri" panose="020F0502020204030204" pitchFamily="34" charset="0"/>
              <a:cs typeface="Calibri" panose="020F0502020204030204" pitchFamily="34" charset="0"/>
            </a:endParaRPr>
          </a:p>
          <a:p>
            <a:pPr marL="171450" indent="-171450" defTabSz="922721">
              <a:lnSpc>
                <a:spcPct val="100000"/>
              </a:lnSpc>
              <a:spcBef>
                <a:spcPts val="0"/>
              </a:spcBef>
              <a:spcAft>
                <a:spcPts val="0"/>
              </a:spcAft>
              <a:buFont typeface="Arial" panose="020B0604020202020204" pitchFamily="34" charset="0"/>
              <a:buChar char="•"/>
              <a:defRPr/>
            </a:pPr>
            <a:r>
              <a:rPr lang="en-GB" sz="1200" b="0" dirty="0">
                <a:latin typeface="+mn-lt"/>
                <a:ea typeface="Calibri" panose="020F0502020204030204" pitchFamily="34" charset="0"/>
                <a:cs typeface="Times New Roman" panose="02020603050405020304" pitchFamily="18" charset="0"/>
              </a:rPr>
              <a:t>Click the central ‘play’ button to start. </a:t>
            </a:r>
          </a:p>
          <a:p>
            <a:pPr defTabSz="922721">
              <a:lnSpc>
                <a:spcPct val="100000"/>
              </a:lnSpc>
              <a:spcBef>
                <a:spcPts val="0"/>
              </a:spcBef>
              <a:spcAft>
                <a:spcPts val="0"/>
              </a:spcAft>
              <a:defRPr/>
            </a:pPr>
            <a:endParaRPr lang="en-GB" sz="1200" b="0" dirty="0">
              <a:latin typeface="+mn-lt"/>
              <a:ea typeface="Calibri" panose="020F0502020204030204" pitchFamily="34" charset="0"/>
              <a:cs typeface="Calibri" panose="020F0502020204030204" pitchFamily="34" charset="0"/>
            </a:endParaRPr>
          </a:p>
          <a:p>
            <a:pPr>
              <a:lnSpc>
                <a:spcPct val="100000"/>
              </a:lnSpc>
              <a:spcBef>
                <a:spcPts val="0"/>
              </a:spcBef>
              <a:spcAft>
                <a:spcPts val="0"/>
              </a:spcAft>
            </a:pPr>
            <a:r>
              <a:rPr lang="en-US" altLang="en-US" sz="1200" b="1" dirty="0">
                <a:latin typeface="+mn-lt"/>
              </a:rPr>
              <a:t>Pausing the story for discussion/clarification</a:t>
            </a:r>
          </a:p>
          <a:p>
            <a:pPr>
              <a:lnSpc>
                <a:spcPct val="100000"/>
              </a:lnSpc>
              <a:spcBef>
                <a:spcPts val="0"/>
              </a:spcBef>
              <a:spcAft>
                <a:spcPts val="0"/>
              </a:spcAft>
            </a:pPr>
            <a:endParaRPr lang="en-US" altLang="en-US" sz="1200" b="0" dirty="0">
              <a:latin typeface="+mn-lt"/>
              <a:cs typeface="Calibri" panose="020F0502020204030204" pitchFamily="34" charset="0"/>
            </a:endParaRPr>
          </a:p>
          <a:p>
            <a:pPr>
              <a:lnSpc>
                <a:spcPct val="100000"/>
              </a:lnSpc>
              <a:spcBef>
                <a:spcPts val="0"/>
              </a:spcBef>
              <a:spcAft>
                <a:spcPts val="0"/>
              </a:spcAft>
            </a:pPr>
            <a:r>
              <a:rPr lang="en-US" altLang="en-US" sz="1200" b="0" dirty="0">
                <a:latin typeface="+mn-lt"/>
              </a:rPr>
              <a:t>If you wish and time allows the story can be paused at any point by clicking on the screen to expand on things or question the children about what is happening. Click again to restart.</a:t>
            </a:r>
          </a:p>
          <a:p>
            <a:pPr>
              <a:lnSpc>
                <a:spcPct val="100000"/>
              </a:lnSpc>
              <a:spcBef>
                <a:spcPts val="0"/>
              </a:spcBef>
              <a:spcAft>
                <a:spcPts val="0"/>
              </a:spcAft>
            </a:pPr>
            <a:endParaRPr lang="en-US" altLang="en-US" sz="1200" b="0" dirty="0">
              <a:latin typeface="+mn-lt"/>
              <a:cs typeface="Calibri" panose="020F0502020204030204" pitchFamily="34" charset="0"/>
            </a:endParaRPr>
          </a:p>
          <a:p>
            <a:pPr marL="171450" indent="-171450">
              <a:lnSpc>
                <a:spcPct val="100000"/>
              </a:lnSpc>
              <a:spcBef>
                <a:spcPts val="0"/>
              </a:spcBef>
              <a:spcAft>
                <a:spcPts val="0"/>
              </a:spcAft>
              <a:buFont typeface="Arial" panose="020B0604020202020204" pitchFamily="34" charset="0"/>
              <a:buChar char="•"/>
            </a:pPr>
            <a:r>
              <a:rPr lang="en-US" altLang="en-US" sz="1200" b="0" dirty="0">
                <a:latin typeface="+mn-lt"/>
              </a:rPr>
              <a:t>When the story has finished discuss the key aspects with the children and reassure them as appropriate.</a:t>
            </a:r>
          </a:p>
          <a:p>
            <a:pPr defTabSz="922721">
              <a:lnSpc>
                <a:spcPct val="100000"/>
              </a:lnSpc>
              <a:spcBef>
                <a:spcPts val="0"/>
              </a:spcBef>
              <a:spcAft>
                <a:spcPts val="0"/>
              </a:spcAft>
              <a:defRPr/>
            </a:pPr>
            <a:endParaRPr lang="en-GB" sz="1200" b="0" u="none" dirty="0">
              <a:latin typeface="+mn-lt"/>
              <a:ea typeface="Calibri" panose="020F0502020204030204" pitchFamily="34" charset="0"/>
              <a:cs typeface="Calibri" panose="020F0502020204030204" pitchFamily="34" charset="0"/>
            </a:endParaRPr>
          </a:p>
          <a:p>
            <a:pPr defTabSz="922721">
              <a:lnSpc>
                <a:spcPct val="100000"/>
              </a:lnSpc>
              <a:spcBef>
                <a:spcPts val="0"/>
              </a:spcBef>
              <a:spcAft>
                <a:spcPts val="0"/>
              </a:spcAft>
              <a:defRPr/>
            </a:pPr>
            <a:r>
              <a:rPr lang="en-GB" sz="1200" b="1" u="sng" dirty="0">
                <a:latin typeface="+mn-lt"/>
                <a:ea typeface="Calibri" panose="020F0502020204030204" pitchFamily="34" charset="0"/>
                <a:cs typeface="Times New Roman" panose="02020603050405020304" pitchFamily="18" charset="0"/>
              </a:rPr>
              <a:t>Own Notes</a:t>
            </a:r>
          </a:p>
          <a:p>
            <a:pPr defTabSz="922721">
              <a:lnSpc>
                <a:spcPct val="100000"/>
              </a:lnSpc>
              <a:spcBef>
                <a:spcPts val="0"/>
              </a:spcBef>
              <a:spcAft>
                <a:spcPts val="0"/>
              </a:spcAft>
              <a:defRPr/>
            </a:pPr>
            <a:endParaRPr lang="en-GB" sz="800" b="0" u="none"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6783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9711" indent="-288350">
              <a:defRPr>
                <a:solidFill>
                  <a:schemeClr val="tx1"/>
                </a:solidFill>
                <a:latin typeface="Arial" charset="0"/>
              </a:defRPr>
            </a:lvl2pPr>
            <a:lvl3pPr marL="1153401" indent="-230680">
              <a:defRPr>
                <a:solidFill>
                  <a:schemeClr val="tx1"/>
                </a:solidFill>
                <a:latin typeface="Arial" charset="0"/>
              </a:defRPr>
            </a:lvl3pPr>
            <a:lvl4pPr marL="1614762" indent="-230680">
              <a:defRPr>
                <a:solidFill>
                  <a:schemeClr val="tx1"/>
                </a:solidFill>
                <a:latin typeface="Arial" charset="0"/>
              </a:defRPr>
            </a:lvl4pPr>
            <a:lvl5pPr marL="2076122" indent="-230680">
              <a:defRPr>
                <a:solidFill>
                  <a:schemeClr val="tx1"/>
                </a:solidFill>
                <a:latin typeface="Arial" charset="0"/>
              </a:defRPr>
            </a:lvl5pPr>
            <a:lvl6pPr marL="2537483" indent="-230680" eaLnBrk="0" fontAlgn="base" hangingPunct="0">
              <a:spcBef>
                <a:spcPct val="0"/>
              </a:spcBef>
              <a:spcAft>
                <a:spcPct val="0"/>
              </a:spcAft>
              <a:defRPr>
                <a:solidFill>
                  <a:schemeClr val="tx1"/>
                </a:solidFill>
                <a:latin typeface="Arial" charset="0"/>
              </a:defRPr>
            </a:lvl6pPr>
            <a:lvl7pPr marL="2998843" indent="-230680" eaLnBrk="0" fontAlgn="base" hangingPunct="0">
              <a:spcBef>
                <a:spcPct val="0"/>
              </a:spcBef>
              <a:spcAft>
                <a:spcPct val="0"/>
              </a:spcAft>
              <a:defRPr>
                <a:solidFill>
                  <a:schemeClr val="tx1"/>
                </a:solidFill>
                <a:latin typeface="Arial" charset="0"/>
              </a:defRPr>
            </a:lvl7pPr>
            <a:lvl8pPr marL="3460204" indent="-230680" eaLnBrk="0" fontAlgn="base" hangingPunct="0">
              <a:spcBef>
                <a:spcPct val="0"/>
              </a:spcBef>
              <a:spcAft>
                <a:spcPct val="0"/>
              </a:spcAft>
              <a:defRPr>
                <a:solidFill>
                  <a:schemeClr val="tx1"/>
                </a:solidFill>
                <a:latin typeface="Arial" charset="0"/>
              </a:defRPr>
            </a:lvl8pPr>
            <a:lvl9pPr marL="3921564" indent="-230680" eaLnBrk="0" fontAlgn="base" hangingPunct="0">
              <a:spcBef>
                <a:spcPct val="0"/>
              </a:spcBef>
              <a:spcAft>
                <a:spcPct val="0"/>
              </a:spcAft>
              <a:defRPr>
                <a:solidFill>
                  <a:schemeClr val="tx1"/>
                </a:solidFill>
                <a:latin typeface="Arial" charset="0"/>
              </a:defRPr>
            </a:lvl9pPr>
          </a:lstStyle>
          <a:p>
            <a:fld id="{2C46475D-84B9-4121-B138-D47697CAFBAF}" type="slidenum">
              <a:rPr lang="en-GB" altLang="en-US" smtClean="0"/>
              <a:pPr/>
              <a:t>2</a:t>
            </a:fld>
            <a:endParaRPr lang="en-GB" altLang="en-US"/>
          </a:p>
        </p:txBody>
      </p:sp>
      <p:sp>
        <p:nvSpPr>
          <p:cNvPr id="8195" name="Rectangle 2"/>
          <p:cNvSpPr>
            <a:spLocks noGrp="1" noRot="1" noChangeAspect="1" noChangeArrowheads="1" noTextEdit="1"/>
          </p:cNvSpPr>
          <p:nvPr>
            <p:ph type="sldImg"/>
          </p:nvPr>
        </p:nvSpPr>
        <p:spPr>
          <a:xfrm>
            <a:off x="92075" y="746125"/>
            <a:ext cx="6624638" cy="3727450"/>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721">
              <a:lnSpc>
                <a:spcPct val="100000"/>
              </a:lnSpc>
              <a:spcBef>
                <a:spcPts val="0"/>
              </a:spcBef>
              <a:spcAft>
                <a:spcPts val="0"/>
              </a:spcAft>
              <a:defRPr/>
            </a:pPr>
            <a:r>
              <a:rPr lang="en-GB" sz="1400" b="1" kern="0" dirty="0">
                <a:solidFill>
                  <a:srgbClr val="000000"/>
                </a:solidFill>
                <a:latin typeface="+mn-lt"/>
              </a:rPr>
              <a:t>What sort of things does the Fire and Rescue Service do? - Activity</a:t>
            </a:r>
            <a:endParaRPr lang="en-GB" sz="1400" b="1" dirty="0">
              <a:latin typeface="+mn-lt"/>
            </a:endParaRPr>
          </a:p>
          <a:p>
            <a:pPr defTabSz="922721">
              <a:lnSpc>
                <a:spcPct val="100000"/>
              </a:lnSpc>
              <a:spcBef>
                <a:spcPts val="0"/>
              </a:spcBef>
              <a:spcAft>
                <a:spcPts val="0"/>
              </a:spcAft>
              <a:defRPr/>
            </a:pPr>
            <a:endParaRPr lang="en-GB" sz="1200" b="0" dirty="0">
              <a:latin typeface="+mn-lt"/>
              <a:cs typeface="Calibri" panose="020F0502020204030204" pitchFamily="34" charset="0"/>
            </a:endParaRPr>
          </a:p>
          <a:p>
            <a:pPr marL="171450" indent="-171450" defTabSz="922721">
              <a:lnSpc>
                <a:spcPct val="100000"/>
              </a:lnSpc>
              <a:spcBef>
                <a:spcPts val="0"/>
              </a:spcBef>
              <a:spcAft>
                <a:spcPts val="0"/>
              </a:spcAft>
              <a:buFont typeface="Arial" panose="020B0604020202020204" pitchFamily="34" charset="0"/>
              <a:buChar char="•"/>
              <a:defRPr/>
            </a:pPr>
            <a:r>
              <a:rPr lang="en-GB" sz="1200" dirty="0">
                <a:latin typeface="+mn-lt"/>
              </a:rPr>
              <a:t>Ask the children if they know what we do as a fire and rescue service - try to think of at least three things.</a:t>
            </a:r>
          </a:p>
          <a:p>
            <a:pPr defTabSz="922721">
              <a:lnSpc>
                <a:spcPct val="100000"/>
              </a:lnSpc>
              <a:spcBef>
                <a:spcPts val="0"/>
              </a:spcBef>
              <a:spcAft>
                <a:spcPts val="0"/>
              </a:spcAft>
              <a:defRPr/>
            </a:pPr>
            <a:endParaRPr lang="en-GB" sz="1200" dirty="0">
              <a:latin typeface="+mn-lt"/>
              <a:cs typeface="Calibri" panose="020F0502020204030204" pitchFamily="34" charset="0"/>
            </a:endParaRPr>
          </a:p>
          <a:p>
            <a:pPr marL="171450" indent="-171450" defTabSz="922721">
              <a:lnSpc>
                <a:spcPct val="100000"/>
              </a:lnSpc>
              <a:spcBef>
                <a:spcPts val="0"/>
              </a:spcBef>
              <a:spcAft>
                <a:spcPts val="0"/>
              </a:spcAft>
              <a:buFont typeface="Arial" panose="020B0604020202020204" pitchFamily="34" charset="0"/>
              <a:buChar char="•"/>
              <a:defRPr/>
            </a:pPr>
            <a:r>
              <a:rPr lang="en-GB" sz="1200" dirty="0">
                <a:latin typeface="+mn-lt"/>
              </a:rPr>
              <a:t>Children to feedback.  </a:t>
            </a:r>
          </a:p>
          <a:p>
            <a:pPr defTabSz="922721">
              <a:lnSpc>
                <a:spcPct val="100000"/>
              </a:lnSpc>
              <a:spcBef>
                <a:spcPts val="0"/>
              </a:spcBef>
              <a:spcAft>
                <a:spcPts val="0"/>
              </a:spcAft>
              <a:defRPr/>
            </a:pPr>
            <a:endParaRPr lang="en-GB" sz="1200" dirty="0">
              <a:latin typeface="+mn-lt"/>
              <a:cs typeface="Calibri" panose="020F0502020204030204" pitchFamily="34" charset="0"/>
            </a:endParaRPr>
          </a:p>
          <a:p>
            <a:pPr marL="171450" indent="-171450" defTabSz="922721">
              <a:lnSpc>
                <a:spcPct val="100000"/>
              </a:lnSpc>
              <a:spcBef>
                <a:spcPts val="0"/>
              </a:spcBef>
              <a:spcAft>
                <a:spcPts val="0"/>
              </a:spcAft>
              <a:buFont typeface="Arial" panose="020B0604020202020204" pitchFamily="34" charset="0"/>
              <a:buChar char="•"/>
              <a:defRPr/>
            </a:pPr>
            <a:r>
              <a:rPr lang="en-GB" sz="1200" dirty="0">
                <a:latin typeface="+mn-lt"/>
              </a:rPr>
              <a:t>With the responses do not elaborate too much on them – a ‘yes’ or ‘good idea ‘ is fine as you can refer back to them after the next slide. </a:t>
            </a:r>
          </a:p>
          <a:p>
            <a:pPr>
              <a:lnSpc>
                <a:spcPct val="100000"/>
              </a:lnSpc>
              <a:spcBef>
                <a:spcPts val="0"/>
              </a:spcBef>
              <a:spcAft>
                <a:spcPts val="0"/>
              </a:spcAft>
            </a:pPr>
            <a:endParaRPr lang="en-GB" altLang="en-US" sz="1200" b="0" u="none" kern="0" dirty="0">
              <a:solidFill>
                <a:srgbClr val="000000"/>
              </a:solidFill>
              <a:latin typeface="+mn-lt"/>
              <a:cs typeface="Calibri" panose="020F0502020204030204" pitchFamily="34" charset="0"/>
            </a:endParaRPr>
          </a:p>
          <a:p>
            <a:pPr>
              <a:lnSpc>
                <a:spcPct val="100000"/>
              </a:lnSpc>
              <a:spcBef>
                <a:spcPts val="0"/>
              </a:spcBef>
              <a:spcAft>
                <a:spcPts val="0"/>
              </a:spcAft>
            </a:pPr>
            <a:endParaRPr lang="en-GB" altLang="en-US" sz="1200" b="0" u="none" kern="0" dirty="0">
              <a:solidFill>
                <a:srgbClr val="000000"/>
              </a:solidFill>
              <a:latin typeface="+mn-lt"/>
              <a:cs typeface="Calibri" panose="020F0502020204030204" pitchFamily="34" charset="0"/>
            </a:endParaRPr>
          </a:p>
          <a:p>
            <a:pPr>
              <a:lnSpc>
                <a:spcPct val="100000"/>
              </a:lnSpc>
              <a:spcBef>
                <a:spcPts val="0"/>
              </a:spcBef>
              <a:spcAft>
                <a:spcPts val="0"/>
              </a:spcAft>
            </a:pPr>
            <a:r>
              <a:rPr lang="en-GB" altLang="en-US" sz="1200" b="1" u="sng" dirty="0">
                <a:latin typeface="+mn-lt"/>
                <a:cs typeface="Times New Roman" panose="02020603050405020304" pitchFamily="18" charset="0"/>
              </a:rPr>
              <a:t>Own Notes</a:t>
            </a:r>
          </a:p>
          <a:p>
            <a:pPr>
              <a:spcBef>
                <a:spcPts val="0"/>
              </a:spcBef>
            </a:pPr>
            <a:endParaRPr lang="en-US" alt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6464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721">
              <a:lnSpc>
                <a:spcPct val="100000"/>
              </a:lnSpc>
              <a:spcBef>
                <a:spcPts val="0"/>
              </a:spcBef>
              <a:spcAft>
                <a:spcPts val="0"/>
              </a:spcAft>
              <a:defRPr/>
            </a:pPr>
            <a:r>
              <a:rPr lang="en-GB" sz="1400" b="1" kern="0" dirty="0">
                <a:solidFill>
                  <a:srgbClr val="000000"/>
                </a:solidFill>
                <a:latin typeface="+mn-lt"/>
              </a:rPr>
              <a:t>Firefighter’s uniforms and types of incidents attended – Short film</a:t>
            </a:r>
          </a:p>
          <a:p>
            <a:pPr defTabSz="922721">
              <a:lnSpc>
                <a:spcPct val="100000"/>
              </a:lnSpc>
              <a:spcBef>
                <a:spcPts val="0"/>
              </a:spcBef>
              <a:spcAft>
                <a:spcPts val="0"/>
              </a:spcAft>
              <a:defRPr/>
            </a:pPr>
            <a:endParaRPr lang="en-GB" sz="1200" b="0" kern="0" dirty="0">
              <a:solidFill>
                <a:srgbClr val="000000"/>
              </a:solidFill>
              <a:latin typeface="+mn-lt"/>
              <a:cs typeface="Calibri" panose="020F0502020204030204" pitchFamily="34" charset="0"/>
            </a:endParaRPr>
          </a:p>
          <a:p>
            <a:pPr marL="457200" indent="-457200" defTabSz="922721">
              <a:lnSpc>
                <a:spcPct val="100000"/>
              </a:lnSpc>
              <a:spcBef>
                <a:spcPts val="0"/>
              </a:spcBef>
              <a:spcAft>
                <a:spcPts val="0"/>
              </a:spcAft>
              <a:buFont typeface="Arial" panose="020B0604020202020204" pitchFamily="34" charset="0"/>
              <a:buChar char="•"/>
              <a:defRPr/>
            </a:pPr>
            <a:r>
              <a:rPr lang="en-GB" sz="1200" kern="0" dirty="0">
                <a:solidFill>
                  <a:srgbClr val="000000"/>
                </a:solidFill>
                <a:latin typeface="+mn-lt"/>
              </a:rPr>
              <a:t>Press the play button (centre of screen).</a:t>
            </a:r>
          </a:p>
          <a:p>
            <a:pPr defTabSz="922721">
              <a:lnSpc>
                <a:spcPct val="100000"/>
              </a:lnSpc>
              <a:spcBef>
                <a:spcPts val="0"/>
              </a:spcBef>
              <a:spcAft>
                <a:spcPts val="0"/>
              </a:spcAft>
              <a:defRPr/>
            </a:pPr>
            <a:endParaRPr lang="en-GB" sz="1200" kern="0" dirty="0">
              <a:solidFill>
                <a:srgbClr val="000000"/>
              </a:solidFill>
              <a:latin typeface="+mn-lt"/>
            </a:endParaRPr>
          </a:p>
          <a:p>
            <a:pPr marL="457200" indent="-457200" defTabSz="922721">
              <a:lnSpc>
                <a:spcPct val="100000"/>
              </a:lnSpc>
              <a:spcBef>
                <a:spcPts val="0"/>
              </a:spcBef>
              <a:spcAft>
                <a:spcPts val="0"/>
              </a:spcAft>
              <a:buFont typeface="Arial" panose="020B0604020202020204" pitchFamily="34" charset="0"/>
              <a:buChar char="•"/>
              <a:defRPr/>
            </a:pPr>
            <a:r>
              <a:rPr lang="en-GB" sz="1200" kern="0" dirty="0">
                <a:solidFill>
                  <a:srgbClr val="000000"/>
                </a:solidFill>
                <a:latin typeface="+mn-lt"/>
              </a:rPr>
              <a:t>Photos appear showing the types of incidents firefighters attend. From this (don’t need to click again) a short film plays showing the types of uniforms/PPE fighters wear depending upon the situation. The photos appear again at the end.</a:t>
            </a:r>
          </a:p>
          <a:p>
            <a:pPr defTabSz="922721">
              <a:lnSpc>
                <a:spcPct val="100000"/>
              </a:lnSpc>
              <a:spcBef>
                <a:spcPts val="0"/>
              </a:spcBef>
              <a:spcAft>
                <a:spcPts val="0"/>
              </a:spcAft>
              <a:defRPr/>
            </a:pPr>
            <a:endParaRPr lang="en-GB" sz="1200" b="0" kern="0" dirty="0">
              <a:solidFill>
                <a:srgbClr val="000000"/>
              </a:solidFill>
              <a:latin typeface="+mn-lt"/>
              <a:cs typeface="Calibri" panose="020F0502020204030204" pitchFamily="34" charset="0"/>
            </a:endParaRPr>
          </a:p>
          <a:p>
            <a:pPr marL="457200" indent="-457200" defTabSz="922721">
              <a:lnSpc>
                <a:spcPct val="100000"/>
              </a:lnSpc>
              <a:spcBef>
                <a:spcPts val="0"/>
              </a:spcBef>
              <a:spcAft>
                <a:spcPts val="0"/>
              </a:spcAft>
              <a:buFont typeface="Arial" panose="020B0604020202020204" pitchFamily="34" charset="0"/>
              <a:buChar char="•"/>
              <a:defRPr/>
            </a:pPr>
            <a:r>
              <a:rPr lang="en-GB" sz="1200" kern="0" dirty="0">
                <a:solidFill>
                  <a:srgbClr val="000000"/>
                </a:solidFill>
                <a:latin typeface="+mn-lt"/>
              </a:rPr>
              <a:t>Talk about some of the types of incidents that can be seen - refer back to the answers the children gave earlier.</a:t>
            </a:r>
          </a:p>
          <a:p>
            <a:pPr marL="0" indent="0">
              <a:lnSpc>
                <a:spcPct val="100000"/>
              </a:lnSpc>
              <a:spcBef>
                <a:spcPts val="0"/>
              </a:spcBef>
              <a:spcAft>
                <a:spcPts val="0"/>
              </a:spcAft>
              <a:buFont typeface="Arial" panose="020B0604020202020204" pitchFamily="34" charset="0"/>
              <a:buNone/>
            </a:pPr>
            <a:endParaRPr lang="en-GB" sz="1200" b="0" u="none" dirty="0">
              <a:latin typeface="+mn-lt"/>
              <a:cs typeface="Calibri" panose="020F0502020204030204" pitchFamily="34" charset="0"/>
            </a:endParaRPr>
          </a:p>
          <a:p>
            <a:pPr marL="0" indent="0">
              <a:lnSpc>
                <a:spcPct val="100000"/>
              </a:lnSpc>
              <a:spcBef>
                <a:spcPts val="0"/>
              </a:spcBef>
              <a:spcAft>
                <a:spcPts val="0"/>
              </a:spcAft>
              <a:buFont typeface="Arial" panose="020B0604020202020204" pitchFamily="34" charset="0"/>
              <a:buNone/>
            </a:pPr>
            <a:endParaRPr lang="en-GB" sz="1200" b="0" u="none" dirty="0">
              <a:latin typeface="+mn-lt"/>
              <a:cs typeface="Calibri" panose="020F0502020204030204" pitchFamily="34" charset="0"/>
            </a:endParaRPr>
          </a:p>
          <a:p>
            <a:pPr marL="0" indent="0">
              <a:lnSpc>
                <a:spcPct val="100000"/>
              </a:lnSpc>
              <a:spcBef>
                <a:spcPts val="0"/>
              </a:spcBef>
              <a:spcAft>
                <a:spcPts val="0"/>
              </a:spcAft>
              <a:buFont typeface="Arial" panose="020B0604020202020204" pitchFamily="34" charset="0"/>
              <a:buNone/>
            </a:pPr>
            <a:r>
              <a:rPr lang="en-GB" sz="1200" b="1" u="sng" dirty="0">
                <a:latin typeface="+mn-lt"/>
                <a:cs typeface="Times New Roman" panose="02020603050405020304" pitchFamily="18" charset="0"/>
              </a:rPr>
              <a:t>Own Notes</a:t>
            </a:r>
          </a:p>
          <a:p>
            <a:pPr>
              <a:spcBef>
                <a:spcPts val="0"/>
              </a:spcBef>
              <a:spcAft>
                <a:spcPts val="0"/>
              </a:spcAft>
            </a:pPr>
            <a:endParaRPr lang="en-GB" sz="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68E10A1B-B881-49DE-B713-6FF93414E950}" type="slidenum">
              <a:rPr lang="en-GB" altLang="en-US" smtClean="0"/>
              <a:pPr>
                <a:defRPr/>
              </a:pPr>
              <a:t>3</a:t>
            </a:fld>
            <a:endParaRPr lang="en-GB" altLang="en-US"/>
          </a:p>
        </p:txBody>
      </p:sp>
    </p:spTree>
    <p:extLst>
      <p:ext uri="{BB962C8B-B14F-4D97-AF65-F5344CB8AC3E}">
        <p14:creationId xmlns:p14="http://schemas.microsoft.com/office/powerpoint/2010/main" val="3507965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9711" indent="-288350">
              <a:defRPr>
                <a:solidFill>
                  <a:schemeClr val="tx1"/>
                </a:solidFill>
                <a:latin typeface="Arial" charset="0"/>
              </a:defRPr>
            </a:lvl2pPr>
            <a:lvl3pPr marL="1153401" indent="-230680">
              <a:defRPr>
                <a:solidFill>
                  <a:schemeClr val="tx1"/>
                </a:solidFill>
                <a:latin typeface="Arial" charset="0"/>
              </a:defRPr>
            </a:lvl3pPr>
            <a:lvl4pPr marL="1614762" indent="-230680">
              <a:defRPr>
                <a:solidFill>
                  <a:schemeClr val="tx1"/>
                </a:solidFill>
                <a:latin typeface="Arial" charset="0"/>
              </a:defRPr>
            </a:lvl4pPr>
            <a:lvl5pPr marL="2076122" indent="-230680">
              <a:defRPr>
                <a:solidFill>
                  <a:schemeClr val="tx1"/>
                </a:solidFill>
                <a:latin typeface="Arial" charset="0"/>
              </a:defRPr>
            </a:lvl5pPr>
            <a:lvl6pPr marL="2537483" indent="-230680" eaLnBrk="0" fontAlgn="base" hangingPunct="0">
              <a:spcBef>
                <a:spcPct val="0"/>
              </a:spcBef>
              <a:spcAft>
                <a:spcPct val="0"/>
              </a:spcAft>
              <a:defRPr>
                <a:solidFill>
                  <a:schemeClr val="tx1"/>
                </a:solidFill>
                <a:latin typeface="Arial" charset="0"/>
              </a:defRPr>
            </a:lvl6pPr>
            <a:lvl7pPr marL="2998843" indent="-230680" eaLnBrk="0" fontAlgn="base" hangingPunct="0">
              <a:spcBef>
                <a:spcPct val="0"/>
              </a:spcBef>
              <a:spcAft>
                <a:spcPct val="0"/>
              </a:spcAft>
              <a:defRPr>
                <a:solidFill>
                  <a:schemeClr val="tx1"/>
                </a:solidFill>
                <a:latin typeface="Arial" charset="0"/>
              </a:defRPr>
            </a:lvl7pPr>
            <a:lvl8pPr marL="3460204" indent="-230680" eaLnBrk="0" fontAlgn="base" hangingPunct="0">
              <a:spcBef>
                <a:spcPct val="0"/>
              </a:spcBef>
              <a:spcAft>
                <a:spcPct val="0"/>
              </a:spcAft>
              <a:defRPr>
                <a:solidFill>
                  <a:schemeClr val="tx1"/>
                </a:solidFill>
                <a:latin typeface="Arial" charset="0"/>
              </a:defRPr>
            </a:lvl8pPr>
            <a:lvl9pPr marL="3921564" indent="-230680" eaLnBrk="0" fontAlgn="base" hangingPunct="0">
              <a:spcBef>
                <a:spcPct val="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defRPr/>
            </a:pPr>
            <a:fld id="{2C46475D-84B9-4121-B138-D47697CAFBAF}"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20000"/>
                </a:spcBef>
                <a:spcAft>
                  <a:spcPct val="0"/>
                </a:spcAft>
                <a:buClrTx/>
                <a:buSzTx/>
                <a:buFontTx/>
                <a:buNone/>
                <a:tabLst/>
                <a:defRPr/>
              </a:pPr>
              <a:t>4</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95" name="Rectangle 2"/>
          <p:cNvSpPr>
            <a:spLocks noGrp="1" noRot="1" noChangeAspect="1" noChangeArrowheads="1" noTextEdit="1"/>
          </p:cNvSpPr>
          <p:nvPr>
            <p:ph type="sldImg"/>
          </p:nvPr>
        </p:nvSpPr>
        <p:spPr>
          <a:xfrm>
            <a:off x="92075" y="746125"/>
            <a:ext cx="6624638" cy="3727450"/>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721">
              <a:spcBef>
                <a:spcPts val="0"/>
              </a:spcBef>
              <a:spcAft>
                <a:spcPts val="0"/>
              </a:spcAft>
              <a:defRPr/>
            </a:pPr>
            <a:r>
              <a:rPr lang="en-GB" sz="1400" b="1" dirty="0">
                <a:latin typeface="+mn-lt"/>
                <a:cs typeface="Times New Roman" panose="02020603050405020304" pitchFamily="18" charset="0"/>
              </a:rPr>
              <a:t>What we will learn - Learning Objectives</a:t>
            </a:r>
          </a:p>
          <a:p>
            <a:pPr defTabSz="922721">
              <a:spcBef>
                <a:spcPts val="0"/>
              </a:spcBef>
              <a:spcAft>
                <a:spcPts val="0"/>
              </a:spcAft>
              <a:defRPr/>
            </a:pPr>
            <a:endParaRPr lang="en-GB" sz="1200" dirty="0">
              <a:latin typeface="+mn-lt"/>
              <a:cs typeface="Calibri" panose="020F0502020204030204" pitchFamily="34" charset="0"/>
            </a:endParaRPr>
          </a:p>
          <a:p>
            <a:pPr marL="171450" indent="-171450" defTabSz="922721">
              <a:spcBef>
                <a:spcPts val="0"/>
              </a:spcBef>
              <a:spcAft>
                <a:spcPts val="0"/>
              </a:spcAft>
              <a:buFont typeface="Arial" panose="020B0604020202020204" pitchFamily="34" charset="0"/>
              <a:buChar char="•"/>
              <a:defRPr/>
            </a:pPr>
            <a:r>
              <a:rPr lang="en-GB" sz="1200" dirty="0">
                <a:latin typeface="+mn-lt"/>
                <a:cs typeface="Times New Roman" panose="02020603050405020304" pitchFamily="18" charset="0"/>
              </a:rPr>
              <a:t>Briefly go through the slide point by point. There is no need to expand too much as this will be done during the session.</a:t>
            </a:r>
          </a:p>
          <a:p>
            <a:pPr defTabSz="922721">
              <a:spcBef>
                <a:spcPts val="0"/>
              </a:spcBef>
              <a:spcAft>
                <a:spcPts val="0"/>
              </a:spcAft>
              <a:defRPr/>
            </a:pPr>
            <a:endParaRPr lang="en-GB" altLang="en-US" sz="1200" b="0" u="none" kern="0" dirty="0">
              <a:solidFill>
                <a:schemeClr val="bg1">
                  <a:lumMod val="10000"/>
                </a:schemeClr>
              </a:solidFill>
              <a:latin typeface="+mn-lt"/>
              <a:cs typeface="Calibri" panose="020F0502020204030204" pitchFamily="34" charset="0"/>
            </a:endParaRPr>
          </a:p>
          <a:p>
            <a:pPr defTabSz="922721">
              <a:spcBef>
                <a:spcPts val="0"/>
              </a:spcBef>
              <a:spcAft>
                <a:spcPts val="0"/>
              </a:spcAft>
              <a:defRPr/>
            </a:pPr>
            <a:endParaRPr lang="en-GB" altLang="en-US" sz="1200" b="0" u="none" kern="0" dirty="0">
              <a:solidFill>
                <a:schemeClr val="bg1">
                  <a:lumMod val="10000"/>
                </a:schemeClr>
              </a:solidFill>
              <a:latin typeface="+mn-lt"/>
              <a:cs typeface="Calibri" panose="020F0502020204030204" pitchFamily="34" charset="0"/>
            </a:endParaRPr>
          </a:p>
          <a:p>
            <a:pPr defTabSz="922721">
              <a:spcBef>
                <a:spcPts val="0"/>
              </a:spcBef>
              <a:spcAft>
                <a:spcPts val="0"/>
              </a:spcAft>
              <a:defRPr/>
            </a:pPr>
            <a:r>
              <a:rPr lang="en-GB" altLang="en-US" sz="1200" b="1" u="sng" kern="0" dirty="0">
                <a:solidFill>
                  <a:schemeClr val="bg1">
                    <a:lumMod val="10000"/>
                  </a:schemeClr>
                </a:solidFill>
                <a:latin typeface="+mn-lt"/>
                <a:cs typeface="Times New Roman" panose="02020603050405020304" pitchFamily="18" charset="0"/>
              </a:rPr>
              <a:t>Own Notes</a:t>
            </a:r>
          </a:p>
          <a:p>
            <a:pPr defTabSz="922721">
              <a:spcBef>
                <a:spcPts val="0"/>
              </a:spcBef>
              <a:spcAft>
                <a:spcPts val="0"/>
              </a:spcAft>
              <a:defRPr/>
            </a:pPr>
            <a:endParaRPr lang="en-GB" altLang="en-US" sz="800" b="1" u="sng" kern="0" dirty="0">
              <a:solidFill>
                <a:schemeClr val="bg1">
                  <a:lumMod val="10000"/>
                </a:schemeClr>
              </a:solidFill>
              <a:latin typeface="Calibri" panose="020F0502020204030204" pitchFamily="34" charset="0"/>
              <a:cs typeface="Calibri" panose="020F0502020204030204" pitchFamily="34" charset="0"/>
            </a:endParaRPr>
          </a:p>
          <a:p>
            <a:pPr defTabSz="922721">
              <a:spcBef>
                <a:spcPts val="0"/>
              </a:spcBef>
              <a:spcAft>
                <a:spcPts val="0"/>
              </a:spcAft>
              <a:defRPr/>
            </a:pPr>
            <a:endParaRPr lang="en-GB" sz="800" dirty="0">
              <a:latin typeface="Calibri" panose="020F0502020204030204" pitchFamily="34" charset="0"/>
              <a:cs typeface="Calibri" panose="020F0502020204030204" pitchFamily="34" charset="0"/>
            </a:endParaRPr>
          </a:p>
          <a:p>
            <a:pPr>
              <a:spcBef>
                <a:spcPts val="0"/>
              </a:spcBef>
              <a:spcAft>
                <a:spcPts val="0"/>
              </a:spcAft>
            </a:pPr>
            <a:endParaRPr lang="en-GB" altLang="en-US" sz="800" b="1" u="sng" dirty="0">
              <a:latin typeface="Calibri" panose="020F0502020204030204" pitchFamily="34" charset="0"/>
              <a:cs typeface="Calibri" panose="020F0502020204030204" pitchFamily="34" charset="0"/>
            </a:endParaRPr>
          </a:p>
          <a:p>
            <a:pPr>
              <a:spcBef>
                <a:spcPts val="0"/>
              </a:spcBef>
              <a:spcAft>
                <a:spcPts val="0"/>
              </a:spcAft>
            </a:pPr>
            <a:endParaRPr lang="en-GB" altLang="en-US" sz="800" b="1" u="sng" dirty="0">
              <a:latin typeface="Calibri" panose="020F0502020204030204" pitchFamily="34" charset="0"/>
              <a:cs typeface="Calibri" panose="020F0502020204030204" pitchFamily="34" charset="0"/>
            </a:endParaRPr>
          </a:p>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9711" indent="-288350">
              <a:defRPr>
                <a:solidFill>
                  <a:schemeClr val="tx1"/>
                </a:solidFill>
                <a:latin typeface="Arial" charset="0"/>
              </a:defRPr>
            </a:lvl2pPr>
            <a:lvl3pPr marL="1153401" indent="-230680">
              <a:defRPr>
                <a:solidFill>
                  <a:schemeClr val="tx1"/>
                </a:solidFill>
                <a:latin typeface="Arial" charset="0"/>
              </a:defRPr>
            </a:lvl3pPr>
            <a:lvl4pPr marL="1614762" indent="-230680">
              <a:defRPr>
                <a:solidFill>
                  <a:schemeClr val="tx1"/>
                </a:solidFill>
                <a:latin typeface="Arial" charset="0"/>
              </a:defRPr>
            </a:lvl4pPr>
            <a:lvl5pPr marL="2076122" indent="-230680">
              <a:defRPr>
                <a:solidFill>
                  <a:schemeClr val="tx1"/>
                </a:solidFill>
                <a:latin typeface="Arial" charset="0"/>
              </a:defRPr>
            </a:lvl5pPr>
            <a:lvl6pPr marL="2537483" indent="-230680" eaLnBrk="0" fontAlgn="base" hangingPunct="0">
              <a:spcBef>
                <a:spcPct val="0"/>
              </a:spcBef>
              <a:spcAft>
                <a:spcPct val="0"/>
              </a:spcAft>
              <a:defRPr>
                <a:solidFill>
                  <a:schemeClr val="tx1"/>
                </a:solidFill>
                <a:latin typeface="Arial" charset="0"/>
              </a:defRPr>
            </a:lvl6pPr>
            <a:lvl7pPr marL="2998843" indent="-230680" eaLnBrk="0" fontAlgn="base" hangingPunct="0">
              <a:spcBef>
                <a:spcPct val="0"/>
              </a:spcBef>
              <a:spcAft>
                <a:spcPct val="0"/>
              </a:spcAft>
              <a:defRPr>
                <a:solidFill>
                  <a:schemeClr val="tx1"/>
                </a:solidFill>
                <a:latin typeface="Arial" charset="0"/>
              </a:defRPr>
            </a:lvl7pPr>
            <a:lvl8pPr marL="3460204" indent="-230680" eaLnBrk="0" fontAlgn="base" hangingPunct="0">
              <a:spcBef>
                <a:spcPct val="0"/>
              </a:spcBef>
              <a:spcAft>
                <a:spcPct val="0"/>
              </a:spcAft>
              <a:defRPr>
                <a:solidFill>
                  <a:schemeClr val="tx1"/>
                </a:solidFill>
                <a:latin typeface="Arial" charset="0"/>
              </a:defRPr>
            </a:lvl8pPr>
            <a:lvl9pPr marL="3921564" indent="-230680" eaLnBrk="0" fontAlgn="base" hangingPunct="0">
              <a:spcBef>
                <a:spcPct val="0"/>
              </a:spcBef>
              <a:spcAft>
                <a:spcPct val="0"/>
              </a:spcAft>
              <a:defRPr>
                <a:solidFill>
                  <a:schemeClr val="tx1"/>
                </a:solidFill>
                <a:latin typeface="Arial" charset="0"/>
              </a:defRPr>
            </a:lvl9pPr>
          </a:lstStyle>
          <a:p>
            <a:fld id="{2C46475D-84B9-4121-B138-D47697CAFBAF}" type="slidenum">
              <a:rPr lang="en-GB" altLang="en-US" smtClean="0"/>
              <a:pPr/>
              <a:t>5</a:t>
            </a:fld>
            <a:endParaRPr lang="en-GB" altLang="en-US"/>
          </a:p>
        </p:txBody>
      </p:sp>
      <p:sp>
        <p:nvSpPr>
          <p:cNvPr id="8195" name="Rectangle 2"/>
          <p:cNvSpPr>
            <a:spLocks noGrp="1" noRot="1" noChangeAspect="1" noChangeArrowheads="1" noTextEdit="1"/>
          </p:cNvSpPr>
          <p:nvPr>
            <p:ph type="sldImg"/>
          </p:nvPr>
        </p:nvSpPr>
        <p:spPr>
          <a:xfrm>
            <a:off x="92075" y="746125"/>
            <a:ext cx="6624638" cy="3727450"/>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spcAft>
                <a:spcPts val="0"/>
              </a:spcAft>
            </a:pPr>
            <a:r>
              <a:rPr lang="en-GB" sz="1400" b="1" dirty="0">
                <a:latin typeface="+mn-lt"/>
                <a:ea typeface="Calibri" panose="020F0502020204030204" pitchFamily="34" charset="0"/>
                <a:cs typeface="Times New Roman" panose="02020603050405020304" pitchFamily="18" charset="0"/>
              </a:rPr>
              <a:t>Good fire/Bad fire - Activity</a:t>
            </a:r>
          </a:p>
          <a:p>
            <a:pPr defTabSz="922721">
              <a:lnSpc>
                <a:spcPct val="100000"/>
              </a:lnSpc>
              <a:spcBef>
                <a:spcPts val="0"/>
              </a:spcBef>
              <a:spcAft>
                <a:spcPts val="0"/>
              </a:spcAft>
              <a:defRPr/>
            </a:pPr>
            <a:endParaRPr lang="en-GB" sz="1200" b="0" dirty="0">
              <a:latin typeface="+mn-lt"/>
              <a:cs typeface="Calibri" panose="020F0502020204030204" pitchFamily="34" charset="0"/>
            </a:endParaRPr>
          </a:p>
          <a:p>
            <a:pPr marL="171450" indent="-171450" defTabSz="922721">
              <a:lnSpc>
                <a:spcPct val="100000"/>
              </a:lnSpc>
              <a:spcBef>
                <a:spcPts val="0"/>
              </a:spcBef>
              <a:spcAft>
                <a:spcPts val="0"/>
              </a:spcAft>
              <a:buFont typeface="Arial" panose="020B0604020202020204" pitchFamily="34" charset="0"/>
              <a:buChar char="•"/>
              <a:defRPr/>
            </a:pPr>
            <a:r>
              <a:rPr lang="en-GB" sz="1200" dirty="0">
                <a:latin typeface="+mn-lt"/>
              </a:rPr>
              <a:t>Explain that fire can be dangerous, but it can be very useful too if used properly and sensibly by adults in a controlled way.</a:t>
            </a:r>
          </a:p>
          <a:p>
            <a:pPr defTabSz="922721">
              <a:lnSpc>
                <a:spcPct val="100000"/>
              </a:lnSpc>
              <a:spcBef>
                <a:spcPts val="0"/>
              </a:spcBef>
              <a:spcAft>
                <a:spcPts val="0"/>
              </a:spcAft>
              <a:defRPr/>
            </a:pPr>
            <a:endParaRPr lang="en-GB" sz="1200" dirty="0">
              <a:latin typeface="+mn-lt"/>
              <a:cs typeface="Calibri" panose="020F0502020204030204" pitchFamily="34" charset="0"/>
            </a:endParaRPr>
          </a:p>
          <a:p>
            <a:pPr marL="171450" marR="0" lvl="0" indent="-171450" algn="l" defTabSz="922721"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GB" sz="1200" dirty="0">
                <a:latin typeface="+mn-lt"/>
              </a:rPr>
              <a:t>Allow children to briefly talk to their partner or in a small group about how fire can be useful and in what ways it can be dangerous - try to think of at least three ways or things. </a:t>
            </a:r>
          </a:p>
          <a:p>
            <a:pPr defTabSz="922721">
              <a:lnSpc>
                <a:spcPct val="100000"/>
              </a:lnSpc>
              <a:spcBef>
                <a:spcPts val="0"/>
              </a:spcBef>
              <a:spcAft>
                <a:spcPts val="0"/>
              </a:spcAft>
              <a:defRPr/>
            </a:pPr>
            <a:endParaRPr lang="en-GB" sz="1200" dirty="0">
              <a:latin typeface="+mn-lt"/>
              <a:cs typeface="Calibri" panose="020F0502020204030204" pitchFamily="34" charset="0"/>
            </a:endParaRPr>
          </a:p>
          <a:p>
            <a:pPr marL="171450" indent="-171450" defTabSz="922721">
              <a:lnSpc>
                <a:spcPct val="100000"/>
              </a:lnSpc>
              <a:spcBef>
                <a:spcPts val="0"/>
              </a:spcBef>
              <a:spcAft>
                <a:spcPts val="0"/>
              </a:spcAft>
              <a:buFont typeface="Arial" panose="020B0604020202020204" pitchFamily="34" charset="0"/>
              <a:buChar char="•"/>
              <a:defRPr/>
            </a:pPr>
            <a:r>
              <a:rPr lang="en-GB" sz="1200" dirty="0">
                <a:latin typeface="+mn-lt"/>
              </a:rPr>
              <a:t>Children to feedback. </a:t>
            </a:r>
          </a:p>
          <a:p>
            <a:pPr marL="0" indent="0" defTabSz="922721">
              <a:lnSpc>
                <a:spcPct val="100000"/>
              </a:lnSpc>
              <a:spcBef>
                <a:spcPts val="0"/>
              </a:spcBef>
              <a:spcAft>
                <a:spcPts val="0"/>
              </a:spcAft>
              <a:buFont typeface="Arial" panose="020B0604020202020204" pitchFamily="34" charset="0"/>
              <a:buNone/>
              <a:defRPr/>
            </a:pPr>
            <a:endParaRPr lang="en-GB" sz="1200" dirty="0">
              <a:latin typeface="+mn-lt"/>
              <a:cs typeface="Calibri" panose="020F0502020204030204" pitchFamily="34" charset="0"/>
            </a:endParaRPr>
          </a:p>
          <a:p>
            <a:pPr marL="171450" marR="0" lvl="0" indent="-171450" algn="l" defTabSz="922721"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GB" sz="1200" dirty="0">
                <a:latin typeface="+mn-lt"/>
              </a:rPr>
              <a:t>With the responses do not elaborate too much on them – a ‘yes’ or ‘good idea ‘ is fine as you can refer back to them after the next slide. </a:t>
            </a:r>
          </a:p>
          <a:p>
            <a:pPr marL="0" indent="0" defTabSz="922721">
              <a:lnSpc>
                <a:spcPct val="100000"/>
              </a:lnSpc>
              <a:spcBef>
                <a:spcPts val="0"/>
              </a:spcBef>
              <a:spcAft>
                <a:spcPts val="0"/>
              </a:spcAft>
              <a:buFont typeface="Arial" panose="020B0604020202020204" pitchFamily="34" charset="0"/>
              <a:buNone/>
              <a:defRPr/>
            </a:pPr>
            <a:endParaRPr lang="en-GB" sz="1200" dirty="0">
              <a:latin typeface="+mn-lt"/>
              <a:ea typeface="Calibri" panose="020F0502020204030204" pitchFamily="34" charset="0"/>
              <a:cs typeface="Calibri" panose="020F0502020204030204" pitchFamily="34" charset="0"/>
            </a:endParaRPr>
          </a:p>
          <a:p>
            <a:pPr marL="0" indent="0" defTabSz="922721">
              <a:lnSpc>
                <a:spcPct val="100000"/>
              </a:lnSpc>
              <a:spcBef>
                <a:spcPts val="0"/>
              </a:spcBef>
              <a:spcAft>
                <a:spcPts val="0"/>
              </a:spcAft>
              <a:buFont typeface="Arial" panose="020B0604020202020204" pitchFamily="34" charset="0"/>
              <a:buNone/>
              <a:defRPr/>
            </a:pPr>
            <a:endParaRPr lang="en-GB" sz="1200" dirty="0">
              <a:latin typeface="+mn-lt"/>
              <a:ea typeface="Calibri" panose="020F0502020204030204" pitchFamily="34" charset="0"/>
              <a:cs typeface="Calibri" panose="020F0502020204030204" pitchFamily="34" charset="0"/>
            </a:endParaRPr>
          </a:p>
          <a:p>
            <a:pPr>
              <a:lnSpc>
                <a:spcPct val="100000"/>
              </a:lnSpc>
              <a:spcBef>
                <a:spcPts val="0"/>
              </a:spcBef>
              <a:spcAft>
                <a:spcPts val="0"/>
              </a:spcAft>
            </a:pPr>
            <a:r>
              <a:rPr lang="en-GB" altLang="en-US" sz="1200" b="1" u="sng" dirty="0">
                <a:latin typeface="+mn-lt"/>
                <a:cs typeface="Times New Roman" panose="02020603050405020304" pitchFamily="18" charset="0"/>
              </a:rPr>
              <a:t>Own Notes</a:t>
            </a:r>
            <a:r>
              <a:rPr lang="en-GB" sz="1200" dirty="0">
                <a:latin typeface="+mn-lt"/>
                <a:ea typeface="Calibri" panose="020F0502020204030204" pitchFamily="34" charset="0"/>
                <a:cs typeface="Times New Roman" panose="02020603050405020304" pitchFamily="18" charset="0"/>
              </a:rPr>
              <a:t>	</a:t>
            </a:r>
            <a:endParaRPr lang="en-GB" altLang="en-US" sz="1200" b="1" u="sng" dirty="0">
              <a:latin typeface="+mn-lt"/>
            </a:endParaRPr>
          </a:p>
          <a:p>
            <a:pPr>
              <a:spcBef>
                <a:spcPts val="0"/>
              </a:spcBef>
              <a:spcAft>
                <a:spcPts val="0"/>
              </a:spcAft>
            </a:pPr>
            <a:endParaRPr lang="en-US" alt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6157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9711" indent="-288350">
              <a:defRPr>
                <a:solidFill>
                  <a:schemeClr val="tx1"/>
                </a:solidFill>
                <a:latin typeface="Arial" charset="0"/>
              </a:defRPr>
            </a:lvl2pPr>
            <a:lvl3pPr marL="1153401" indent="-230680">
              <a:defRPr>
                <a:solidFill>
                  <a:schemeClr val="tx1"/>
                </a:solidFill>
                <a:latin typeface="Arial" charset="0"/>
              </a:defRPr>
            </a:lvl3pPr>
            <a:lvl4pPr marL="1614762" indent="-230680">
              <a:defRPr>
                <a:solidFill>
                  <a:schemeClr val="tx1"/>
                </a:solidFill>
                <a:latin typeface="Arial" charset="0"/>
              </a:defRPr>
            </a:lvl4pPr>
            <a:lvl5pPr marL="2076122" indent="-230680">
              <a:defRPr>
                <a:solidFill>
                  <a:schemeClr val="tx1"/>
                </a:solidFill>
                <a:latin typeface="Arial" charset="0"/>
              </a:defRPr>
            </a:lvl5pPr>
            <a:lvl6pPr marL="2537483" indent="-230680" eaLnBrk="0" fontAlgn="base" hangingPunct="0">
              <a:spcBef>
                <a:spcPct val="0"/>
              </a:spcBef>
              <a:spcAft>
                <a:spcPct val="0"/>
              </a:spcAft>
              <a:defRPr>
                <a:solidFill>
                  <a:schemeClr val="tx1"/>
                </a:solidFill>
                <a:latin typeface="Arial" charset="0"/>
              </a:defRPr>
            </a:lvl6pPr>
            <a:lvl7pPr marL="2998843" indent="-230680" eaLnBrk="0" fontAlgn="base" hangingPunct="0">
              <a:spcBef>
                <a:spcPct val="0"/>
              </a:spcBef>
              <a:spcAft>
                <a:spcPct val="0"/>
              </a:spcAft>
              <a:defRPr>
                <a:solidFill>
                  <a:schemeClr val="tx1"/>
                </a:solidFill>
                <a:latin typeface="Arial" charset="0"/>
              </a:defRPr>
            </a:lvl7pPr>
            <a:lvl8pPr marL="3460204" indent="-230680" eaLnBrk="0" fontAlgn="base" hangingPunct="0">
              <a:spcBef>
                <a:spcPct val="0"/>
              </a:spcBef>
              <a:spcAft>
                <a:spcPct val="0"/>
              </a:spcAft>
              <a:defRPr>
                <a:solidFill>
                  <a:schemeClr val="tx1"/>
                </a:solidFill>
                <a:latin typeface="Arial" charset="0"/>
              </a:defRPr>
            </a:lvl8pPr>
            <a:lvl9pPr marL="3921564" indent="-230680" eaLnBrk="0" fontAlgn="base" hangingPunct="0">
              <a:spcBef>
                <a:spcPct val="0"/>
              </a:spcBef>
              <a:spcAft>
                <a:spcPct val="0"/>
              </a:spcAft>
              <a:defRPr>
                <a:solidFill>
                  <a:schemeClr val="tx1"/>
                </a:solidFill>
                <a:latin typeface="Arial" charset="0"/>
              </a:defRPr>
            </a:lvl9pPr>
          </a:lstStyle>
          <a:p>
            <a:fld id="{2C46475D-84B9-4121-B138-D47697CAFBAF}" type="slidenum">
              <a:rPr lang="en-GB" altLang="en-US" smtClean="0"/>
              <a:pPr/>
              <a:t>6</a:t>
            </a:fld>
            <a:endParaRPr lang="en-GB" altLang="en-US"/>
          </a:p>
        </p:txBody>
      </p:sp>
      <p:sp>
        <p:nvSpPr>
          <p:cNvPr id="8195" name="Rectangle 2"/>
          <p:cNvSpPr>
            <a:spLocks noGrp="1" noRot="1" noChangeAspect="1" noChangeArrowheads="1" noTextEdit="1"/>
          </p:cNvSpPr>
          <p:nvPr>
            <p:ph type="sldImg"/>
          </p:nvPr>
        </p:nvSpPr>
        <p:spPr>
          <a:xfrm>
            <a:off x="92075" y="746125"/>
            <a:ext cx="6624638" cy="3727450"/>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22721" rtl="0" eaLnBrk="0" fontAlgn="base" latinLnBrk="0" hangingPunct="0">
              <a:lnSpc>
                <a:spcPct val="100000"/>
              </a:lnSpc>
              <a:spcBef>
                <a:spcPts val="0"/>
              </a:spcBef>
              <a:spcAft>
                <a:spcPts val="0"/>
              </a:spcAft>
              <a:buClrTx/>
              <a:buSzTx/>
              <a:buFontTx/>
              <a:buNone/>
              <a:tabLst/>
              <a:defRPr/>
            </a:pPr>
            <a:r>
              <a:rPr lang="en-GB" sz="1400" b="1" dirty="0">
                <a:latin typeface="+mn-lt"/>
                <a:ea typeface="Calibri" panose="020F0502020204030204" pitchFamily="34" charset="0"/>
                <a:cs typeface="Times New Roman" panose="02020603050405020304" pitchFamily="18" charset="0"/>
              </a:rPr>
              <a:t>Good fire/Bad fire – Activity follow up</a:t>
            </a:r>
          </a:p>
          <a:p>
            <a:pPr marL="0" marR="0" lvl="0" indent="0" algn="l" defTabSz="922721" rtl="0" eaLnBrk="0" fontAlgn="base" latinLnBrk="0" hangingPunct="0">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p>
            <a:pPr marL="171450" marR="0" lvl="0" indent="-171450" algn="l" defTabSz="922721"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Ensure that as well as through the responses given, refer to the following common or well-known examples of good/useful and bad/dangerous uses of fire shown on the screen.</a:t>
            </a:r>
          </a:p>
          <a:p>
            <a:pPr defTabSz="922721">
              <a:lnSpc>
                <a:spcPct val="100000"/>
              </a:lnSpc>
              <a:spcBef>
                <a:spcPts val="0"/>
              </a:spcBef>
              <a:spcAft>
                <a:spcPts val="0"/>
              </a:spcAft>
              <a:defRPr/>
            </a:pPr>
            <a:endParaRPr lang="en-GB" sz="1200" dirty="0">
              <a:latin typeface="+mn-lt"/>
              <a:ea typeface="Calibri" panose="020F0502020204030204" pitchFamily="34" charset="0"/>
              <a:cs typeface="Calibri" panose="020F0502020204030204" pitchFamily="34" charset="0"/>
            </a:endParaRPr>
          </a:p>
          <a:p>
            <a:pPr defTabSz="922721">
              <a:lnSpc>
                <a:spcPct val="100000"/>
              </a:lnSpc>
              <a:spcBef>
                <a:spcPts val="0"/>
              </a:spcBef>
              <a:spcAft>
                <a:spcPts val="0"/>
              </a:spcAft>
              <a:defRPr/>
            </a:pPr>
            <a:r>
              <a:rPr lang="en-GB" sz="1200" dirty="0">
                <a:latin typeface="+mn-lt"/>
                <a:ea typeface="Calibri" panose="020F0502020204030204" pitchFamily="34" charset="0"/>
                <a:cs typeface="Times New Roman" panose="02020603050405020304" pitchFamily="18" charset="0"/>
              </a:rPr>
              <a:t>Good/Useful -</a:t>
            </a:r>
          </a:p>
          <a:p>
            <a:pPr marL="171450" indent="-171450" defTabSz="922721">
              <a:lnSpc>
                <a:spcPct val="100000"/>
              </a:lnSpc>
              <a:spcBef>
                <a:spcPts val="0"/>
              </a:spcBef>
              <a:spcAft>
                <a:spcPts val="0"/>
              </a:spcAft>
              <a:buFont typeface="Wingdings" panose="05000000000000000000" pitchFamily="2" charset="2"/>
              <a:buChar char="Ø"/>
              <a:defRPr/>
            </a:pPr>
            <a:r>
              <a:rPr lang="en-GB" sz="1200" dirty="0">
                <a:latin typeface="+mn-lt"/>
                <a:ea typeface="Calibri" panose="020F0502020204030204" pitchFamily="34" charset="0"/>
                <a:cs typeface="Times New Roman" panose="02020603050405020304" pitchFamily="18" charset="0"/>
              </a:rPr>
              <a:t>Lighting barbecues and campfires for cooking</a:t>
            </a:r>
          </a:p>
          <a:p>
            <a:pPr marL="171450" indent="-171450" defTabSz="922721">
              <a:lnSpc>
                <a:spcPct val="100000"/>
              </a:lnSpc>
              <a:spcBef>
                <a:spcPts val="0"/>
              </a:spcBef>
              <a:spcAft>
                <a:spcPts val="0"/>
              </a:spcAft>
              <a:buFont typeface="Wingdings" panose="05000000000000000000" pitchFamily="2" charset="2"/>
              <a:buChar char="Ø"/>
              <a:defRPr/>
            </a:pPr>
            <a:r>
              <a:rPr lang="en-GB" sz="1200" dirty="0">
                <a:latin typeface="+mn-lt"/>
                <a:ea typeface="Calibri" panose="020F0502020204030204" pitchFamily="34" charset="0"/>
                <a:cs typeface="Times New Roman" panose="02020603050405020304" pitchFamily="18" charset="0"/>
              </a:rPr>
              <a:t>Wood fires for warmth</a:t>
            </a:r>
          </a:p>
          <a:p>
            <a:pPr marL="171450" indent="-171450" defTabSz="922721">
              <a:lnSpc>
                <a:spcPct val="100000"/>
              </a:lnSpc>
              <a:spcBef>
                <a:spcPts val="0"/>
              </a:spcBef>
              <a:spcAft>
                <a:spcPts val="0"/>
              </a:spcAft>
              <a:buFont typeface="Wingdings" panose="05000000000000000000" pitchFamily="2" charset="2"/>
              <a:buChar char="Ø"/>
              <a:defRPr/>
            </a:pPr>
            <a:r>
              <a:rPr lang="en-GB" sz="1200" dirty="0">
                <a:latin typeface="+mn-lt"/>
                <a:ea typeface="Calibri" panose="020F0502020204030204" pitchFamily="34" charset="0"/>
                <a:cs typeface="Times New Roman" panose="02020603050405020304" pitchFamily="18" charset="0"/>
              </a:rPr>
              <a:t>Candles for light and celebrations</a:t>
            </a:r>
          </a:p>
          <a:p>
            <a:pPr marL="0" indent="0" defTabSz="922721">
              <a:lnSpc>
                <a:spcPct val="100000"/>
              </a:lnSpc>
              <a:spcBef>
                <a:spcPts val="0"/>
              </a:spcBef>
              <a:spcAft>
                <a:spcPts val="0"/>
              </a:spcAft>
              <a:buFont typeface="Wingdings" panose="05000000000000000000" pitchFamily="2" charset="2"/>
              <a:buNone/>
              <a:defRPr/>
            </a:pPr>
            <a:endParaRPr lang="en-GB" sz="1200" dirty="0">
              <a:latin typeface="+mn-lt"/>
              <a:cs typeface="Calibri" panose="020F0502020204030204" pitchFamily="34" charset="0"/>
            </a:endParaRPr>
          </a:p>
          <a:p>
            <a:pPr defTabSz="922721">
              <a:lnSpc>
                <a:spcPct val="100000"/>
              </a:lnSpc>
              <a:spcBef>
                <a:spcPts val="0"/>
              </a:spcBef>
              <a:spcAft>
                <a:spcPts val="0"/>
              </a:spcAft>
              <a:defRPr/>
            </a:pPr>
            <a:r>
              <a:rPr lang="en-GB" sz="1200" dirty="0">
                <a:latin typeface="+mn-lt"/>
                <a:cs typeface="Times New Roman" panose="02020603050405020304" pitchFamily="18" charset="0"/>
              </a:rPr>
              <a:t>Bad/Dangerous -</a:t>
            </a:r>
          </a:p>
          <a:p>
            <a:pPr marL="171450" indent="-171450">
              <a:lnSpc>
                <a:spcPct val="100000"/>
              </a:lnSpc>
              <a:spcBef>
                <a:spcPts val="0"/>
              </a:spcBef>
              <a:spcAft>
                <a:spcPts val="0"/>
              </a:spcAft>
              <a:buFont typeface="Wingdings" panose="05000000000000000000" pitchFamily="2" charset="2"/>
              <a:buChar char="Ø"/>
            </a:pPr>
            <a:r>
              <a:rPr lang="en-GB" sz="1200" dirty="0">
                <a:latin typeface="+mn-lt"/>
                <a:ea typeface="Calibri" panose="020F0502020204030204" pitchFamily="34" charset="0"/>
                <a:cs typeface="Times New Roman" panose="02020603050405020304" pitchFamily="18" charset="0"/>
              </a:rPr>
              <a:t>House/building fire</a:t>
            </a:r>
          </a:p>
          <a:p>
            <a:pPr marL="171450" indent="-171450">
              <a:lnSpc>
                <a:spcPct val="100000"/>
              </a:lnSpc>
              <a:spcBef>
                <a:spcPts val="0"/>
              </a:spcBef>
              <a:spcAft>
                <a:spcPts val="0"/>
              </a:spcAft>
              <a:buFont typeface="Wingdings" panose="05000000000000000000" pitchFamily="2" charset="2"/>
              <a:buChar char="Ø"/>
            </a:pPr>
            <a:r>
              <a:rPr lang="en-GB" sz="1200" dirty="0">
                <a:latin typeface="+mn-lt"/>
                <a:ea typeface="Calibri" panose="020F0502020204030204" pitchFamily="34" charset="0"/>
                <a:cs typeface="Times New Roman" panose="02020603050405020304" pitchFamily="18" charset="0"/>
              </a:rPr>
              <a:t>Playing with matches &amp; lighters</a:t>
            </a:r>
          </a:p>
          <a:p>
            <a:pPr marL="171450" indent="-171450">
              <a:lnSpc>
                <a:spcPct val="100000"/>
              </a:lnSpc>
              <a:spcBef>
                <a:spcPts val="0"/>
              </a:spcBef>
              <a:spcAft>
                <a:spcPts val="0"/>
              </a:spcAft>
              <a:buFont typeface="Wingdings" panose="05000000000000000000" pitchFamily="2" charset="2"/>
              <a:buChar char="Ø"/>
            </a:pPr>
            <a:r>
              <a:rPr lang="en-GB" sz="1200" dirty="0">
                <a:latin typeface="+mn-lt"/>
                <a:ea typeface="Calibri" panose="020F0502020204030204" pitchFamily="34" charset="0"/>
                <a:cs typeface="Times New Roman" panose="02020603050405020304" pitchFamily="18" charset="0"/>
              </a:rPr>
              <a:t>Faulty electrical equipment or nor using it properly or safely e.g. overloading plug sockets</a:t>
            </a:r>
          </a:p>
          <a:p>
            <a:pPr defTabSz="922721">
              <a:lnSpc>
                <a:spcPct val="100000"/>
              </a:lnSpc>
              <a:spcBef>
                <a:spcPts val="0"/>
              </a:spcBef>
              <a:spcAft>
                <a:spcPts val="0"/>
              </a:spcAft>
              <a:defRPr/>
            </a:pPr>
            <a:endParaRPr lang="en-GB" sz="1200" b="0" dirty="0">
              <a:latin typeface="+mn-lt"/>
              <a:ea typeface="Calibri" panose="020F0502020204030204" pitchFamily="34" charset="0"/>
              <a:cs typeface="Calibri" panose="020F0502020204030204" pitchFamily="34" charset="0"/>
            </a:endParaRPr>
          </a:p>
          <a:p>
            <a:pPr marL="171450" indent="-171450" defTabSz="922721">
              <a:lnSpc>
                <a:spcPct val="100000"/>
              </a:lnSpc>
              <a:spcBef>
                <a:spcPts val="0"/>
              </a:spcBef>
              <a:spcAft>
                <a:spcPts val="0"/>
              </a:spcAft>
              <a:buFont typeface="Arial" panose="020B0604020202020204" pitchFamily="34" charset="0"/>
              <a:buChar char="•"/>
              <a:defRPr/>
            </a:pPr>
            <a:r>
              <a:rPr lang="en-GB" sz="1200" dirty="0">
                <a:latin typeface="+mn-lt"/>
                <a:ea typeface="Calibri" panose="020F0502020204030204" pitchFamily="34" charset="0"/>
                <a:cs typeface="Times New Roman" panose="02020603050405020304" pitchFamily="18" charset="0"/>
              </a:rPr>
              <a:t>Stress the following points –</a:t>
            </a:r>
          </a:p>
          <a:p>
            <a:pPr marL="171450" indent="-171450" defTabSz="922721">
              <a:lnSpc>
                <a:spcPct val="100000"/>
              </a:lnSpc>
              <a:spcBef>
                <a:spcPts val="0"/>
              </a:spcBef>
              <a:spcAft>
                <a:spcPts val="0"/>
              </a:spcAft>
              <a:buFont typeface="Wingdings" panose="05000000000000000000" pitchFamily="2" charset="2"/>
              <a:buChar char="Ø"/>
              <a:defRPr/>
            </a:pPr>
            <a:r>
              <a:rPr lang="en-GB" sz="1200" dirty="0">
                <a:latin typeface="+mn-lt"/>
                <a:ea typeface="Calibri" panose="020F0502020204030204" pitchFamily="34" charset="0"/>
                <a:cs typeface="Times New Roman" panose="02020603050405020304" pitchFamily="18" charset="0"/>
              </a:rPr>
              <a:t>Good fires can become bad fires if important fire safety rules are not followed.</a:t>
            </a:r>
          </a:p>
          <a:p>
            <a:pPr marL="171450" indent="-171450" defTabSz="922721">
              <a:lnSpc>
                <a:spcPct val="100000"/>
              </a:lnSpc>
              <a:spcBef>
                <a:spcPts val="0"/>
              </a:spcBef>
              <a:spcAft>
                <a:spcPts val="0"/>
              </a:spcAft>
              <a:buFont typeface="Wingdings" panose="05000000000000000000" pitchFamily="2" charset="2"/>
              <a:buChar char="Ø"/>
              <a:defRPr/>
            </a:pPr>
            <a:r>
              <a:rPr lang="en-GB" sz="1200" dirty="0">
                <a:latin typeface="+mn-lt"/>
                <a:ea typeface="Calibri" panose="020F0502020204030204" pitchFamily="34" charset="0"/>
                <a:cs typeface="Times New Roman" panose="02020603050405020304" pitchFamily="18" charset="0"/>
              </a:rPr>
              <a:t>Fire is always in our lives but it has to be used properly and carefully by adults and not to let it get out of control or it can cause a lot of damage and harm to people and property.</a:t>
            </a:r>
          </a:p>
          <a:p>
            <a:pPr>
              <a:lnSpc>
                <a:spcPct val="100000"/>
              </a:lnSpc>
              <a:spcBef>
                <a:spcPts val="0"/>
              </a:spcBef>
              <a:spcAft>
                <a:spcPts val="0"/>
              </a:spcAft>
            </a:pPr>
            <a:endParaRPr lang="en-GB" altLang="en-US" sz="1200" b="0" u="none" dirty="0">
              <a:latin typeface="+mn-lt"/>
              <a:cs typeface="Calibri" panose="020F0502020204030204" pitchFamily="34" charset="0"/>
            </a:endParaRPr>
          </a:p>
          <a:p>
            <a:pPr>
              <a:lnSpc>
                <a:spcPct val="100000"/>
              </a:lnSpc>
              <a:spcBef>
                <a:spcPts val="0"/>
              </a:spcBef>
              <a:spcAft>
                <a:spcPts val="0"/>
              </a:spcAft>
            </a:pPr>
            <a:endParaRPr lang="en-GB" altLang="en-US" sz="1200" b="0" u="none" dirty="0">
              <a:latin typeface="+mn-lt"/>
              <a:cs typeface="Calibri" panose="020F0502020204030204" pitchFamily="34" charset="0"/>
            </a:endParaRPr>
          </a:p>
          <a:p>
            <a:pPr>
              <a:lnSpc>
                <a:spcPct val="100000"/>
              </a:lnSpc>
              <a:spcBef>
                <a:spcPts val="0"/>
              </a:spcBef>
              <a:spcAft>
                <a:spcPts val="0"/>
              </a:spcAft>
            </a:pPr>
            <a:r>
              <a:rPr lang="en-GB" altLang="en-US" sz="1200" b="1" u="sng" dirty="0">
                <a:latin typeface="+mn-lt"/>
                <a:cs typeface="Times New Roman" panose="02020603050405020304" pitchFamily="18" charset="0"/>
              </a:rPr>
              <a:t>Own Notes</a:t>
            </a:r>
          </a:p>
          <a:p>
            <a:pPr>
              <a:lnSpc>
                <a:spcPct val="100000"/>
              </a:lnSpc>
              <a:spcBef>
                <a:spcPts val="0"/>
              </a:spcBef>
              <a:spcAft>
                <a:spcPts val="0"/>
              </a:spcAft>
            </a:pPr>
            <a:endParaRPr lang="en-GB" sz="800" b="0" u="none"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spcAft>
                <a:spcPts val="0"/>
              </a:spcAft>
            </a:pPr>
            <a:endParaRPr lang="en-GB" sz="800" b="0" u="none"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spcAft>
                <a:spcPts val="0"/>
              </a:spcAft>
            </a:pPr>
            <a:endParaRPr lang="en-GB" b="1" u="sng" dirty="0">
              <a:solidFill>
                <a:schemeClr val="tx1"/>
              </a:solidFill>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2195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721">
              <a:lnSpc>
                <a:spcPct val="100000"/>
              </a:lnSpc>
              <a:spcBef>
                <a:spcPts val="0"/>
              </a:spcBef>
              <a:spcAft>
                <a:spcPts val="0"/>
              </a:spcAft>
              <a:defRPr/>
            </a:pPr>
            <a:r>
              <a:rPr lang="en-GB" sz="1400" b="1" dirty="0">
                <a:latin typeface="+mn-lt"/>
                <a:cs typeface="Times New Roman" panose="02020603050405020304" pitchFamily="18" charset="0"/>
              </a:rPr>
              <a:t>Never Play with Matches or Lighters – Discussion</a:t>
            </a:r>
          </a:p>
          <a:p>
            <a:pPr defTabSz="922721">
              <a:lnSpc>
                <a:spcPct val="100000"/>
              </a:lnSpc>
              <a:spcBef>
                <a:spcPts val="0"/>
              </a:spcBef>
              <a:spcAft>
                <a:spcPts val="0"/>
              </a:spcAft>
              <a:defRPr/>
            </a:pPr>
            <a:endParaRPr lang="en-GB" sz="1200" b="0" dirty="0">
              <a:latin typeface="+mn-lt"/>
              <a:cs typeface="Calibri" panose="020F0502020204030204" pitchFamily="34" charset="0"/>
            </a:endParaRPr>
          </a:p>
          <a:p>
            <a:pPr marL="171450" indent="-171450" defTabSz="922721">
              <a:lnSpc>
                <a:spcPct val="100000"/>
              </a:lnSpc>
              <a:spcBef>
                <a:spcPts val="0"/>
              </a:spcBef>
              <a:spcAft>
                <a:spcPts val="0"/>
              </a:spcAft>
              <a:buFont typeface="Arial" panose="020B0604020202020204" pitchFamily="34" charset="0"/>
              <a:buChar char="•"/>
              <a:defRPr/>
            </a:pPr>
            <a:r>
              <a:rPr lang="en-GB" sz="1200" dirty="0">
                <a:latin typeface="+mn-lt"/>
                <a:cs typeface="Times New Roman" panose="02020603050405020304" pitchFamily="18" charset="0"/>
              </a:rPr>
              <a:t>Ask the children to think of when matches and lighters can be used for good reasons and when they can be used for bad reasons. </a:t>
            </a:r>
          </a:p>
          <a:p>
            <a:pPr marL="0" indent="0" defTabSz="922721">
              <a:lnSpc>
                <a:spcPct val="100000"/>
              </a:lnSpc>
              <a:spcBef>
                <a:spcPts val="0"/>
              </a:spcBef>
              <a:spcAft>
                <a:spcPts val="0"/>
              </a:spcAft>
              <a:buFont typeface="Arial" panose="020B0604020202020204" pitchFamily="34" charset="0"/>
              <a:buNone/>
              <a:defRPr/>
            </a:pPr>
            <a:endParaRPr lang="en-GB" sz="1200" dirty="0">
              <a:latin typeface="+mn-lt"/>
              <a:cs typeface="Calibri" panose="020F0502020204030204" pitchFamily="34" charset="0"/>
            </a:endParaRPr>
          </a:p>
          <a:p>
            <a:pPr marL="171450" indent="-171450" defTabSz="922721">
              <a:lnSpc>
                <a:spcPct val="100000"/>
              </a:lnSpc>
              <a:spcBef>
                <a:spcPts val="0"/>
              </a:spcBef>
              <a:spcAft>
                <a:spcPts val="0"/>
              </a:spcAft>
              <a:buFont typeface="Arial" panose="020B0604020202020204" pitchFamily="34" charset="0"/>
              <a:buChar char="•"/>
              <a:defRPr/>
            </a:pPr>
            <a:r>
              <a:rPr lang="en-GB" sz="1200" dirty="0">
                <a:latin typeface="+mn-lt"/>
              </a:rPr>
              <a:t>You could allow them to briefly talk to their partner or in a small group and feedback. </a:t>
            </a:r>
          </a:p>
          <a:p>
            <a:pPr defTabSz="922721">
              <a:lnSpc>
                <a:spcPct val="100000"/>
              </a:lnSpc>
              <a:spcBef>
                <a:spcPts val="0"/>
              </a:spcBef>
              <a:spcAft>
                <a:spcPts val="0"/>
              </a:spcAft>
              <a:defRPr/>
            </a:pPr>
            <a:endParaRPr lang="en-GB" sz="1200" dirty="0">
              <a:latin typeface="+mn-lt"/>
              <a:cs typeface="Calibri" panose="020F0502020204030204" pitchFamily="34" charset="0"/>
            </a:endParaRPr>
          </a:p>
          <a:p>
            <a:pPr marL="171450" indent="-171450" defTabSz="922721">
              <a:lnSpc>
                <a:spcPct val="100000"/>
              </a:lnSpc>
              <a:spcBef>
                <a:spcPts val="0"/>
              </a:spcBef>
              <a:spcAft>
                <a:spcPts val="0"/>
              </a:spcAft>
              <a:buFont typeface="Arial" panose="020B0604020202020204" pitchFamily="34" charset="0"/>
              <a:buChar char="•"/>
              <a:defRPr/>
            </a:pPr>
            <a:r>
              <a:rPr lang="en-GB" sz="1200" dirty="0">
                <a:latin typeface="+mn-lt"/>
              </a:rPr>
              <a:t>Stress that matches and lighters can be very useful but they can be very dangerous too and only adults should use them for the right reasons.</a:t>
            </a:r>
          </a:p>
          <a:p>
            <a:pPr marL="0" marR="0" lvl="0" indent="0" algn="l" defTabSz="922721"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GB" sz="1200" dirty="0">
              <a:latin typeface="+mn-lt"/>
              <a:cs typeface="Calibri" panose="020F0502020204030204" pitchFamily="34" charset="0"/>
            </a:endParaRPr>
          </a:p>
          <a:p>
            <a:pPr marL="171450" marR="0" lvl="0" indent="-171450" algn="l" defTabSz="922721"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GB" sz="1200" dirty="0">
                <a:latin typeface="+mn-lt"/>
              </a:rPr>
              <a:t>Ask the children to be ‘fire detectives’. If they spot that matches or lighters have been left lying around they should tell a grown up as younger brothers or sisters could find them and play with them. Stress that they should never play with matches or lighters.</a:t>
            </a:r>
          </a:p>
          <a:p>
            <a:pPr marL="0" indent="0" defTabSz="922721">
              <a:lnSpc>
                <a:spcPct val="100000"/>
              </a:lnSpc>
              <a:spcBef>
                <a:spcPts val="0"/>
              </a:spcBef>
              <a:spcAft>
                <a:spcPts val="0"/>
              </a:spcAft>
              <a:buFont typeface="Arial" panose="020B0604020202020204" pitchFamily="34" charset="0"/>
              <a:buNone/>
              <a:defRPr/>
            </a:pPr>
            <a:endParaRPr lang="en-GB" sz="1200" dirty="0">
              <a:latin typeface="+mn-lt"/>
              <a:cs typeface="Calibri" panose="020F0502020204030204" pitchFamily="34" charset="0"/>
            </a:endParaRPr>
          </a:p>
          <a:p>
            <a:pPr marL="0" indent="0" defTabSz="922721">
              <a:lnSpc>
                <a:spcPct val="100000"/>
              </a:lnSpc>
              <a:spcBef>
                <a:spcPts val="0"/>
              </a:spcBef>
              <a:spcAft>
                <a:spcPts val="0"/>
              </a:spcAft>
              <a:buFont typeface="Arial" panose="020B0604020202020204" pitchFamily="34" charset="0"/>
              <a:buNone/>
              <a:defRPr/>
            </a:pPr>
            <a:endParaRPr lang="en-GB" sz="1200" dirty="0">
              <a:latin typeface="+mn-lt"/>
              <a:cs typeface="Calibri" panose="020F0502020204030204" pitchFamily="34" charset="0"/>
            </a:endParaRPr>
          </a:p>
          <a:p>
            <a:pPr>
              <a:lnSpc>
                <a:spcPct val="100000"/>
              </a:lnSpc>
              <a:spcBef>
                <a:spcPts val="0"/>
              </a:spcBef>
              <a:spcAft>
                <a:spcPts val="0"/>
              </a:spcAft>
            </a:pPr>
            <a:r>
              <a:rPr lang="en-GB" altLang="en-US" sz="1200" b="1" u="sng" dirty="0">
                <a:latin typeface="+mn-lt"/>
                <a:cs typeface="Times New Roman" panose="02020603050405020304" pitchFamily="18" charset="0"/>
              </a:rPr>
              <a:t>Own Notes</a:t>
            </a:r>
          </a:p>
          <a:p>
            <a:pPr>
              <a:lnSpc>
                <a:spcPct val="100000"/>
              </a:lnSpc>
              <a:spcBef>
                <a:spcPts val="0"/>
              </a:spcBef>
              <a:spcAft>
                <a:spcPts val="0"/>
              </a:spcAft>
            </a:pPr>
            <a:endParaRPr lang="en-GB" altLang="en-US" sz="800" b="0" u="none"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68E10A1B-B881-49DE-B713-6FF93414E950}" type="slidenum">
              <a:rPr lang="en-GB" altLang="en-US" smtClean="0"/>
              <a:pPr>
                <a:defRPr/>
              </a:pPr>
              <a:t>7</a:t>
            </a:fld>
            <a:endParaRPr lang="en-GB" altLang="en-US"/>
          </a:p>
        </p:txBody>
      </p:sp>
    </p:spTree>
    <p:extLst>
      <p:ext uri="{BB962C8B-B14F-4D97-AF65-F5344CB8AC3E}">
        <p14:creationId xmlns:p14="http://schemas.microsoft.com/office/powerpoint/2010/main" val="1214467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latin typeface="+mn-lt"/>
              </a:rPr>
              <a:t>Stop, Drop and Roll</a:t>
            </a:r>
          </a:p>
          <a:p>
            <a:endParaRPr lang="en-GB" b="1" i="1" dirty="0">
              <a:latin typeface="+mn-lt"/>
            </a:endParaRPr>
          </a:p>
          <a:p>
            <a:r>
              <a:rPr lang="en-GB" b="0" i="0" baseline="0" dirty="0">
                <a:latin typeface="+mn-lt"/>
              </a:rPr>
              <a:t>Without mentioning Stop, Drop and Roll, pose the question and encourage the learners to give their answers. Explain why inappropriate answers, such as ‘run around’ won’t help and may only make it worse. Guide the learners to the concept of Stop, Drop and Roll (see next slide).</a:t>
            </a:r>
          </a:p>
          <a:p>
            <a:endParaRPr lang="en-GB" b="1" baseline="0" dirty="0">
              <a:latin typeface="+mn-lt"/>
            </a:endParaRPr>
          </a:p>
          <a:p>
            <a:endParaRPr lang="en-GB" b="1" baseline="0" dirty="0">
              <a:latin typeface="+mn-lt"/>
            </a:endParaRPr>
          </a:p>
          <a:p>
            <a:r>
              <a:rPr lang="en-GB" b="1" baseline="0" dirty="0">
                <a:latin typeface="+mn-lt"/>
              </a:rPr>
              <a:t>Own Notes:</a:t>
            </a:r>
            <a:endParaRPr lang="en-GB" b="1" dirty="0">
              <a:latin typeface="+mn-lt"/>
            </a:endParaRPr>
          </a:p>
        </p:txBody>
      </p:sp>
      <p:sp>
        <p:nvSpPr>
          <p:cNvPr id="4" name="Slide Number Placeholder 3"/>
          <p:cNvSpPr>
            <a:spLocks noGrp="1"/>
          </p:cNvSpPr>
          <p:nvPr>
            <p:ph type="sldNum" sz="quarter" idx="10"/>
          </p:nvPr>
        </p:nvSpPr>
        <p:spPr/>
        <p:txBody>
          <a:bodyPr/>
          <a:lstStyle/>
          <a:p>
            <a:fld id="{F42C79D2-2836-41B2-AE34-881ECE0264C2}" type="slidenum">
              <a:rPr lang="en-GB" smtClean="0"/>
              <a:t>8</a:t>
            </a:fld>
            <a:endParaRPr lang="en-GB"/>
          </a:p>
        </p:txBody>
      </p:sp>
    </p:spTree>
    <p:extLst>
      <p:ext uri="{BB962C8B-B14F-4D97-AF65-F5344CB8AC3E}">
        <p14:creationId xmlns:p14="http://schemas.microsoft.com/office/powerpoint/2010/main" val="476378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9711" indent="-288350">
              <a:defRPr>
                <a:solidFill>
                  <a:schemeClr val="tx1"/>
                </a:solidFill>
                <a:latin typeface="Arial" charset="0"/>
              </a:defRPr>
            </a:lvl2pPr>
            <a:lvl3pPr marL="1153401" indent="-230680">
              <a:defRPr>
                <a:solidFill>
                  <a:schemeClr val="tx1"/>
                </a:solidFill>
                <a:latin typeface="Arial" charset="0"/>
              </a:defRPr>
            </a:lvl3pPr>
            <a:lvl4pPr marL="1614762" indent="-230680">
              <a:defRPr>
                <a:solidFill>
                  <a:schemeClr val="tx1"/>
                </a:solidFill>
                <a:latin typeface="Arial" charset="0"/>
              </a:defRPr>
            </a:lvl4pPr>
            <a:lvl5pPr marL="2076122" indent="-230680">
              <a:defRPr>
                <a:solidFill>
                  <a:schemeClr val="tx1"/>
                </a:solidFill>
                <a:latin typeface="Arial" charset="0"/>
              </a:defRPr>
            </a:lvl5pPr>
            <a:lvl6pPr marL="2537483" indent="-230680" eaLnBrk="0" fontAlgn="base" hangingPunct="0">
              <a:spcBef>
                <a:spcPct val="0"/>
              </a:spcBef>
              <a:spcAft>
                <a:spcPct val="0"/>
              </a:spcAft>
              <a:defRPr>
                <a:solidFill>
                  <a:schemeClr val="tx1"/>
                </a:solidFill>
                <a:latin typeface="Arial" charset="0"/>
              </a:defRPr>
            </a:lvl6pPr>
            <a:lvl7pPr marL="2998843" indent="-230680" eaLnBrk="0" fontAlgn="base" hangingPunct="0">
              <a:spcBef>
                <a:spcPct val="0"/>
              </a:spcBef>
              <a:spcAft>
                <a:spcPct val="0"/>
              </a:spcAft>
              <a:defRPr>
                <a:solidFill>
                  <a:schemeClr val="tx1"/>
                </a:solidFill>
                <a:latin typeface="Arial" charset="0"/>
              </a:defRPr>
            </a:lvl7pPr>
            <a:lvl8pPr marL="3460204" indent="-230680" eaLnBrk="0" fontAlgn="base" hangingPunct="0">
              <a:spcBef>
                <a:spcPct val="0"/>
              </a:spcBef>
              <a:spcAft>
                <a:spcPct val="0"/>
              </a:spcAft>
              <a:defRPr>
                <a:solidFill>
                  <a:schemeClr val="tx1"/>
                </a:solidFill>
                <a:latin typeface="Arial" charset="0"/>
              </a:defRPr>
            </a:lvl8pPr>
            <a:lvl9pPr marL="3921564" indent="-230680" eaLnBrk="0" fontAlgn="base" hangingPunct="0">
              <a:spcBef>
                <a:spcPct val="0"/>
              </a:spcBef>
              <a:spcAft>
                <a:spcPct val="0"/>
              </a:spcAft>
              <a:defRPr>
                <a:solidFill>
                  <a:schemeClr val="tx1"/>
                </a:solidFill>
                <a:latin typeface="Arial" charset="0"/>
              </a:defRPr>
            </a:lvl9pPr>
          </a:lstStyle>
          <a:p>
            <a:fld id="{2C46475D-84B9-4121-B138-D47697CAFBAF}" type="slidenum">
              <a:rPr lang="en-GB" altLang="en-US" smtClean="0"/>
              <a:pPr/>
              <a:t>9</a:t>
            </a:fld>
            <a:endParaRPr lang="en-GB" altLang="en-US"/>
          </a:p>
        </p:txBody>
      </p:sp>
      <p:sp>
        <p:nvSpPr>
          <p:cNvPr id="8195" name="Rectangle 2"/>
          <p:cNvSpPr>
            <a:spLocks noGrp="1" noRot="1" noChangeAspect="1" noChangeArrowheads="1" noTextEdit="1"/>
          </p:cNvSpPr>
          <p:nvPr>
            <p:ph type="sldImg"/>
          </p:nvPr>
        </p:nvSpPr>
        <p:spPr>
          <a:xfrm>
            <a:off x="92075" y="746125"/>
            <a:ext cx="6624638" cy="3727450"/>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spcAft>
                <a:spcPts val="0"/>
              </a:spcAft>
            </a:pPr>
            <a:r>
              <a:rPr lang="en-GB" sz="1400" b="1" dirty="0">
                <a:latin typeface="+mn-lt"/>
                <a:cs typeface="Times New Roman" panose="02020603050405020304" pitchFamily="18" charset="0"/>
              </a:rPr>
              <a:t>Stop, Drop and Roll - Demonstration</a:t>
            </a:r>
          </a:p>
          <a:p>
            <a:pPr marL="0" indent="0">
              <a:lnSpc>
                <a:spcPct val="100000"/>
              </a:lnSpc>
              <a:spcBef>
                <a:spcPts val="0"/>
              </a:spcBef>
              <a:spcAft>
                <a:spcPts val="0"/>
              </a:spcAft>
              <a:buFont typeface="Arial" panose="020B0604020202020204" pitchFamily="34" charset="0"/>
              <a:buNone/>
            </a:pPr>
            <a:endParaRPr lang="en-GB" sz="1200" dirty="0">
              <a:latin typeface="+mn-lt"/>
              <a:cs typeface="Calibri" panose="020F0502020204030204" pitchFamily="34" charset="0"/>
            </a:endParaRPr>
          </a:p>
          <a:p>
            <a:pPr marL="171450" marR="0" lvl="0" indent="-171450" algn="l" defTabSz="922721"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Explain that sometimes accidents do happen and people’s clothing can catch fire, however reassure the children that this is very rare and if people are careful it should never happen. </a:t>
            </a:r>
          </a:p>
          <a:p>
            <a:pPr marL="0" marR="0" lvl="0" indent="0" algn="l" defTabSz="922721" rtl="0" eaLnBrk="0" fontAlgn="base" latinLnBrk="0" hangingPunct="0">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endParaRPr>
          </a:p>
          <a:p>
            <a:pPr marL="171450" marR="0" lvl="0" indent="-171450" algn="l" defTabSz="922721"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Stress that they do need to know what to do just in case and that it may help someone else if they tell and even show them what to do. </a:t>
            </a:r>
          </a:p>
          <a:p>
            <a:pPr marL="0" marR="0" lvl="0" indent="0" algn="l" defTabSz="922721" rtl="0" eaLnBrk="0" fontAlgn="base" latinLnBrk="0" hangingPunct="0">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endParaRPr>
          </a:p>
          <a:p>
            <a:pPr marL="171450" indent="-171450">
              <a:lnSpc>
                <a:spcPct val="100000"/>
              </a:lnSpc>
              <a:spcBef>
                <a:spcPts val="0"/>
              </a:spcBef>
              <a:spcAft>
                <a:spcPts val="0"/>
              </a:spcAft>
              <a:buFont typeface="Arial" panose="020B0604020202020204" pitchFamily="34" charset="0"/>
              <a:buChar char="•"/>
            </a:pPr>
            <a:r>
              <a:rPr lang="en-GB" sz="1200" dirty="0">
                <a:latin typeface="+mn-lt"/>
                <a:cs typeface="Times New Roman" panose="02020603050405020304" pitchFamily="18" charset="0"/>
              </a:rPr>
              <a:t>Explain that i</a:t>
            </a:r>
            <a:r>
              <a:rPr lang="en-GB" sz="1200" b="0" dirty="0">
                <a:latin typeface="+mn-lt"/>
                <a:cs typeface="Times New Roman" panose="02020603050405020304" pitchFamily="18" charset="0"/>
              </a:rPr>
              <a:t>f clothing does catch fire we use the </a:t>
            </a:r>
            <a:r>
              <a:rPr lang="en-GB" sz="1200" b="1" dirty="0">
                <a:latin typeface="+mn-lt"/>
                <a:cs typeface="Times New Roman" panose="02020603050405020304" pitchFamily="18" charset="0"/>
              </a:rPr>
              <a:t>“Stop, Drop and Roll” </a:t>
            </a:r>
            <a:r>
              <a:rPr lang="en-GB" sz="1200" b="0" dirty="0">
                <a:latin typeface="+mn-lt"/>
                <a:cs typeface="Times New Roman" panose="02020603050405020304" pitchFamily="18" charset="0"/>
              </a:rPr>
              <a:t>method - </a:t>
            </a:r>
          </a:p>
          <a:p>
            <a:pPr>
              <a:lnSpc>
                <a:spcPct val="100000"/>
              </a:lnSpc>
              <a:spcBef>
                <a:spcPts val="0"/>
              </a:spcBef>
              <a:spcAft>
                <a:spcPts val="0"/>
              </a:spcAft>
            </a:pPr>
            <a:endParaRPr lang="en-GB" sz="1200" b="0" dirty="0">
              <a:latin typeface="+mn-lt"/>
              <a:cs typeface="Calibri" panose="020F0502020204030204" pitchFamily="34" charset="0"/>
            </a:endParaRPr>
          </a:p>
          <a:p>
            <a:pPr>
              <a:lnSpc>
                <a:spcPct val="100000"/>
              </a:lnSpc>
              <a:spcBef>
                <a:spcPts val="0"/>
              </a:spcBef>
              <a:spcAft>
                <a:spcPts val="0"/>
              </a:spcAft>
            </a:pPr>
            <a:r>
              <a:rPr lang="en-GB" sz="1200" b="1" dirty="0">
                <a:latin typeface="+mn-lt"/>
                <a:cs typeface="Times New Roman" panose="02020603050405020304" pitchFamily="18" charset="0"/>
              </a:rPr>
              <a:t>Stop</a:t>
            </a:r>
            <a:r>
              <a:rPr lang="en-GB" sz="1200" dirty="0">
                <a:latin typeface="+mn-lt"/>
                <a:cs typeface="Times New Roman" panose="02020603050405020304" pitchFamily="18" charset="0"/>
              </a:rPr>
              <a:t> - Stop what you are doing – </a:t>
            </a:r>
            <a:r>
              <a:rPr lang="en-GB" sz="1200" b="1" dirty="0">
                <a:latin typeface="+mn-lt"/>
                <a:cs typeface="Times New Roman" panose="02020603050405020304" pitchFamily="18" charset="0"/>
              </a:rPr>
              <a:t>don’t </a:t>
            </a:r>
            <a:r>
              <a:rPr lang="en-GB" sz="1200" dirty="0">
                <a:latin typeface="+mn-lt"/>
                <a:cs typeface="Times New Roman" panose="02020603050405020304" pitchFamily="18" charset="0"/>
              </a:rPr>
              <a:t>run around.</a:t>
            </a:r>
          </a:p>
          <a:p>
            <a:pPr>
              <a:lnSpc>
                <a:spcPct val="100000"/>
              </a:lnSpc>
              <a:spcBef>
                <a:spcPts val="0"/>
              </a:spcBef>
              <a:spcAft>
                <a:spcPts val="0"/>
              </a:spcAft>
            </a:pPr>
            <a:r>
              <a:rPr lang="en-GB" sz="1200" b="1" dirty="0">
                <a:latin typeface="+mn-lt"/>
                <a:cs typeface="Times New Roman" panose="02020603050405020304" pitchFamily="18" charset="0"/>
              </a:rPr>
              <a:t>Drop</a:t>
            </a:r>
            <a:r>
              <a:rPr lang="en-GB" sz="1200" dirty="0">
                <a:latin typeface="+mn-lt"/>
                <a:cs typeface="Times New Roman" panose="02020603050405020304" pitchFamily="18" charset="0"/>
              </a:rPr>
              <a:t> - Drop to the ground.</a:t>
            </a:r>
          </a:p>
          <a:p>
            <a:pPr>
              <a:lnSpc>
                <a:spcPct val="100000"/>
              </a:lnSpc>
              <a:spcBef>
                <a:spcPts val="0"/>
              </a:spcBef>
              <a:spcAft>
                <a:spcPts val="0"/>
              </a:spcAft>
            </a:pPr>
            <a:r>
              <a:rPr lang="en-GB" sz="1200" b="1" dirty="0">
                <a:latin typeface="+mn-lt"/>
                <a:cs typeface="Times New Roman" panose="02020603050405020304" pitchFamily="18" charset="0"/>
              </a:rPr>
              <a:t>Roll</a:t>
            </a:r>
            <a:r>
              <a:rPr lang="en-GB" sz="1200" dirty="0">
                <a:latin typeface="+mn-lt"/>
                <a:cs typeface="Times New Roman" panose="02020603050405020304" pitchFamily="18" charset="0"/>
              </a:rPr>
              <a:t> - Cover your face with your hands, keep your legs straight and roll over and over and back and forth to put the fire out.</a:t>
            </a:r>
          </a:p>
          <a:p>
            <a:pPr>
              <a:lnSpc>
                <a:spcPct val="100000"/>
              </a:lnSpc>
              <a:spcBef>
                <a:spcPts val="0"/>
              </a:spcBef>
              <a:spcAft>
                <a:spcPts val="0"/>
              </a:spcAft>
            </a:pPr>
            <a:endParaRPr lang="en-GB" sz="1200" dirty="0">
              <a:latin typeface="+mn-lt"/>
              <a:cs typeface="Calibri" panose="020F0502020204030204" pitchFamily="34" charset="0"/>
            </a:endParaRPr>
          </a:p>
          <a:p>
            <a:pPr marL="171450" indent="-171450">
              <a:lnSpc>
                <a:spcPct val="100000"/>
              </a:lnSpc>
              <a:spcBef>
                <a:spcPts val="0"/>
              </a:spcBef>
              <a:spcAft>
                <a:spcPts val="0"/>
              </a:spcAft>
              <a:buFont typeface="Arial" panose="020B0604020202020204" pitchFamily="34" charset="0"/>
              <a:buChar char="•"/>
            </a:pPr>
            <a:r>
              <a:rPr lang="en-GB" sz="1200" dirty="0">
                <a:latin typeface="+mn-lt"/>
                <a:cs typeface="Times New Roman" panose="02020603050405020304" pitchFamily="18" charset="0"/>
              </a:rPr>
              <a:t>Explain that by doing this you are stopping air get to the flames and giving the flame less chance to burn – in effect,  you are squashing the fire out.</a:t>
            </a:r>
          </a:p>
          <a:p>
            <a:pPr marL="0" indent="0">
              <a:lnSpc>
                <a:spcPct val="100000"/>
              </a:lnSpc>
              <a:spcBef>
                <a:spcPts val="0"/>
              </a:spcBef>
              <a:spcAft>
                <a:spcPts val="0"/>
              </a:spcAft>
              <a:buFont typeface="Arial" panose="020B0604020202020204" pitchFamily="34" charset="0"/>
              <a:buNone/>
            </a:pPr>
            <a:endParaRPr lang="en-GB" sz="1200" dirty="0">
              <a:latin typeface="+mn-lt"/>
              <a:cs typeface="Calibri" panose="020F0502020204030204" pitchFamily="34" charset="0"/>
            </a:endParaRPr>
          </a:p>
          <a:p>
            <a:pPr marL="171450" indent="-171450">
              <a:lnSpc>
                <a:spcPct val="100000"/>
              </a:lnSpc>
              <a:spcBef>
                <a:spcPts val="0"/>
              </a:spcBef>
              <a:spcAft>
                <a:spcPts val="0"/>
              </a:spcAft>
              <a:buFont typeface="Arial" panose="020B0604020202020204" pitchFamily="34" charset="0"/>
              <a:buChar char="•"/>
            </a:pPr>
            <a:r>
              <a:rPr lang="en-GB" sz="1200" dirty="0">
                <a:latin typeface="+mn-lt"/>
                <a:cs typeface="Times New Roman" panose="02020603050405020304" pitchFamily="18" charset="0"/>
              </a:rPr>
              <a:t>One of the presenters could demonstrate this in a safe space and then, if space and time allows, small groups of children can have a practise. Ask the teacher to help organise this.</a:t>
            </a:r>
          </a:p>
          <a:p>
            <a:pPr>
              <a:lnSpc>
                <a:spcPct val="100000"/>
              </a:lnSpc>
              <a:spcBef>
                <a:spcPts val="0"/>
              </a:spcBef>
              <a:spcAft>
                <a:spcPts val="0"/>
              </a:spcAft>
            </a:pPr>
            <a:endParaRPr lang="en-GB" sz="1200" b="0" u="none" dirty="0">
              <a:latin typeface="+mn-lt"/>
              <a:cs typeface="Calibri" panose="020F0502020204030204" pitchFamily="34" charset="0"/>
            </a:endParaRPr>
          </a:p>
          <a:p>
            <a:pPr>
              <a:lnSpc>
                <a:spcPct val="100000"/>
              </a:lnSpc>
              <a:spcBef>
                <a:spcPts val="0"/>
              </a:spcBef>
              <a:spcAft>
                <a:spcPts val="0"/>
              </a:spcAft>
            </a:pPr>
            <a:endParaRPr lang="en-GB" sz="1200" b="1" u="none" dirty="0">
              <a:latin typeface="+mn-lt"/>
              <a:cs typeface="Times New Roman" panose="02020603050405020304" pitchFamily="18" charset="0"/>
            </a:endParaRPr>
          </a:p>
          <a:p>
            <a:pPr>
              <a:lnSpc>
                <a:spcPct val="100000"/>
              </a:lnSpc>
              <a:spcBef>
                <a:spcPts val="0"/>
              </a:spcBef>
              <a:spcAft>
                <a:spcPts val="0"/>
              </a:spcAft>
            </a:pPr>
            <a:endParaRPr lang="en-GB" sz="1200" b="1" u="none" dirty="0">
              <a:latin typeface="+mn-lt"/>
              <a:cs typeface="Times New Roman" panose="02020603050405020304" pitchFamily="18" charset="0"/>
            </a:endParaRPr>
          </a:p>
          <a:p>
            <a:pPr>
              <a:lnSpc>
                <a:spcPct val="100000"/>
              </a:lnSpc>
              <a:spcBef>
                <a:spcPts val="0"/>
              </a:spcBef>
              <a:spcAft>
                <a:spcPts val="0"/>
              </a:spcAft>
            </a:pPr>
            <a:r>
              <a:rPr lang="en-GB" sz="1200" b="1" u="none" dirty="0">
                <a:latin typeface="+mn-lt"/>
                <a:cs typeface="Times New Roman" panose="02020603050405020304" pitchFamily="18" charset="0"/>
              </a:rPr>
              <a:t>Potential Homework Task</a:t>
            </a:r>
          </a:p>
          <a:p>
            <a:pPr marL="0" marR="0" lvl="0" indent="0" algn="l" defTabSz="914400" rtl="0" eaLnBrk="0" fontAlgn="base" latinLnBrk="0" hangingPunct="0">
              <a:lnSpc>
                <a:spcPct val="100000"/>
              </a:lnSpc>
              <a:spcBef>
                <a:spcPts val="0"/>
              </a:spcBef>
              <a:spcAft>
                <a:spcPts val="0"/>
              </a:spcAft>
              <a:buClrTx/>
              <a:buSzTx/>
              <a:buFontTx/>
              <a:buNone/>
              <a:tabLst/>
              <a:defRPr/>
            </a:pPr>
            <a:endParaRPr lang="en-GB" sz="1200" dirty="0">
              <a:latin typeface="+mn-lt"/>
              <a:cs typeface="Calibri" panose="020F0502020204030204" pitchFamily="34" charset="0"/>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GB" sz="1200" dirty="0">
                <a:latin typeface="+mn-lt"/>
                <a:cs typeface="Times New Roman" panose="02020603050405020304" pitchFamily="18" charset="0"/>
              </a:rPr>
              <a:t>Ask the children to teach the method to their family and friends.  Reinforce that if they realise their own, or someone else’s, clothes are on fire to “Stop, Drop and Roll”.</a:t>
            </a:r>
          </a:p>
          <a:p>
            <a:pPr>
              <a:lnSpc>
                <a:spcPct val="100000"/>
              </a:lnSpc>
              <a:spcBef>
                <a:spcPts val="0"/>
              </a:spcBef>
              <a:spcAft>
                <a:spcPts val="0"/>
              </a:spcAft>
            </a:pPr>
            <a:endParaRPr lang="en-GB" sz="1200" b="0" u="none" dirty="0">
              <a:latin typeface="+mn-lt"/>
              <a:cs typeface="Calibri" panose="020F0502020204030204" pitchFamily="34" charset="0"/>
            </a:endParaRPr>
          </a:p>
          <a:p>
            <a:pPr>
              <a:lnSpc>
                <a:spcPct val="100000"/>
              </a:lnSpc>
              <a:spcBef>
                <a:spcPts val="0"/>
              </a:spcBef>
              <a:spcAft>
                <a:spcPts val="0"/>
              </a:spcAft>
            </a:pPr>
            <a:r>
              <a:rPr lang="en-GB" sz="1200" b="1" u="sng" dirty="0">
                <a:latin typeface="+mn-lt"/>
                <a:cs typeface="Times New Roman" panose="02020603050405020304" pitchFamily="18" charset="0"/>
              </a:rPr>
              <a:t>Own Notes</a:t>
            </a:r>
          </a:p>
          <a:p>
            <a:pPr>
              <a:lnSpc>
                <a:spcPct val="100000"/>
              </a:lnSpc>
              <a:spcBef>
                <a:spcPts val="0"/>
              </a:spcBef>
              <a:spcAft>
                <a:spcPts val="0"/>
              </a:spcAft>
            </a:pPr>
            <a:endParaRPr lang="en-GB" sz="1200" dirty="0">
              <a:latin typeface="+mn-lt"/>
              <a:cs typeface="Calibri" panose="020F0502020204030204" pitchFamily="34" charset="0"/>
            </a:endParaRPr>
          </a:p>
          <a:p>
            <a:pPr>
              <a:lnSpc>
                <a:spcPct val="100000"/>
              </a:lnSpc>
              <a:spcBef>
                <a:spcPts val="0"/>
              </a:spcBef>
              <a:spcAft>
                <a:spcPts val="0"/>
              </a:spcAft>
            </a:pPr>
            <a:endParaRPr lang="en-US" altLang="en-US" sz="1200" dirty="0">
              <a:latin typeface="+mn-lt"/>
              <a:cs typeface="Calibri" panose="020F0502020204030204" pitchFamily="34" charset="0"/>
            </a:endParaRPr>
          </a:p>
          <a:p>
            <a:endParaRPr lang="en-US" altLang="en-US" dirty="0"/>
          </a:p>
        </p:txBody>
      </p:sp>
    </p:spTree>
    <p:extLst>
      <p:ext uri="{BB962C8B-B14F-4D97-AF65-F5344CB8AC3E}">
        <p14:creationId xmlns:p14="http://schemas.microsoft.com/office/powerpoint/2010/main" val="3439608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25609274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601559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927597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1"/>
            <a:ext cx="5384800" cy="4525963"/>
          </a:xfrm>
          <a:prstGeom prst="rect">
            <a:avLst/>
          </a:prstGeom>
        </p:spPr>
        <p:txBody>
          <a:bodyPr/>
          <a:lstStyle/>
          <a:p>
            <a:pPr lvl="0"/>
            <a:endParaRPr lang="en-US" noProof="0"/>
          </a:p>
        </p:txBody>
      </p:sp>
    </p:spTree>
    <p:extLst>
      <p:ext uri="{BB962C8B-B14F-4D97-AF65-F5344CB8AC3E}">
        <p14:creationId xmlns:p14="http://schemas.microsoft.com/office/powerpoint/2010/main" val="88836535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552780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270631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760970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354478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2150707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940045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4356508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5149084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Lst>
  <p:transition/>
  <p:txStyles>
    <p:titleStyle>
      <a:lvl1pPr algn="r" rtl="0" eaLnBrk="0" fontAlgn="base" hangingPunct="0">
        <a:spcBef>
          <a:spcPct val="0"/>
        </a:spcBef>
        <a:spcAft>
          <a:spcPct val="0"/>
        </a:spcAft>
        <a:defRPr sz="3600">
          <a:solidFill>
            <a:schemeClr val="tx1"/>
          </a:solidFill>
          <a:latin typeface="+mj-lt"/>
          <a:ea typeface="+mj-ea"/>
          <a:cs typeface="+mj-cs"/>
        </a:defRPr>
      </a:lvl1pPr>
      <a:lvl2pPr algn="r" rtl="0" eaLnBrk="0" fontAlgn="base" hangingPunct="0">
        <a:spcBef>
          <a:spcPct val="0"/>
        </a:spcBef>
        <a:spcAft>
          <a:spcPct val="0"/>
        </a:spcAft>
        <a:defRPr sz="3600">
          <a:solidFill>
            <a:schemeClr val="tx1"/>
          </a:solidFill>
          <a:latin typeface="Arial" charset="0"/>
        </a:defRPr>
      </a:lvl2pPr>
      <a:lvl3pPr algn="r" rtl="0" eaLnBrk="0" fontAlgn="base" hangingPunct="0">
        <a:spcBef>
          <a:spcPct val="0"/>
        </a:spcBef>
        <a:spcAft>
          <a:spcPct val="0"/>
        </a:spcAft>
        <a:defRPr sz="3600">
          <a:solidFill>
            <a:schemeClr val="tx1"/>
          </a:solidFill>
          <a:latin typeface="Arial" charset="0"/>
        </a:defRPr>
      </a:lvl3pPr>
      <a:lvl4pPr algn="r" rtl="0" eaLnBrk="0" fontAlgn="base" hangingPunct="0">
        <a:spcBef>
          <a:spcPct val="0"/>
        </a:spcBef>
        <a:spcAft>
          <a:spcPct val="0"/>
        </a:spcAft>
        <a:defRPr sz="3600">
          <a:solidFill>
            <a:schemeClr val="tx1"/>
          </a:solidFill>
          <a:latin typeface="Arial" charset="0"/>
        </a:defRPr>
      </a:lvl4pPr>
      <a:lvl5pPr algn="r" rtl="0" eaLnBrk="0" fontAlgn="base" hangingPunct="0">
        <a:spcBef>
          <a:spcPct val="0"/>
        </a:spcBef>
        <a:spcAft>
          <a:spcPct val="0"/>
        </a:spcAft>
        <a:defRPr sz="3600">
          <a:solidFill>
            <a:schemeClr val="tx1"/>
          </a:solidFill>
          <a:latin typeface="Arial" charset="0"/>
        </a:defRPr>
      </a:lvl5pPr>
      <a:lvl6pPr marL="457200" algn="r" rtl="0" eaLnBrk="0" fontAlgn="base" hangingPunct="0">
        <a:spcBef>
          <a:spcPct val="0"/>
        </a:spcBef>
        <a:spcAft>
          <a:spcPct val="0"/>
        </a:spcAft>
        <a:defRPr sz="3600">
          <a:solidFill>
            <a:schemeClr val="tx1"/>
          </a:solidFill>
          <a:latin typeface="Arial" charset="0"/>
        </a:defRPr>
      </a:lvl6pPr>
      <a:lvl7pPr marL="914400" algn="r" rtl="0" eaLnBrk="0" fontAlgn="base" hangingPunct="0">
        <a:spcBef>
          <a:spcPct val="0"/>
        </a:spcBef>
        <a:spcAft>
          <a:spcPct val="0"/>
        </a:spcAft>
        <a:defRPr sz="3600">
          <a:solidFill>
            <a:schemeClr val="tx1"/>
          </a:solidFill>
          <a:latin typeface="Arial" charset="0"/>
        </a:defRPr>
      </a:lvl7pPr>
      <a:lvl8pPr marL="1371600" algn="r" rtl="0" eaLnBrk="0" fontAlgn="base" hangingPunct="0">
        <a:spcBef>
          <a:spcPct val="0"/>
        </a:spcBef>
        <a:spcAft>
          <a:spcPct val="0"/>
        </a:spcAft>
        <a:defRPr sz="3600">
          <a:solidFill>
            <a:schemeClr val="tx1"/>
          </a:solidFill>
          <a:latin typeface="Arial" charset="0"/>
        </a:defRPr>
      </a:lvl8pPr>
      <a:lvl9pPr marL="1828800" algn="r" rtl="0" eaLnBrk="0" fontAlgn="base" hangingPunct="0">
        <a:spcBef>
          <a:spcPct val="0"/>
        </a:spcBef>
        <a:spcAft>
          <a:spcPct val="0"/>
        </a:spcAft>
        <a:defRPr sz="36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3UBsnowPPYo?feature=oembed" TargetMode="External"/><Relationship Id="rId1" Type="http://schemas.openxmlformats.org/officeDocument/2006/relationships/tags" Target="../tags/tag9.xml"/><Relationship Id="rId5" Type="http://schemas.openxmlformats.org/officeDocument/2006/relationships/image" Target="../media/image16.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YWKTuayArTg?feature=oembed" TargetMode="External"/><Relationship Id="rId1" Type="http://schemas.openxmlformats.org/officeDocument/2006/relationships/tags" Target="../tags/tag13.xml"/><Relationship Id="rId5" Type="http://schemas.openxmlformats.org/officeDocument/2006/relationships/image" Target="../media/image20.jpe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i0ZEs3EedoY?feature=oembed"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7"/>
          <p:cNvSpPr>
            <a:spLocks noChangeArrowheads="1"/>
          </p:cNvSpPr>
          <p:nvPr/>
        </p:nvSpPr>
        <p:spPr bwMode="auto">
          <a:xfrm>
            <a:off x="2208213" y="2205038"/>
            <a:ext cx="3167062"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spcBef>
                <a:spcPct val="20000"/>
              </a:spcBef>
            </a:pPr>
            <a:endParaRPr lang="en-GB" altLang="en-US" sz="2800" b="1"/>
          </a:p>
        </p:txBody>
      </p:sp>
      <p:pic>
        <p:nvPicPr>
          <p:cNvPr id="8" name="Picture 7" descr="Diagram&#10;&#10;Description automatically generated">
            <a:extLst>
              <a:ext uri="{FF2B5EF4-FFF2-40B4-BE49-F238E27FC236}">
                <a16:creationId xmlns:a16="http://schemas.microsoft.com/office/drawing/2014/main" id="{46FA2E08-CE37-42AD-88C1-FF13D3A514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88" y="-115744"/>
            <a:ext cx="12360696" cy="7001128"/>
          </a:xfrm>
          <a:prstGeom prst="rect">
            <a:avLst/>
          </a:prstGeom>
        </p:spPr>
      </p:pic>
      <p:sp>
        <p:nvSpPr>
          <p:cNvPr id="14" name="TextBox 13">
            <a:extLst>
              <a:ext uri="{FF2B5EF4-FFF2-40B4-BE49-F238E27FC236}">
                <a16:creationId xmlns:a16="http://schemas.microsoft.com/office/drawing/2014/main" id="{750EE1CF-2F8A-40CC-852D-B434C1B264B2}"/>
              </a:ext>
            </a:extLst>
          </p:cNvPr>
          <p:cNvSpPr txBox="1"/>
          <p:nvPr/>
        </p:nvSpPr>
        <p:spPr>
          <a:xfrm>
            <a:off x="3806777" y="5530289"/>
            <a:ext cx="5976664" cy="523220"/>
          </a:xfrm>
          <a:prstGeom prst="rect">
            <a:avLst/>
          </a:prstGeom>
          <a:noFill/>
        </p:spPr>
        <p:txBody>
          <a:bodyPr wrap="square" rtlCol="0">
            <a:spAutoFit/>
          </a:bodyPr>
          <a:lstStyle/>
          <a:p>
            <a:r>
              <a:rPr lang="en-GB" sz="2800" b="1" dirty="0">
                <a:latin typeface="+mj-lt"/>
              </a:rPr>
              <a:t>KS1 Fire Safety Education</a:t>
            </a:r>
          </a:p>
        </p:txBody>
      </p:sp>
    </p:spTree>
    <p:custDataLst>
      <p:tags r:id="rId1"/>
    </p:custDataLst>
    <p:extLst>
      <p:ext uri="{BB962C8B-B14F-4D97-AF65-F5344CB8AC3E}">
        <p14:creationId xmlns:p14="http://schemas.microsoft.com/office/powerpoint/2010/main" val="8272405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9" name="Content Placeholder 8" descr="A picture containing text, clipart, vector graphics, businesscard&#10;&#10;Description automatically generated">
            <a:extLst>
              <a:ext uri="{FF2B5EF4-FFF2-40B4-BE49-F238E27FC236}">
                <a16:creationId xmlns:a16="http://schemas.microsoft.com/office/drawing/2014/main" id="{5106FE66-864F-4CAA-91F0-4F917325970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59757" y="1600201"/>
            <a:ext cx="7272487" cy="4525963"/>
          </a:xfrm>
        </p:spPr>
      </p:pic>
      <p:pic>
        <p:nvPicPr>
          <p:cNvPr id="6146" name="Picture 2" descr="\\LS031\CIFS_VDIRedirFolders\b7578\Desktop\Brightsparx\Red background.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flipH="1">
            <a:off x="0" y="0"/>
            <a:ext cx="12192000" cy="69232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09600" y="548680"/>
            <a:ext cx="7934672" cy="1902289"/>
          </a:xfrm>
          <a:prstGeom prst="rect">
            <a:avLst/>
          </a:prstGeom>
          <a:solidFill>
            <a:srgbClr val="0033CC">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33CC"/>
              </a:solidFill>
            </a:endParaRPr>
          </a:p>
        </p:txBody>
      </p:sp>
      <p:sp>
        <p:nvSpPr>
          <p:cNvPr id="7" name="TextBox 6"/>
          <p:cNvSpPr txBox="1"/>
          <p:nvPr/>
        </p:nvSpPr>
        <p:spPr>
          <a:xfrm>
            <a:off x="911424" y="641974"/>
            <a:ext cx="6408712" cy="1754326"/>
          </a:xfrm>
          <a:prstGeom prst="rect">
            <a:avLst/>
          </a:prstGeom>
          <a:noFill/>
        </p:spPr>
        <p:txBody>
          <a:bodyPr wrap="square" rtlCol="0">
            <a:spAutoFit/>
          </a:bodyPr>
          <a:lstStyle/>
          <a:p>
            <a:r>
              <a:rPr lang="en-GB" sz="5400" dirty="0">
                <a:solidFill>
                  <a:schemeClr val="bg1"/>
                </a:solidFill>
                <a:effectLst>
                  <a:outerShdw blurRad="38100" dist="38100" dir="2700000" algn="tl">
                    <a:srgbClr val="000000">
                      <a:alpha val="43137"/>
                    </a:srgbClr>
                  </a:outerShdw>
                </a:effectLst>
                <a:latin typeface="Impact" panose="020B0806030902050204" pitchFamily="34" charset="0"/>
              </a:rPr>
              <a:t>Stop, Drop and Roll -</a:t>
            </a:r>
          </a:p>
          <a:p>
            <a:r>
              <a:rPr lang="en-GB" sz="5400" dirty="0">
                <a:solidFill>
                  <a:schemeClr val="bg1"/>
                </a:solidFill>
                <a:effectLst>
                  <a:outerShdw blurRad="38100" dist="38100" dir="2700000" algn="tl">
                    <a:srgbClr val="000000">
                      <a:alpha val="43137"/>
                    </a:srgbClr>
                  </a:outerShdw>
                </a:effectLst>
                <a:latin typeface="Impact" panose="020B0806030902050204" pitchFamily="34" charset="0"/>
              </a:rPr>
              <a:t>Wheelchair Users</a:t>
            </a:r>
          </a:p>
        </p:txBody>
      </p:sp>
      <p:pic>
        <p:nvPicPr>
          <p:cNvPr id="4" name="Picture 3" descr="A picture containing person, child, little, child&#10;&#10;Description automatically generated">
            <a:extLst>
              <a:ext uri="{FF2B5EF4-FFF2-40B4-BE49-F238E27FC236}">
                <a16:creationId xmlns:a16="http://schemas.microsoft.com/office/drawing/2014/main" id="{4B09059F-DCBF-8655-2983-22F358B475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7489" y="2925762"/>
            <a:ext cx="4510798" cy="3007199"/>
          </a:xfrm>
          <a:prstGeom prst="rect">
            <a:avLst/>
          </a:prstGeom>
        </p:spPr>
      </p:pic>
      <p:pic>
        <p:nvPicPr>
          <p:cNvPr id="8" name="Picture 7" descr="A picture containing person, floor, indoor, orange&#10;&#10;Description automatically generated">
            <a:extLst>
              <a:ext uri="{FF2B5EF4-FFF2-40B4-BE49-F238E27FC236}">
                <a16:creationId xmlns:a16="http://schemas.microsoft.com/office/drawing/2014/main" id="{EA27FDFB-5FB7-6F72-4296-DB6A56B3ED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93713" y="3429000"/>
            <a:ext cx="4510798" cy="3007199"/>
          </a:xfrm>
          <a:prstGeom prst="rect">
            <a:avLst/>
          </a:prstGeom>
        </p:spPr>
      </p:pic>
    </p:spTree>
    <p:extLst>
      <p:ext uri="{BB962C8B-B14F-4D97-AF65-F5344CB8AC3E}">
        <p14:creationId xmlns:p14="http://schemas.microsoft.com/office/powerpoint/2010/main" val="9545563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7"/>
          <p:cNvSpPr>
            <a:spLocks noChangeArrowheads="1"/>
          </p:cNvSpPr>
          <p:nvPr/>
        </p:nvSpPr>
        <p:spPr bwMode="auto">
          <a:xfrm>
            <a:off x="2208213" y="2205038"/>
            <a:ext cx="3167062"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spcBef>
                <a:spcPct val="20000"/>
              </a:spcBef>
              <a:defRPr/>
            </a:pPr>
            <a:endParaRPr lang="en-GB" altLang="en-US" sz="2800" b="1">
              <a:solidFill>
                <a:srgbClr val="000000"/>
              </a:solidFill>
            </a:endParaRPr>
          </a:p>
        </p:txBody>
      </p:sp>
      <p:pic>
        <p:nvPicPr>
          <p:cNvPr id="4" name="Picture 3" descr="Diagram&#10;&#10;Description automatically generated">
            <a:extLst>
              <a:ext uri="{FF2B5EF4-FFF2-40B4-BE49-F238E27FC236}">
                <a16:creationId xmlns:a16="http://schemas.microsoft.com/office/drawing/2014/main" id="{79D1AB04-DC80-4AE8-89D5-8E3AD99D2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226499719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6B9AAD-DDCB-7FB8-AD44-AE3130D97D8C}"/>
              </a:ext>
            </a:extLst>
          </p:cNvPr>
          <p:cNvSpPr/>
          <p:nvPr/>
        </p:nvSpPr>
        <p:spPr>
          <a:xfrm>
            <a:off x="609600" y="548680"/>
            <a:ext cx="7934672" cy="1902289"/>
          </a:xfrm>
          <a:prstGeom prst="rect">
            <a:avLst/>
          </a:prstGeom>
          <a:solidFill>
            <a:srgbClr val="0033CC">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3CC"/>
              </a:solidFill>
              <a:effectLst/>
              <a:uLnTx/>
              <a:uFillTx/>
              <a:latin typeface="Arial"/>
              <a:ea typeface="+mn-ea"/>
              <a:cs typeface="+mn-cs"/>
            </a:endParaRPr>
          </a:p>
        </p:txBody>
      </p:sp>
      <p:sp>
        <p:nvSpPr>
          <p:cNvPr id="5" name="TextBox 4">
            <a:extLst>
              <a:ext uri="{FF2B5EF4-FFF2-40B4-BE49-F238E27FC236}">
                <a16:creationId xmlns:a16="http://schemas.microsoft.com/office/drawing/2014/main" id="{AF74C1FC-93BE-6872-4106-48D00ADDE32F}"/>
              </a:ext>
            </a:extLst>
          </p:cNvPr>
          <p:cNvSpPr txBox="1"/>
          <p:nvPr/>
        </p:nvSpPr>
        <p:spPr>
          <a:xfrm>
            <a:off x="911424" y="641974"/>
            <a:ext cx="6408712" cy="175432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5400" b="0"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Impact" panose="020B0806030902050204" pitchFamily="34" charset="0"/>
                <a:ea typeface="+mn-ea"/>
                <a:cs typeface="+mn-cs"/>
              </a:rPr>
              <a:t>Hard of hearing smoke alarms</a:t>
            </a:r>
          </a:p>
        </p:txBody>
      </p:sp>
      <p:pic>
        <p:nvPicPr>
          <p:cNvPr id="7" name="Content Placeholder 6" descr="A picture containing text, indoor&#10;&#10;Description automatically generated">
            <a:extLst>
              <a:ext uri="{FF2B5EF4-FFF2-40B4-BE49-F238E27FC236}">
                <a16:creationId xmlns:a16="http://schemas.microsoft.com/office/drawing/2014/main" id="{089286C4-31F9-0B92-BF3C-C4F4560EA11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62906" y="2818305"/>
            <a:ext cx="4633094" cy="3491015"/>
          </a:xfrm>
        </p:spPr>
      </p:pic>
      <p:sp>
        <p:nvSpPr>
          <p:cNvPr id="8" name="TextBox 7">
            <a:extLst>
              <a:ext uri="{FF2B5EF4-FFF2-40B4-BE49-F238E27FC236}">
                <a16:creationId xmlns:a16="http://schemas.microsoft.com/office/drawing/2014/main" id="{3C722DCB-911A-A52D-6680-FE8C151EDAA9}"/>
              </a:ext>
            </a:extLst>
          </p:cNvPr>
          <p:cNvSpPr txBox="1"/>
          <p:nvPr/>
        </p:nvSpPr>
        <p:spPr>
          <a:xfrm>
            <a:off x="7104112" y="2924944"/>
            <a:ext cx="4478288" cy="3539430"/>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srgbClr val="000000"/>
                </a:solidFill>
                <a:effectLst/>
                <a:uLnTx/>
                <a:uFillTx/>
                <a:latin typeface="Arial" charset="0"/>
                <a:ea typeface="+mn-ea"/>
                <a:cs typeface="+mn-cs"/>
              </a:rPr>
              <a:t>Strobe light.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srgbClr val="000000"/>
                </a:solidFill>
                <a:effectLst/>
                <a:uLnTx/>
                <a:uFillTx/>
                <a:latin typeface="Arial" charset="0"/>
                <a:ea typeface="+mn-ea"/>
                <a:cs typeface="+mn-cs"/>
              </a:rPr>
              <a:t>Vibrating pad for under the pillow.</a:t>
            </a:r>
            <a:br>
              <a:rPr kumimoji="0" lang="en-GB" sz="3200" b="0" i="0" u="none" strike="noStrike" kern="1200" cap="none" spc="0" normalizeH="0" baseline="0" noProof="0" dirty="0">
                <a:ln>
                  <a:noFill/>
                </a:ln>
                <a:solidFill>
                  <a:srgbClr val="000000"/>
                </a:solidFill>
                <a:effectLst/>
                <a:uLnTx/>
                <a:uFillTx/>
                <a:latin typeface="Arial" charset="0"/>
                <a:ea typeface="+mn-ea"/>
                <a:cs typeface="+mn-cs"/>
              </a:rPr>
            </a:b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Arial" charset="0"/>
                <a:ea typeface="+mn-ea"/>
                <a:cs typeface="+mn-cs"/>
              </a:rPr>
              <a:t>These should help the person to wake up in an emergency.</a:t>
            </a:r>
          </a:p>
        </p:txBody>
      </p:sp>
    </p:spTree>
    <p:extLst>
      <p:ext uri="{BB962C8B-B14F-4D97-AF65-F5344CB8AC3E}">
        <p14:creationId xmlns:p14="http://schemas.microsoft.com/office/powerpoint/2010/main" val="425727234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7"/>
          <p:cNvSpPr>
            <a:spLocks noChangeArrowheads="1"/>
          </p:cNvSpPr>
          <p:nvPr/>
        </p:nvSpPr>
        <p:spPr bwMode="auto">
          <a:xfrm>
            <a:off x="2208213" y="2205038"/>
            <a:ext cx="3167062"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spcBef>
                <a:spcPct val="20000"/>
              </a:spcBef>
              <a:defRPr/>
            </a:pPr>
            <a:endParaRPr lang="en-GB" altLang="en-US" sz="2800" b="1">
              <a:solidFill>
                <a:srgbClr val="000000"/>
              </a:solidFill>
            </a:endParaRPr>
          </a:p>
        </p:txBody>
      </p:sp>
      <p:sp>
        <p:nvSpPr>
          <p:cNvPr id="10" name="TextBox 9"/>
          <p:cNvSpPr txBox="1"/>
          <p:nvPr/>
        </p:nvSpPr>
        <p:spPr>
          <a:xfrm>
            <a:off x="3107668" y="435445"/>
            <a:ext cx="5976664" cy="584775"/>
          </a:xfrm>
          <a:prstGeom prst="rect">
            <a:avLst/>
          </a:prstGeom>
          <a:noFill/>
        </p:spPr>
        <p:txBody>
          <a:bodyPr wrap="square" rtlCol="0">
            <a:spAutoFit/>
          </a:bodyPr>
          <a:lstStyle/>
          <a:p>
            <a:pPr>
              <a:defRPr/>
            </a:pPr>
            <a:r>
              <a:rPr lang="en-GB" sz="3200" b="1" dirty="0">
                <a:solidFill>
                  <a:srgbClr val="000000"/>
                </a:solidFill>
                <a:latin typeface="Arial"/>
              </a:rPr>
              <a:t>Smokey’s Fire Plan</a:t>
            </a:r>
          </a:p>
        </p:txBody>
      </p:sp>
      <p:pic>
        <p:nvPicPr>
          <p:cNvPr id="4" name="Online Media 3" title="Childsafe PowerPoint 13">
            <a:hlinkClick r:id="" action="ppaction://media"/>
            <a:extLst>
              <a:ext uri="{FF2B5EF4-FFF2-40B4-BE49-F238E27FC236}">
                <a16:creationId xmlns:a16="http://schemas.microsoft.com/office/drawing/2014/main" id="{5E94D5AE-E9E3-01E2-C9B2-2B95EC632D58}"/>
              </a:ext>
            </a:extLst>
          </p:cNvPr>
          <p:cNvPicPr>
            <a:picLocks noRot="1" noChangeAspect="1"/>
          </p:cNvPicPr>
          <p:nvPr>
            <a:videoFile r:link="rId2"/>
          </p:nvPr>
        </p:nvPicPr>
        <p:blipFill>
          <a:blip r:embed="rId5"/>
          <a:stretch>
            <a:fillRect/>
          </a:stretch>
        </p:blipFill>
        <p:spPr>
          <a:xfrm>
            <a:off x="26988" y="0"/>
            <a:ext cx="12138025" cy="6858000"/>
          </a:xfrm>
          <a:prstGeom prst="rect">
            <a:avLst/>
          </a:prstGeom>
        </p:spPr>
      </p:pic>
    </p:spTree>
    <p:custDataLst>
      <p:tags r:id="rId1"/>
    </p:custDataLst>
    <p:extLst>
      <p:ext uri="{BB962C8B-B14F-4D97-AF65-F5344CB8AC3E}">
        <p14:creationId xmlns:p14="http://schemas.microsoft.com/office/powerpoint/2010/main" val="24206582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7"/>
          <p:cNvSpPr>
            <a:spLocks noChangeArrowheads="1"/>
          </p:cNvSpPr>
          <p:nvPr/>
        </p:nvSpPr>
        <p:spPr bwMode="auto">
          <a:xfrm>
            <a:off x="2208213" y="2205038"/>
            <a:ext cx="3167062"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spcBef>
                <a:spcPct val="20000"/>
              </a:spcBef>
            </a:pPr>
            <a:endParaRPr lang="en-GB" altLang="en-US" sz="2800" b="1"/>
          </a:p>
        </p:txBody>
      </p:sp>
      <p:pic>
        <p:nvPicPr>
          <p:cNvPr id="4" name="Picture 3" descr="A picture containing diagram&#10;&#10;Description automatically generated">
            <a:extLst>
              <a:ext uri="{FF2B5EF4-FFF2-40B4-BE49-F238E27FC236}">
                <a16:creationId xmlns:a16="http://schemas.microsoft.com/office/drawing/2014/main" id="{1126321C-F15E-43C0-8036-BCE233AEBA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77"/>
            <a:ext cx="12192000" cy="6905578"/>
          </a:xfrm>
          <a:prstGeom prst="rect">
            <a:avLst/>
          </a:prstGeom>
        </p:spPr>
      </p:pic>
    </p:spTree>
    <p:custDataLst>
      <p:tags r:id="rId1"/>
    </p:custDataLst>
    <p:extLst>
      <p:ext uri="{BB962C8B-B14F-4D97-AF65-F5344CB8AC3E}">
        <p14:creationId xmlns:p14="http://schemas.microsoft.com/office/powerpoint/2010/main" val="72090980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7"/>
          <p:cNvSpPr>
            <a:spLocks noChangeArrowheads="1"/>
          </p:cNvSpPr>
          <p:nvPr/>
        </p:nvSpPr>
        <p:spPr bwMode="auto">
          <a:xfrm>
            <a:off x="2208213" y="2205038"/>
            <a:ext cx="3167062"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spcBef>
                <a:spcPct val="20000"/>
              </a:spcBef>
              <a:defRPr/>
            </a:pPr>
            <a:endParaRPr lang="en-GB" altLang="en-US" sz="2800" b="1">
              <a:solidFill>
                <a:srgbClr val="000000"/>
              </a:solidFill>
            </a:endParaRPr>
          </a:p>
        </p:txBody>
      </p:sp>
      <p:pic>
        <p:nvPicPr>
          <p:cNvPr id="5" name="Picture 4" descr="Diagram&#10;&#10;Description automatically generated">
            <a:extLst>
              <a:ext uri="{FF2B5EF4-FFF2-40B4-BE49-F238E27FC236}">
                <a16:creationId xmlns:a16="http://schemas.microsoft.com/office/drawing/2014/main" id="{6676929D-7DF2-423A-8898-D58CB35E90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129" y="-171400"/>
            <a:ext cx="12586091" cy="7128792"/>
          </a:xfrm>
          <a:prstGeom prst="rect">
            <a:avLst/>
          </a:prstGeom>
        </p:spPr>
      </p:pic>
    </p:spTree>
    <p:custDataLst>
      <p:tags r:id="rId1"/>
    </p:custDataLst>
    <p:extLst>
      <p:ext uri="{BB962C8B-B14F-4D97-AF65-F5344CB8AC3E}">
        <p14:creationId xmlns:p14="http://schemas.microsoft.com/office/powerpoint/2010/main" val="112371009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7"/>
          <p:cNvSpPr>
            <a:spLocks noChangeArrowheads="1"/>
          </p:cNvSpPr>
          <p:nvPr/>
        </p:nvSpPr>
        <p:spPr bwMode="auto">
          <a:xfrm>
            <a:off x="2208213" y="2205038"/>
            <a:ext cx="3167062"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spcBef>
                <a:spcPct val="20000"/>
              </a:spcBef>
            </a:pPr>
            <a:endParaRPr lang="en-GB" altLang="en-US" sz="2800" b="1"/>
          </a:p>
        </p:txBody>
      </p:sp>
      <p:pic>
        <p:nvPicPr>
          <p:cNvPr id="4" name="Picture 3" descr="Diagram&#10;&#10;Description automatically generated">
            <a:extLst>
              <a:ext uri="{FF2B5EF4-FFF2-40B4-BE49-F238E27FC236}">
                <a16:creationId xmlns:a16="http://schemas.microsoft.com/office/drawing/2014/main" id="{A83DDA49-5C9F-4E96-B87E-74AEA6730A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88" y="-72008"/>
            <a:ext cx="12410612" cy="7029400"/>
          </a:xfrm>
          <a:prstGeom prst="rect">
            <a:avLst/>
          </a:prstGeom>
        </p:spPr>
      </p:pic>
    </p:spTree>
    <p:custDataLst>
      <p:tags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7"/>
          <p:cNvSpPr>
            <a:spLocks noChangeArrowheads="1"/>
          </p:cNvSpPr>
          <p:nvPr/>
        </p:nvSpPr>
        <p:spPr bwMode="auto">
          <a:xfrm>
            <a:off x="2208213" y="2205038"/>
            <a:ext cx="3167062"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spcBef>
                <a:spcPct val="20000"/>
              </a:spcBef>
              <a:defRPr/>
            </a:pPr>
            <a:endParaRPr lang="en-GB" altLang="en-US" sz="2800" b="1">
              <a:solidFill>
                <a:srgbClr val="000000"/>
              </a:solidFill>
            </a:endParaRPr>
          </a:p>
        </p:txBody>
      </p:sp>
      <p:pic>
        <p:nvPicPr>
          <p:cNvPr id="3" name="Online Media 2" title="Childsafe PowerPoint 17">
            <a:hlinkClick r:id="" action="ppaction://media"/>
            <a:extLst>
              <a:ext uri="{FF2B5EF4-FFF2-40B4-BE49-F238E27FC236}">
                <a16:creationId xmlns:a16="http://schemas.microsoft.com/office/drawing/2014/main" id="{C46CE9D8-AF81-C737-5F62-EB1A95AC4DF6}"/>
              </a:ext>
            </a:extLst>
          </p:cNvPr>
          <p:cNvPicPr>
            <a:picLocks noRot="1" noChangeAspect="1"/>
          </p:cNvPicPr>
          <p:nvPr>
            <a:videoFile r:link="rId2"/>
          </p:nvPr>
        </p:nvPicPr>
        <p:blipFill>
          <a:blip r:embed="rId5"/>
          <a:stretch>
            <a:fillRect/>
          </a:stretch>
        </p:blipFill>
        <p:spPr>
          <a:xfrm>
            <a:off x="26988" y="0"/>
            <a:ext cx="12138025" cy="6858000"/>
          </a:xfrm>
          <a:prstGeom prst="rect">
            <a:avLst/>
          </a:prstGeom>
        </p:spPr>
      </p:pic>
    </p:spTree>
    <p:custDataLst>
      <p:tags r:id="rId1"/>
    </p:custDataLst>
    <p:extLst>
      <p:ext uri="{BB962C8B-B14F-4D97-AF65-F5344CB8AC3E}">
        <p14:creationId xmlns:p14="http://schemas.microsoft.com/office/powerpoint/2010/main" val="41156215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4162F454-BCDB-4B3C-B0F2-A8E8027F77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16" y="-171400"/>
            <a:ext cx="12410612" cy="7029400"/>
          </a:xfrm>
          <a:prstGeom prst="rect">
            <a:avLst/>
          </a:prstGeom>
        </p:spPr>
      </p:pic>
      <p:sp>
        <p:nvSpPr>
          <p:cNvPr id="1028" name="Rectangle 7"/>
          <p:cNvSpPr>
            <a:spLocks noChangeArrowheads="1"/>
          </p:cNvSpPr>
          <p:nvPr/>
        </p:nvSpPr>
        <p:spPr bwMode="auto">
          <a:xfrm>
            <a:off x="2208213" y="2205038"/>
            <a:ext cx="3167062"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spcBef>
                <a:spcPct val="20000"/>
              </a:spcBef>
            </a:pPr>
            <a:endParaRPr lang="en-GB" altLang="en-US" sz="2800" b="1"/>
          </a:p>
        </p:txBody>
      </p:sp>
      <p:sp>
        <p:nvSpPr>
          <p:cNvPr id="10" name="TextBox 9"/>
          <p:cNvSpPr txBox="1"/>
          <p:nvPr/>
        </p:nvSpPr>
        <p:spPr>
          <a:xfrm>
            <a:off x="551384" y="2836315"/>
            <a:ext cx="7488832" cy="1820370"/>
          </a:xfrm>
          <a:prstGeom prst="rect">
            <a:avLst/>
          </a:prstGeom>
          <a:noFill/>
        </p:spPr>
        <p:txBody>
          <a:bodyPr wrap="square" rtlCol="0">
            <a:spAutoFit/>
          </a:bodyPr>
          <a:lstStyle/>
          <a:p>
            <a:pPr>
              <a:lnSpc>
                <a:spcPct val="150000"/>
              </a:lnSpc>
            </a:pPr>
            <a:r>
              <a:rPr lang="en-GB" sz="4000" b="1" dirty="0">
                <a:latin typeface="Arial Rounded MT Bold" panose="020F0704030504030204" pitchFamily="34" charset="0"/>
              </a:rPr>
              <a:t>What sort of things does the Fire and Rescue Service do?</a:t>
            </a:r>
          </a:p>
        </p:txBody>
      </p:sp>
    </p:spTree>
    <p:custDataLst>
      <p:tags r:id="rId1"/>
    </p:custDataLst>
    <p:extLst>
      <p:ext uri="{BB962C8B-B14F-4D97-AF65-F5344CB8AC3E}">
        <p14:creationId xmlns:p14="http://schemas.microsoft.com/office/powerpoint/2010/main" val="41946239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Childsafe PowerPoint 3">
            <a:hlinkClick r:id="" action="ppaction://media"/>
            <a:extLst>
              <a:ext uri="{FF2B5EF4-FFF2-40B4-BE49-F238E27FC236}">
                <a16:creationId xmlns:a16="http://schemas.microsoft.com/office/drawing/2014/main" id="{FC18933D-44B2-14DF-AFF5-F042EB8BD128}"/>
              </a:ext>
            </a:extLst>
          </p:cNvPr>
          <p:cNvPicPr>
            <a:picLocks noRot="1" noChangeAspect="1"/>
          </p:cNvPicPr>
          <p:nvPr>
            <a:videoFile r:link="rId1"/>
          </p:nvPr>
        </p:nvPicPr>
        <p:blipFill>
          <a:blip r:embed="rId4"/>
          <a:stretch>
            <a:fillRect/>
          </a:stretch>
        </p:blipFill>
        <p:spPr>
          <a:xfrm>
            <a:off x="26988" y="0"/>
            <a:ext cx="12138025" cy="6858000"/>
          </a:xfrm>
          <a:prstGeom prst="rect">
            <a:avLst/>
          </a:prstGeom>
        </p:spPr>
      </p:pic>
    </p:spTree>
    <p:extLst>
      <p:ext uri="{BB962C8B-B14F-4D97-AF65-F5344CB8AC3E}">
        <p14:creationId xmlns:p14="http://schemas.microsoft.com/office/powerpoint/2010/main" val="37368995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74B40941-3542-4BD6-A9F0-9A7120AB48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77"/>
            <a:ext cx="12192000" cy="6905578"/>
          </a:xfrm>
          <a:prstGeom prst="rect">
            <a:avLst/>
          </a:prstGeom>
        </p:spPr>
      </p:pic>
      <p:sp>
        <p:nvSpPr>
          <p:cNvPr id="1028" name="Rectangle 7"/>
          <p:cNvSpPr>
            <a:spLocks noChangeArrowheads="1"/>
          </p:cNvSpPr>
          <p:nvPr/>
        </p:nvSpPr>
        <p:spPr bwMode="auto">
          <a:xfrm>
            <a:off x="2208213" y="2205038"/>
            <a:ext cx="3167062"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base" latinLnBrk="0" hangingPunct="0">
              <a:lnSpc>
                <a:spcPct val="80000"/>
              </a:lnSpc>
              <a:spcBef>
                <a:spcPct val="20000"/>
              </a:spcBef>
              <a:spcAft>
                <a:spcPct val="0"/>
              </a:spcAft>
              <a:buClrTx/>
              <a:buSzTx/>
              <a:buFontTx/>
              <a:buNone/>
              <a:tabLst/>
              <a:defRPr/>
            </a:pPr>
            <a:endParaRPr kumimoji="0" lang="en-GB" altLang="en-US" sz="2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Rectangle 3">
            <a:extLst>
              <a:ext uri="{FF2B5EF4-FFF2-40B4-BE49-F238E27FC236}">
                <a16:creationId xmlns:a16="http://schemas.microsoft.com/office/drawing/2014/main" id="{C3923120-8BC4-45D2-B613-795EA758DDBA}"/>
              </a:ext>
            </a:extLst>
          </p:cNvPr>
          <p:cNvSpPr txBox="1">
            <a:spLocks noChangeArrowheads="1"/>
          </p:cNvSpPr>
          <p:nvPr/>
        </p:nvSpPr>
        <p:spPr bwMode="auto">
          <a:xfrm>
            <a:off x="5572317" y="1838288"/>
            <a:ext cx="6481365" cy="38164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spcBef>
                <a:spcPct val="20000"/>
              </a:spcBef>
              <a:spcAft>
                <a:spcPct val="0"/>
              </a:spcAft>
              <a:buClrTx/>
              <a:buSzTx/>
              <a:buFontTx/>
              <a:buChar char="•"/>
              <a:tabLst/>
              <a:defRPr/>
            </a:pPr>
            <a:r>
              <a:rPr kumimoji="0" lang="en-GB" altLang="en-US" sz="2400" b="0" i="0" u="none" strike="noStrike" kern="0" cap="none" spc="0" normalizeH="0" baseline="0" noProof="0" dirty="0">
                <a:ln>
                  <a:noFill/>
                </a:ln>
                <a:solidFill>
                  <a:srgbClr val="FFFFCC">
                    <a:lumMod val="10000"/>
                  </a:srgbClr>
                </a:solidFill>
                <a:effectLst/>
                <a:uLnTx/>
                <a:uFillTx/>
                <a:latin typeface="Arial Rounded MT Bold" panose="020F0704030504030204" pitchFamily="34" charset="0"/>
                <a:ea typeface="+mn-ea"/>
                <a:cs typeface="+mn-cs"/>
              </a:rPr>
              <a:t>Fire risks and the dangers of playing with matches and lighters</a:t>
            </a:r>
          </a:p>
          <a:p>
            <a:pPr marL="342900" marR="0" lvl="0" indent="-342900" algn="l" defTabSz="914400" rtl="0" eaLnBrk="0" fontAlgn="base" latinLnBrk="0" hangingPunct="0">
              <a:lnSpc>
                <a:spcPct val="150000"/>
              </a:lnSpc>
              <a:spcBef>
                <a:spcPct val="20000"/>
              </a:spcBef>
              <a:spcAft>
                <a:spcPct val="0"/>
              </a:spcAft>
              <a:buClrTx/>
              <a:buSzTx/>
              <a:buFontTx/>
              <a:buChar char="•"/>
              <a:tabLst/>
              <a:defRPr/>
            </a:pPr>
            <a:r>
              <a:rPr kumimoji="0" lang="en-GB" altLang="en-US" sz="2400" b="0" i="0" u="none" strike="noStrike" kern="0" cap="none" spc="0" normalizeH="0" baseline="0" noProof="0" dirty="0">
                <a:ln>
                  <a:noFill/>
                </a:ln>
                <a:solidFill>
                  <a:srgbClr val="FFFFCC">
                    <a:lumMod val="10000"/>
                  </a:srgbClr>
                </a:solidFill>
                <a:effectLst/>
                <a:uLnTx/>
                <a:uFillTx/>
                <a:latin typeface="Arial Rounded MT Bold" panose="020F0704030504030204" pitchFamily="34" charset="0"/>
                <a:ea typeface="+mn-ea"/>
                <a:cs typeface="+mn-cs"/>
              </a:rPr>
              <a:t>Why and how to Stop, Drop and Roll</a:t>
            </a:r>
          </a:p>
          <a:p>
            <a:pPr marL="342900" marR="0" lvl="0" indent="-342900" algn="l" defTabSz="914400" rtl="0" eaLnBrk="0" fontAlgn="base" latinLnBrk="0" hangingPunct="0">
              <a:lnSpc>
                <a:spcPct val="150000"/>
              </a:lnSpc>
              <a:spcBef>
                <a:spcPct val="20000"/>
              </a:spcBef>
              <a:spcAft>
                <a:spcPct val="0"/>
              </a:spcAft>
              <a:buClrTx/>
              <a:buSzTx/>
              <a:buFontTx/>
              <a:buChar char="•"/>
              <a:tabLst/>
              <a:defRPr/>
            </a:pPr>
            <a:r>
              <a:rPr kumimoji="0" lang="en-GB" altLang="en-US" sz="2400" b="0" i="0" u="none" strike="noStrike" kern="0" cap="none" spc="0" normalizeH="0" baseline="0" noProof="0" dirty="0">
                <a:ln>
                  <a:noFill/>
                </a:ln>
                <a:solidFill>
                  <a:srgbClr val="FFFFCC">
                    <a:lumMod val="10000"/>
                  </a:srgbClr>
                </a:solidFill>
                <a:effectLst/>
                <a:uLnTx/>
                <a:uFillTx/>
                <a:latin typeface="Arial Rounded MT Bold" panose="020F0704030504030204" pitchFamily="34" charset="0"/>
                <a:ea typeface="+mn-ea"/>
                <a:cs typeface="+mn-cs"/>
              </a:rPr>
              <a:t>Why you need a working smoke alarm</a:t>
            </a:r>
          </a:p>
          <a:p>
            <a:pPr marL="342900" marR="0" lvl="0" indent="-342900" algn="l" defTabSz="914400" rtl="0" eaLnBrk="0" fontAlgn="base" latinLnBrk="0" hangingPunct="0">
              <a:lnSpc>
                <a:spcPct val="150000"/>
              </a:lnSpc>
              <a:spcBef>
                <a:spcPct val="20000"/>
              </a:spcBef>
              <a:spcAft>
                <a:spcPct val="0"/>
              </a:spcAft>
              <a:buClrTx/>
              <a:buSzTx/>
              <a:buFontTx/>
              <a:buChar char="•"/>
              <a:tabLst/>
              <a:defRPr/>
            </a:pPr>
            <a:r>
              <a:rPr kumimoji="0" lang="en-GB" altLang="en-US" sz="2400" b="0" i="0" u="none" strike="noStrike" kern="0" cap="none" spc="0" normalizeH="0" baseline="0" noProof="0" dirty="0">
                <a:ln>
                  <a:noFill/>
                </a:ln>
                <a:solidFill>
                  <a:srgbClr val="FFFFCC">
                    <a:lumMod val="10000"/>
                  </a:srgbClr>
                </a:solidFill>
                <a:effectLst/>
                <a:uLnTx/>
                <a:uFillTx/>
                <a:latin typeface="Arial Rounded MT Bold" panose="020F0704030504030204" pitchFamily="34" charset="0"/>
                <a:ea typeface="+mn-ea"/>
                <a:cs typeface="+mn-cs"/>
              </a:rPr>
              <a:t>What a Bedtime Routine is</a:t>
            </a:r>
          </a:p>
          <a:p>
            <a:pPr marL="342900" marR="0" lvl="0" indent="-342900" algn="l" defTabSz="914400" rtl="0" eaLnBrk="0" fontAlgn="base" latinLnBrk="0" hangingPunct="0">
              <a:spcBef>
                <a:spcPct val="20000"/>
              </a:spcBef>
              <a:spcAft>
                <a:spcPct val="0"/>
              </a:spcAft>
              <a:buClrTx/>
              <a:buSzTx/>
              <a:buFontTx/>
              <a:buChar char="•"/>
              <a:tabLst/>
              <a:defRPr/>
            </a:pPr>
            <a:r>
              <a:rPr kumimoji="0" lang="en-GB" altLang="en-US" sz="2400" b="0" i="0" u="none" strike="noStrike" kern="0" cap="none" spc="0" normalizeH="0" baseline="0" noProof="0" dirty="0">
                <a:ln>
                  <a:noFill/>
                </a:ln>
                <a:solidFill>
                  <a:srgbClr val="FFFFCC">
                    <a:lumMod val="10000"/>
                  </a:srgbClr>
                </a:solidFill>
                <a:effectLst/>
                <a:uLnTx/>
                <a:uFillTx/>
                <a:latin typeface="Arial Rounded MT Bold" panose="020F0704030504030204" pitchFamily="34" charset="0"/>
                <a:ea typeface="+mn-ea"/>
                <a:cs typeface="+mn-cs"/>
              </a:rPr>
              <a:t>How to make a Fire Plan with your family</a:t>
            </a:r>
          </a:p>
        </p:txBody>
      </p:sp>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10;&#10;Description automatically generated">
            <a:extLst>
              <a:ext uri="{FF2B5EF4-FFF2-40B4-BE49-F238E27FC236}">
                <a16:creationId xmlns:a16="http://schemas.microsoft.com/office/drawing/2014/main" id="{37DC4D93-3457-483C-B6EB-2BF659F267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77"/>
            <a:ext cx="12192000" cy="6905578"/>
          </a:xfrm>
          <a:prstGeom prst="rect">
            <a:avLst/>
          </a:prstGeom>
        </p:spPr>
      </p:pic>
      <p:sp>
        <p:nvSpPr>
          <p:cNvPr id="10" name="TextBox 9"/>
          <p:cNvSpPr txBox="1"/>
          <p:nvPr/>
        </p:nvSpPr>
        <p:spPr>
          <a:xfrm>
            <a:off x="695400" y="3681660"/>
            <a:ext cx="4888605" cy="584775"/>
          </a:xfrm>
          <a:prstGeom prst="rect">
            <a:avLst/>
          </a:prstGeom>
          <a:noFill/>
        </p:spPr>
        <p:txBody>
          <a:bodyPr wrap="square" rtlCol="0">
            <a:spAutoFit/>
          </a:bodyPr>
          <a:lstStyle/>
          <a:p>
            <a:r>
              <a:rPr lang="en-GB" sz="3200" b="1" dirty="0">
                <a:latin typeface="Arial Rounded MT Bold" panose="020F0704030504030204" pitchFamily="34" charset="0"/>
              </a:rPr>
              <a:t>Can fire be useful?</a:t>
            </a:r>
          </a:p>
        </p:txBody>
      </p:sp>
      <p:sp>
        <p:nvSpPr>
          <p:cNvPr id="11" name="TextBox 10">
            <a:extLst>
              <a:ext uri="{FF2B5EF4-FFF2-40B4-BE49-F238E27FC236}">
                <a16:creationId xmlns:a16="http://schemas.microsoft.com/office/drawing/2014/main" id="{DABDBE83-D759-44CA-9E14-BE54A6847E24}"/>
              </a:ext>
            </a:extLst>
          </p:cNvPr>
          <p:cNvSpPr txBox="1"/>
          <p:nvPr/>
        </p:nvSpPr>
        <p:spPr>
          <a:xfrm>
            <a:off x="7096818" y="3189218"/>
            <a:ext cx="4888605" cy="1569660"/>
          </a:xfrm>
          <a:prstGeom prst="rect">
            <a:avLst/>
          </a:prstGeom>
          <a:noFill/>
        </p:spPr>
        <p:txBody>
          <a:bodyPr wrap="square" rtlCol="0">
            <a:spAutoFit/>
          </a:bodyPr>
          <a:lstStyle/>
          <a:p>
            <a:endParaRPr lang="en-GB" sz="3200" b="1" dirty="0">
              <a:latin typeface="Arial Rounded MT Bold" panose="020F0704030504030204" pitchFamily="34" charset="0"/>
            </a:endParaRPr>
          </a:p>
          <a:p>
            <a:r>
              <a:rPr lang="en-GB" sz="3200" b="1" dirty="0">
                <a:latin typeface="Arial Rounded MT Bold" panose="020F0704030504030204" pitchFamily="34" charset="0"/>
              </a:rPr>
              <a:t>Can fire be dangerous</a:t>
            </a:r>
            <a:r>
              <a:rPr lang="en-GB" sz="3200" b="1" dirty="0">
                <a:latin typeface="+mj-lt"/>
              </a:rPr>
              <a:t>?</a:t>
            </a:r>
          </a:p>
          <a:p>
            <a:endParaRPr lang="en-GB" sz="3200" b="1" dirty="0">
              <a:latin typeface="+mj-lt"/>
            </a:endParaRPr>
          </a:p>
        </p:txBody>
      </p:sp>
    </p:spTree>
    <p:custDataLst>
      <p:tags r:id="rId1"/>
    </p:custDataLst>
    <p:extLst>
      <p:ext uri="{BB962C8B-B14F-4D97-AF65-F5344CB8AC3E}">
        <p14:creationId xmlns:p14="http://schemas.microsoft.com/office/powerpoint/2010/main" val="384411607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7"/>
          <p:cNvSpPr>
            <a:spLocks noChangeArrowheads="1"/>
          </p:cNvSpPr>
          <p:nvPr/>
        </p:nvSpPr>
        <p:spPr bwMode="auto">
          <a:xfrm>
            <a:off x="2208213" y="2205038"/>
            <a:ext cx="3167062"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spcBef>
                <a:spcPct val="20000"/>
              </a:spcBef>
            </a:pPr>
            <a:endParaRPr lang="en-GB" altLang="en-US" sz="2800" b="1"/>
          </a:p>
        </p:txBody>
      </p:sp>
      <p:sp>
        <p:nvSpPr>
          <p:cNvPr id="10" name="TextBox 9"/>
          <p:cNvSpPr txBox="1"/>
          <p:nvPr/>
        </p:nvSpPr>
        <p:spPr>
          <a:xfrm>
            <a:off x="2071492" y="642056"/>
            <a:ext cx="4888605" cy="1077218"/>
          </a:xfrm>
          <a:prstGeom prst="rect">
            <a:avLst/>
          </a:prstGeom>
          <a:noFill/>
        </p:spPr>
        <p:txBody>
          <a:bodyPr wrap="square" rtlCol="0">
            <a:spAutoFit/>
          </a:bodyPr>
          <a:lstStyle/>
          <a:p>
            <a:endParaRPr lang="en-GB" sz="3200" b="1" dirty="0">
              <a:latin typeface="+mj-lt"/>
            </a:endParaRPr>
          </a:p>
          <a:p>
            <a:endParaRPr lang="en-GB" sz="3200" b="1" dirty="0">
              <a:latin typeface="+mj-lt"/>
            </a:endParaRPr>
          </a:p>
        </p:txBody>
      </p:sp>
      <p:pic>
        <p:nvPicPr>
          <p:cNvPr id="6" name="Picture 5" descr="Timeline&#10;&#10;Description automatically generated">
            <a:extLst>
              <a:ext uri="{FF2B5EF4-FFF2-40B4-BE49-F238E27FC236}">
                <a16:creationId xmlns:a16="http://schemas.microsoft.com/office/drawing/2014/main" id="{DA62576E-F41F-413E-8F14-5534601AE0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77"/>
            <a:ext cx="12192000" cy="6905578"/>
          </a:xfrm>
          <a:prstGeom prst="rect">
            <a:avLst/>
          </a:prstGeom>
        </p:spPr>
      </p:pic>
    </p:spTree>
    <p:custDataLst>
      <p:tags r:id="rId1"/>
    </p:custDataLst>
    <p:extLst>
      <p:ext uri="{BB962C8B-B14F-4D97-AF65-F5344CB8AC3E}">
        <p14:creationId xmlns:p14="http://schemas.microsoft.com/office/powerpoint/2010/main" val="75436805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4159FBDD-404A-4372-B3E4-68ED9DF9A4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88" y="-92395"/>
            <a:ext cx="12317946" cy="6977779"/>
          </a:xfrm>
          <a:prstGeom prst="rect">
            <a:avLst/>
          </a:prstGeom>
        </p:spPr>
      </p:pic>
    </p:spTree>
    <p:extLst>
      <p:ext uri="{BB962C8B-B14F-4D97-AF65-F5344CB8AC3E}">
        <p14:creationId xmlns:p14="http://schemas.microsoft.com/office/powerpoint/2010/main" val="266266315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9" name="Content Placeholder 8" descr="A picture containing text, clipart, vector graphics, businesscard&#10;&#10;Description automatically generated">
            <a:extLst>
              <a:ext uri="{FF2B5EF4-FFF2-40B4-BE49-F238E27FC236}">
                <a16:creationId xmlns:a16="http://schemas.microsoft.com/office/drawing/2014/main" id="{5106FE66-864F-4CAA-91F0-4F917325970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59757" y="1600201"/>
            <a:ext cx="7272487" cy="4525963"/>
          </a:xfrm>
        </p:spPr>
      </p:pic>
      <p:pic>
        <p:nvPicPr>
          <p:cNvPr id="6146" name="Picture 2" descr="\\LS031\CIFS_VDIRedirFolders\b7578\Desktop\Brightsparx\Red background.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flipH="1">
            <a:off x="0" y="0"/>
            <a:ext cx="12192000" cy="69232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09600" y="548680"/>
            <a:ext cx="7934672" cy="1902289"/>
          </a:xfrm>
          <a:prstGeom prst="rect">
            <a:avLst/>
          </a:prstGeom>
          <a:solidFill>
            <a:srgbClr val="0033CC">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33CC"/>
              </a:solidFill>
            </a:endParaRPr>
          </a:p>
        </p:txBody>
      </p:sp>
      <p:sp>
        <p:nvSpPr>
          <p:cNvPr id="7" name="TextBox 6"/>
          <p:cNvSpPr txBox="1"/>
          <p:nvPr/>
        </p:nvSpPr>
        <p:spPr>
          <a:xfrm>
            <a:off x="767408" y="1026364"/>
            <a:ext cx="7272808" cy="1015663"/>
          </a:xfrm>
          <a:prstGeom prst="rect">
            <a:avLst/>
          </a:prstGeom>
          <a:noFill/>
        </p:spPr>
        <p:txBody>
          <a:bodyPr wrap="square" rtlCol="0">
            <a:spAutoFit/>
          </a:bodyPr>
          <a:lstStyle/>
          <a:p>
            <a:r>
              <a:rPr lang="en-GB" sz="6000" dirty="0">
                <a:solidFill>
                  <a:schemeClr val="bg1"/>
                </a:solidFill>
                <a:effectLst>
                  <a:outerShdw blurRad="38100" dist="38100" dir="2700000" algn="tl">
                    <a:srgbClr val="000000">
                      <a:alpha val="43137"/>
                    </a:srgbClr>
                  </a:outerShdw>
                </a:effectLst>
                <a:latin typeface="Impact" panose="020B0806030902050204" pitchFamily="34" charset="0"/>
              </a:rPr>
              <a:t>What would you do if…</a:t>
            </a:r>
          </a:p>
        </p:txBody>
      </p:sp>
      <p:sp>
        <p:nvSpPr>
          <p:cNvPr id="3" name="TextBox 2">
            <a:extLst>
              <a:ext uri="{FF2B5EF4-FFF2-40B4-BE49-F238E27FC236}">
                <a16:creationId xmlns:a16="http://schemas.microsoft.com/office/drawing/2014/main" id="{D847043E-3974-06C7-F3B0-976FD5A1A681}"/>
              </a:ext>
            </a:extLst>
          </p:cNvPr>
          <p:cNvSpPr txBox="1"/>
          <p:nvPr/>
        </p:nvSpPr>
        <p:spPr>
          <a:xfrm>
            <a:off x="609600" y="3476696"/>
            <a:ext cx="10454952" cy="1938992"/>
          </a:xfrm>
          <a:prstGeom prst="rect">
            <a:avLst/>
          </a:prstGeom>
          <a:noFill/>
        </p:spPr>
        <p:txBody>
          <a:bodyPr wrap="square" rtlCol="0">
            <a:spAutoFit/>
          </a:bodyPr>
          <a:lstStyle/>
          <a:p>
            <a:r>
              <a:rPr lang="en-GB" sz="6000" b="1" dirty="0">
                <a:solidFill>
                  <a:schemeClr val="accent3"/>
                </a:solidFill>
              </a:rPr>
              <a:t>your clothes</a:t>
            </a:r>
          </a:p>
          <a:p>
            <a:r>
              <a:rPr lang="en-GB" sz="6000" b="1" dirty="0">
                <a:solidFill>
                  <a:schemeClr val="accent3"/>
                </a:solidFill>
              </a:rPr>
              <a:t>caught on fire?</a:t>
            </a:r>
          </a:p>
        </p:txBody>
      </p:sp>
    </p:spTree>
    <p:extLst>
      <p:ext uri="{BB962C8B-B14F-4D97-AF65-F5344CB8AC3E}">
        <p14:creationId xmlns:p14="http://schemas.microsoft.com/office/powerpoint/2010/main" val="10170243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7"/>
          <p:cNvSpPr>
            <a:spLocks noChangeArrowheads="1"/>
          </p:cNvSpPr>
          <p:nvPr/>
        </p:nvSpPr>
        <p:spPr bwMode="auto">
          <a:xfrm>
            <a:off x="2208213" y="2205038"/>
            <a:ext cx="3167062"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spcBef>
                <a:spcPct val="20000"/>
              </a:spcBef>
            </a:pPr>
            <a:endParaRPr lang="en-GB" altLang="en-US" sz="2800" b="1"/>
          </a:p>
        </p:txBody>
      </p:sp>
      <p:pic>
        <p:nvPicPr>
          <p:cNvPr id="3" name="Picture 2" descr="Text&#10;&#10;Description automatically generated">
            <a:extLst>
              <a:ext uri="{FF2B5EF4-FFF2-40B4-BE49-F238E27FC236}">
                <a16:creationId xmlns:a16="http://schemas.microsoft.com/office/drawing/2014/main" id="{0FAAB335-2FE9-4362-8A7A-032D938BAD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9" y="-99392"/>
            <a:ext cx="12283479" cy="6957392"/>
          </a:xfrm>
          <a:prstGeom prst="rect">
            <a:avLst/>
          </a:prstGeom>
        </p:spPr>
      </p:pic>
    </p:spTree>
    <p:custDataLst>
      <p:tags r:id="rId1"/>
    </p:custDataLst>
    <p:extLst>
      <p:ext uri="{BB962C8B-B14F-4D97-AF65-F5344CB8AC3E}">
        <p14:creationId xmlns:p14="http://schemas.microsoft.com/office/powerpoint/2010/main" val="114420677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QUANDARYGAMESETTING" val="&lt;QuandaryGameSetting&gt;&lt;GameOptions&gt;&lt;skipWelcome&gt;False&lt;/skipWelcome&gt;&lt;option&gt;&lt;skipOptionScreen&gt;False&lt;/skipOptionScreen&gt;&lt;scoringOption&gt;0&lt;/scoringOption&gt;&lt;questionPerGame&gt;0&lt;/questionPerGame&gt;&lt;loopGame&gt;off&lt;/loopGame&gt;&lt;timeBetweenGames&gt;0&lt;/timeBetweenGames&gt;&lt;skipWelcomeMovie&gt;False&lt;/skipWelcomeMovie&gt;&lt;gameMode&gt;0&lt;/gameMode&gt;&lt;numTeams&gt;0&lt;/numTeams&gt;&lt;/option&gt;&lt;/GameOptions&gt;&lt;QuandaryTopicsStore /&gt;&lt;/QuandaryGameSetting&gt;"/>
  <p:tag name="PRESENTATIONKEY" val="Y[DHSR"/>
  <p:tag name="RESPONSEDETAILS" val="&lt;NewDataSet&gt;&lt;xs:schema id=&quot;NewDataSet&quot; xmlns=&quot;&quot; xmlns:xs=&quot;http://www.w3.org/2001/XMLSchema&quot; xmlns:msdata=&quot;urn:schemas-microsoft-com:xml-msdata&quot;&gt;&lt;xs:element name=&quot;NewDataSet&quot; msdata:IsDataSet=&quot;true&quot; msdata:MainDataTable=&quot;ResponseDetails&quot; msdata:UseCurrentLocale=&quot;true&quot;&gt;&lt;xs:complexType&gt;&lt;xs:choice minOccurs=&quot;0&quot; maxOccurs=&quot;unbounded&quot;&gt;&lt;xs:element name=&quot;ResponseDetails&quot;&gt;&lt;xs:complexType&gt;&lt;xs:sequence&gt;&lt;xs:element name=&quot;Response_List_Id&quot; type=&quot;xs:string&quot; minOccurs=&quot;0&quot; /&gt;&lt;xs:element name=&quot;Activity_ID&quot; type=&quot;xs:string&quot; minOccurs=&quot;0&quot; /&gt;&lt;xs:element name=&quot;Response_List_Name&quot; type=&quot;xs:string&quot; minOccurs=&quot;0&quot; /&gt;&lt;xs:element name=&quot;Slide_Type&quot; type=&quot;xs:string&quot; minOccurs=&quot;0&quot; /&gt;&lt;xs:element name=&quot;Response_List&quot; type=&quot;xs:string&quot; minOccurs=&quot;0&quot; /&gt;&lt;/xs:sequence&gt;&lt;/xs:complexType&gt;&lt;/xs:element&gt;&lt;/xs:choice&gt;&lt;/xs:complexType&gt;&lt;/xs:element&gt;&lt;/xs:schema&gt;&lt;ResponseDetails&gt;&lt;Response_List_Id&gt;Default&lt;/Response_List_Id&gt;&lt;Activity_ID /&gt;&lt;Response_List_Name&gt;Default&lt;/Response_List_Name&gt;&lt;Slide_Type&gt;LikertScale&lt;/Slide_Type&gt;&lt;Response_List&gt;Strongly AgreeÜAgreeÜNeither Agree Nor DisagreeÜDisagreeÜStrongly Disagree&lt;/Response_List&gt;&lt;/ResponseDetails&gt;&lt;ResponseDetails&gt;&lt;Response_List_Id&gt;Custom1&lt;/Response_List_Id&gt;&lt;Activity_ID /&gt;&lt;Response_List_Name&gt;Custom1&lt;/Response_List_Name&gt;&lt;Slide_Type&gt;LikertScale&lt;/Slide_Type&gt;&lt;Response_List&gt;Not muchÜA little bitÜQuite a lotÜA lotÜLoads&lt;/Response_List&gt;&lt;/ResponseDetails&gt;&lt;ResponseDetails&gt;&lt;Response_List_Id&gt;Custom2&lt;/Response_List_Id&gt;&lt;Activity_ID /&gt;&lt;Response_List_Name&gt;Custom2&lt;/Response_List_Name&gt;&lt;Slide_Type&gt;LikertScale&lt;/Slide_Type&gt;&lt;Response_List /&gt;&lt;/ResponseDetails&gt;&lt;ResponseDetails&gt;&lt;Response_List_Id&gt;Custom3&lt;/Response_List_Id&gt;&lt;Activity_ID /&gt;&lt;Response_List_Name&gt;Custom3&lt;/Response_List_Name&gt;&lt;Slide_Type&gt;LikertScale&lt;/Slide_Type&gt;&lt;Response_List /&gt;&lt;/ResponseDetails&gt;&lt;ResponseDetails&gt;&lt;Response_List_Id&gt;Custom4&lt;/Response_List_Id&gt;&lt;Activity_ID /&gt;&lt;Response_List_Name&gt;Custom4&lt;/Response_List_Name&gt;&lt;Slide_Type&gt;LikertScale&lt;/Slide_Type&gt;&lt;Response_List /&gt;&lt;/ResponseDetails&gt;&lt;ResponseDetails&gt;&lt;Response_List_Id&gt;Custom5&lt;/Response_List_Id&gt;&lt;Activity_ID /&gt;&lt;Response_List_Name&gt;Custom5&lt;/Response_List_Name&gt;&lt;Slide_Type&gt;LikertScale&lt;/Slide_Type&gt;&lt;Response_List /&gt;&lt;/ResponseDetails&gt;&lt;ResponseDetails&gt;&lt;Response_List_Id&gt;Text&lt;/Response_List_Id&gt;&lt;Activity_ID /&gt;&lt;Response_List_Name&gt;Text (Essay)&lt;/Response_List_Name&gt;&lt;Slide_Type&gt;LikertScale&lt;/Slide_Type&gt;&lt;Response_List /&gt;&lt;/ResponseDetails&gt;&lt;/NewDataSet&gt;"/>
  <p:tag name="DEMOGRAPHICDETAILS" val="&lt;NewDataSet&gt;&lt;xs:schema id=&quot;NewDataSet&quot; xmlns=&quot;&quot; xmlns:xs=&quot;http://www.w3.org/2001/XMLSchema&quot; xmlns:msdata=&quot;urn:schemas-microsoft-com:xml-msdata&quot;&gt;&lt;xs:element name=&quot;NewDataSet&quot; msdata:IsDataSet=&quot;true&quot; msdata:MainDataTable=&quot;DemographicDetails&quot; msdata:UseCurrentLocale=&quot;true&quot;&gt;&lt;xs:complexType&gt;&lt;xs:choice minOccurs=&quot;0&quot; maxOccurs=&quot;unbounded&quot;&gt;&lt;xs:element name=&quot;DemographicDetails&quot;&gt;&lt;xs:complexType&gt;&lt;xs:sequence&gt;&lt;xs:element name=&quot;Demographic_Id&quot; type=&quot;xs:int&quot; minOccurs=&quot;0&quot; /&gt;&lt;xs:element name=&quot;Demographic_Value&quot; type=&quot;xs:string&quot; minOccurs=&quot;0&quot; /&gt;&lt;/xs:sequence&gt;&lt;/xs:complexType&gt;&lt;/xs:element&gt;&lt;/xs:choice&gt;&lt;/xs:complexType&gt;&lt;/xs:element&gt;&lt;/xs:schema&gt;&lt;DemographicDetails&gt;&lt;Demographic_Id&gt;1&lt;/Demographic_Id&gt;&lt;Demographic_Value&gt;Age&lt;/Demographic_Value&gt;&lt;/DemographicDetails&gt;&lt;DemographicDetails&gt;&lt;Demographic_Id&gt;2&lt;/Demographic_Id&gt;&lt;Demographic_Value&gt;Ethnicity&lt;/Demographic_Value&gt;&lt;/DemographicDetails&gt;&lt;DemographicDetails&gt;&lt;Demographic_Id&gt;3&lt;/Demographic_Id&gt;&lt;Demographic_Value&gt;Gender&lt;/Demographic_Value&gt;&lt;/DemographicDetails&gt;&lt;DemographicDetails&gt;&lt;Demographic_Id&gt;4&lt;/Demographic_Id&gt;&lt;Demographic_Value&gt;Language&lt;/Demographic_Value&gt;&lt;/DemographicDetails&gt;&lt;DemographicDetails&gt;&lt;Demographic_Id&gt;5&lt;/Demographic_Id&gt;&lt;Demographic_Value&gt;MaritalStatus&lt;/Demographic_Value&gt;&lt;/DemographicDetails&gt;&lt;DemographicDetails&gt;&lt;Demographic_Id&gt;6&lt;/Demographic_Id&gt;&lt;Demographic_Value&gt;Nationality&lt;/Demographic_Value&gt;&lt;/DemographicDetails&gt;&lt;DemographicDetails&gt;&lt;Demographic_Id&gt;7&lt;/Demographic_Id&gt;&lt;Demographic_Value&gt;Occupation&lt;/Demographic_Value&gt;&lt;/DemographicDetails&gt;&lt;DemographicDetails&gt;&lt;Demographic_Id&gt;8&lt;/Demographic_Id&gt;&lt;Demographic_Value&gt;Religion&lt;/Demographic_Value&gt;&lt;/DemographicDetails&gt;&lt;/NewDataSet&gt;"/>
</p:tagLst>
</file>

<file path=ppt/tags/tag10.xml><?xml version="1.0" encoding="utf-8"?>
<p:tagLst xmlns:a="http://schemas.openxmlformats.org/drawingml/2006/main" xmlns:r="http://schemas.openxmlformats.org/officeDocument/2006/relationships" xmlns:p="http://schemas.openxmlformats.org/presentationml/2006/main">
  <p:tag name="ACTIVITY_ID" val="2"/>
  <p:tag name="MARKS" val="0"/>
  <p:tag name="SLIDE_TYPE" val="Likert Scale"/>
  <p:tag name="RESPONSE_TYPE" val="Numeric"/>
  <p:tag name="ANSWERCOLOR" val="Green"/>
  <p:tag name="CREATED_DATE" val="06/08/2013 13:34:05"/>
  <p:tag name="MODIFIED_DATE" val="06/08/2013 13:34:05"/>
  <p:tag name="RESPONSE_LIST_ID" val="Custom1"/>
  <p:tag name="QUESTION" val="On a scale of 1 to 5, how much did you enjoy the lesson?"/>
  <p:tag name="RESPONSE_TIME" val="10"/>
  <p:tag name="POINTS" val="0"/>
  <p:tag name="TIME" val="15"/>
</p:tagLst>
</file>

<file path=ppt/tags/tag11.xml><?xml version="1.0" encoding="utf-8"?>
<p:tagLst xmlns:a="http://schemas.openxmlformats.org/drawingml/2006/main" xmlns:r="http://schemas.openxmlformats.org/officeDocument/2006/relationships" xmlns:p="http://schemas.openxmlformats.org/presentationml/2006/main">
  <p:tag name="ACTIVITY_ID" val="2"/>
  <p:tag name="MARKS" val="0"/>
  <p:tag name="SLIDE_TYPE" val="Likert Scale"/>
  <p:tag name="RESPONSE_TYPE" val="Numeric"/>
  <p:tag name="ANSWERCOLOR" val="Green"/>
  <p:tag name="CREATED_DATE" val="06/08/2013 13:34:05"/>
  <p:tag name="MODIFIED_DATE" val="06/08/2013 13:34:05"/>
  <p:tag name="RESPONSE_LIST_ID" val="Custom1"/>
  <p:tag name="QUESTION" val="On a scale of 1 to 5, how much did you enjoy the lesson?"/>
  <p:tag name="RESPONSE_TIME" val="10"/>
  <p:tag name="POINTS" val="0"/>
  <p:tag name="TIME" val="15"/>
</p:tagLst>
</file>

<file path=ppt/tags/tag12.xml><?xml version="1.0" encoding="utf-8"?>
<p:tagLst xmlns:a="http://schemas.openxmlformats.org/drawingml/2006/main" xmlns:r="http://schemas.openxmlformats.org/officeDocument/2006/relationships" xmlns:p="http://schemas.openxmlformats.org/presentationml/2006/main">
  <p:tag name="ACTIVITY_ID" val="2"/>
  <p:tag name="MARKS" val="0"/>
  <p:tag name="SLIDE_TYPE" val="Likert Scale"/>
  <p:tag name="RESPONSE_TYPE" val="Numeric"/>
  <p:tag name="ANSWERCOLOR" val="Green"/>
  <p:tag name="CREATED_DATE" val="06/08/2013 13:34:05"/>
  <p:tag name="MODIFIED_DATE" val="06/08/2013 13:34:05"/>
  <p:tag name="RESPONSE_LIST_ID" val="Custom1"/>
  <p:tag name="QUESTION" val="On a scale of 1 to 5, how much did you enjoy the lesson?"/>
  <p:tag name="RESPONSE_TIME" val="10"/>
  <p:tag name="POINTS" val="0"/>
  <p:tag name="TIME" val="15"/>
</p:tagLst>
</file>

<file path=ppt/tags/tag13.xml><?xml version="1.0" encoding="utf-8"?>
<p:tagLst xmlns:a="http://schemas.openxmlformats.org/drawingml/2006/main" xmlns:r="http://schemas.openxmlformats.org/officeDocument/2006/relationships" xmlns:p="http://schemas.openxmlformats.org/presentationml/2006/main">
  <p:tag name="ACTIVITY_ID" val="2"/>
  <p:tag name="MARKS" val="0"/>
  <p:tag name="SLIDE_TYPE" val="Likert Scale"/>
  <p:tag name="RESPONSE_TYPE" val="Numeric"/>
  <p:tag name="ANSWERCOLOR" val="Green"/>
  <p:tag name="CREATED_DATE" val="06/08/2013 13:34:05"/>
  <p:tag name="MODIFIED_DATE" val="06/08/2013 13:34:05"/>
  <p:tag name="RESPONSE_LIST_ID" val="Custom1"/>
  <p:tag name="QUESTION" val="On a scale of 1 to 5, how much did you enjoy the lesson?"/>
  <p:tag name="RESPONSE_TIME" val="10"/>
  <p:tag name="POINTS" val="0"/>
  <p:tag name="TIME" val="15"/>
</p:tagLst>
</file>

<file path=ppt/tags/tag2.xml><?xml version="1.0" encoding="utf-8"?>
<p:tagLst xmlns:a="http://schemas.openxmlformats.org/drawingml/2006/main" xmlns:r="http://schemas.openxmlformats.org/officeDocument/2006/relationships" xmlns:p="http://schemas.openxmlformats.org/presentationml/2006/main">
  <p:tag name="ACTIVITY_ID" val="2"/>
  <p:tag name="MARKS" val="0"/>
  <p:tag name="SLIDE_TYPE" val="Likert Scale"/>
  <p:tag name="RESPONSE_TYPE" val="Numeric"/>
  <p:tag name="ANSWERCOLOR" val="Green"/>
  <p:tag name="CREATED_DATE" val="06/08/2013 13:34:05"/>
  <p:tag name="MODIFIED_DATE" val="06/08/2013 13:34:05"/>
  <p:tag name="RESPONSE_LIST_ID" val="Custom1"/>
  <p:tag name="QUESTION" val="On a scale of 1 to 5, how much did you enjoy the lesson?"/>
  <p:tag name="RESPONSE_TIME" val="10"/>
  <p:tag name="POINTS" val="0"/>
  <p:tag name="TIME" val="15"/>
</p:tagLst>
</file>

<file path=ppt/tags/tag3.xml><?xml version="1.0" encoding="utf-8"?>
<p:tagLst xmlns:a="http://schemas.openxmlformats.org/drawingml/2006/main" xmlns:r="http://schemas.openxmlformats.org/officeDocument/2006/relationships" xmlns:p="http://schemas.openxmlformats.org/presentationml/2006/main">
  <p:tag name="ACTIVITY_ID" val="2"/>
  <p:tag name="MARKS" val="0"/>
  <p:tag name="SLIDE_TYPE" val="Likert Scale"/>
  <p:tag name="RESPONSE_TYPE" val="Numeric"/>
  <p:tag name="ANSWERCOLOR" val="Green"/>
  <p:tag name="CREATED_DATE" val="06/08/2013 13:34:05"/>
  <p:tag name="MODIFIED_DATE" val="06/08/2013 13:34:05"/>
  <p:tag name="RESPONSE_LIST_ID" val="Custom1"/>
  <p:tag name="QUESTION" val="On a scale of 1 to 5, how much did you enjoy the lesson?"/>
  <p:tag name="RESPONSE_TIME" val="10"/>
  <p:tag name="POINTS" val="0"/>
  <p:tag name="TIME" val="15"/>
</p:tagLst>
</file>

<file path=ppt/tags/tag4.xml><?xml version="1.0" encoding="utf-8"?>
<p:tagLst xmlns:a="http://schemas.openxmlformats.org/drawingml/2006/main" xmlns:r="http://schemas.openxmlformats.org/officeDocument/2006/relationships" xmlns:p="http://schemas.openxmlformats.org/presentationml/2006/main">
  <p:tag name="ACTIVITY_ID" val="2"/>
  <p:tag name="MARKS" val="0"/>
  <p:tag name="SLIDE_TYPE" val="Likert Scale"/>
  <p:tag name="RESPONSE_TYPE" val="Numeric"/>
  <p:tag name="ANSWERCOLOR" val="Green"/>
  <p:tag name="CREATED_DATE" val="06/08/2013 13:34:05"/>
  <p:tag name="MODIFIED_DATE" val="06/08/2013 13:34:05"/>
  <p:tag name="RESPONSE_LIST_ID" val="Custom1"/>
  <p:tag name="QUESTION" val="On a scale of 1 to 5, how much did you enjoy the lesson?"/>
  <p:tag name="RESPONSE_TIME" val="10"/>
  <p:tag name="POINTS" val="0"/>
  <p:tag name="TIME" val="15"/>
</p:tagLst>
</file>

<file path=ppt/tags/tag5.xml><?xml version="1.0" encoding="utf-8"?>
<p:tagLst xmlns:a="http://schemas.openxmlformats.org/drawingml/2006/main" xmlns:r="http://schemas.openxmlformats.org/officeDocument/2006/relationships" xmlns:p="http://schemas.openxmlformats.org/presentationml/2006/main">
  <p:tag name="ACTIVITY_ID" val="2"/>
  <p:tag name="MARKS" val="0"/>
  <p:tag name="SLIDE_TYPE" val="Likert Scale"/>
  <p:tag name="RESPONSE_TYPE" val="Numeric"/>
  <p:tag name="ANSWERCOLOR" val="Green"/>
  <p:tag name="CREATED_DATE" val="06/08/2013 13:34:05"/>
  <p:tag name="MODIFIED_DATE" val="06/08/2013 13:34:05"/>
  <p:tag name="RESPONSE_LIST_ID" val="Custom1"/>
  <p:tag name="QUESTION" val="On a scale of 1 to 5, how much did you enjoy the lesson?"/>
  <p:tag name="RESPONSE_TIME" val="10"/>
  <p:tag name="POINTS" val="0"/>
  <p:tag name="TIME" val="15"/>
</p:tagLst>
</file>

<file path=ppt/tags/tag6.xml><?xml version="1.0" encoding="utf-8"?>
<p:tagLst xmlns:a="http://schemas.openxmlformats.org/drawingml/2006/main" xmlns:r="http://schemas.openxmlformats.org/officeDocument/2006/relationships" xmlns:p="http://schemas.openxmlformats.org/presentationml/2006/main">
  <p:tag name="ACTIVITY_ID" val="2"/>
  <p:tag name="MARKS" val="0"/>
  <p:tag name="SLIDE_TYPE" val="Likert Scale"/>
  <p:tag name="RESPONSE_TYPE" val="Numeric"/>
  <p:tag name="ANSWERCOLOR" val="Green"/>
  <p:tag name="CREATED_DATE" val="06/08/2013 13:34:05"/>
  <p:tag name="MODIFIED_DATE" val="06/08/2013 13:34:05"/>
  <p:tag name="RESPONSE_LIST_ID" val="Custom1"/>
  <p:tag name="QUESTION" val="On a scale of 1 to 5, how much did you enjoy the lesson?"/>
  <p:tag name="RESPONSE_TIME" val="10"/>
  <p:tag name="POINTS" val="0"/>
  <p:tag name="TIME" val="15"/>
</p:tagLst>
</file>

<file path=ppt/tags/tag7.xml><?xml version="1.0" encoding="utf-8"?>
<p:tagLst xmlns:a="http://schemas.openxmlformats.org/drawingml/2006/main" xmlns:r="http://schemas.openxmlformats.org/officeDocument/2006/relationships" xmlns:p="http://schemas.openxmlformats.org/presentationml/2006/main">
  <p:tag name="ACTIVITY_ID" val="2"/>
  <p:tag name="MARKS" val="0"/>
  <p:tag name="SLIDE_TYPE" val="Likert Scale"/>
  <p:tag name="RESPONSE_TYPE" val="Numeric"/>
  <p:tag name="ANSWERCOLOR" val="Green"/>
  <p:tag name="CREATED_DATE" val="06/08/2013 13:34:05"/>
  <p:tag name="MODIFIED_DATE" val="06/08/2013 13:34:05"/>
  <p:tag name="RESPONSE_LIST_ID" val="Custom1"/>
  <p:tag name="QUESTION" val="On a scale of 1 to 5, how much did you enjoy the lesson?"/>
  <p:tag name="RESPONSE_TIME" val="10"/>
  <p:tag name="POINTS" val="0"/>
  <p:tag name="TIME" val="15"/>
</p:tagLst>
</file>

<file path=ppt/tags/tag8.xml><?xml version="1.0" encoding="utf-8"?>
<p:tagLst xmlns:a="http://schemas.openxmlformats.org/drawingml/2006/main" xmlns:r="http://schemas.openxmlformats.org/officeDocument/2006/relationships" xmlns:p="http://schemas.openxmlformats.org/presentationml/2006/main">
  <p:tag name="ACTIVITY_ID" val="2"/>
  <p:tag name="MARKS" val="0"/>
  <p:tag name="SLIDE_TYPE" val="Likert Scale"/>
  <p:tag name="RESPONSE_TYPE" val="Numeric"/>
  <p:tag name="ANSWERCOLOR" val="Green"/>
  <p:tag name="CREATED_DATE" val="06/08/2013 13:34:05"/>
  <p:tag name="MODIFIED_DATE" val="06/08/2013 13:34:05"/>
  <p:tag name="RESPONSE_LIST_ID" val="Custom1"/>
  <p:tag name="QUESTION" val="On a scale of 1 to 5, how much did you enjoy the lesson?"/>
  <p:tag name="RESPONSE_TIME" val="10"/>
  <p:tag name="POINTS" val="0"/>
  <p:tag name="TIME" val="15"/>
</p:tagLst>
</file>

<file path=ppt/tags/tag9.xml><?xml version="1.0" encoding="utf-8"?>
<p:tagLst xmlns:a="http://schemas.openxmlformats.org/drawingml/2006/main" xmlns:r="http://schemas.openxmlformats.org/officeDocument/2006/relationships" xmlns:p="http://schemas.openxmlformats.org/presentationml/2006/main">
  <p:tag name="ACTIVITY_ID" val="2"/>
  <p:tag name="MARKS" val="0"/>
  <p:tag name="SLIDE_TYPE" val="Likert Scale"/>
  <p:tag name="RESPONSE_TYPE" val="Numeric"/>
  <p:tag name="ANSWERCOLOR" val="Green"/>
  <p:tag name="CREATED_DATE" val="06/08/2013 13:34:05"/>
  <p:tag name="MODIFIED_DATE" val="06/08/2013 13:34:05"/>
  <p:tag name="RESPONSE_LIST_ID" val="Custom1"/>
  <p:tag name="QUESTION" val="On a scale of 1 to 5, how much did you enjoy the lesson?"/>
  <p:tag name="RESPONSE_TIME" val="10"/>
  <p:tag name="POINTS" val="0"/>
  <p:tag name="TIME" val="15"/>
</p:tagLst>
</file>

<file path=ppt/theme/theme1.xml><?xml version="1.0" encoding="utf-8"?>
<a:theme xmlns:a="http://schemas.openxmlformats.org/drawingml/2006/main" name="LFRS Corporate Template">
  <a:themeElements>
    <a:clrScheme name="LFRS Corpora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LFRS Corpora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LFRS Corporat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FRS Corporat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FRS Corpora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FRS Corporat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FRS Corporat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FRS Corporat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FRS Corporat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14565</TotalTime>
  <Words>3466</Words>
  <Application>Microsoft Office PowerPoint</Application>
  <PresentationFormat>Widescreen</PresentationFormat>
  <Paragraphs>370</Paragraphs>
  <Slides>17</Slides>
  <Notes>17</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Rounded MT Bold</vt:lpstr>
      <vt:lpstr>Calibri</vt:lpstr>
      <vt:lpstr>Impact</vt:lpstr>
      <vt:lpstr>Symbol</vt:lpstr>
      <vt:lpstr>Times New Roman</vt:lpstr>
      <vt:lpstr>Wingdings</vt:lpstr>
      <vt:lpstr>LFRS Corporate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Lancashire Fire and Rescue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Dawn Gough</dc:creator>
  <cp:lastModifiedBy>Richard Edney</cp:lastModifiedBy>
  <cp:revision>1248</cp:revision>
  <cp:lastPrinted>2021-07-02T14:00:03Z</cp:lastPrinted>
  <dcterms:created xsi:type="dcterms:W3CDTF">2007-02-05T11:25:01Z</dcterms:created>
  <dcterms:modified xsi:type="dcterms:W3CDTF">2024-03-20T12:03:50Z</dcterms:modified>
</cp:coreProperties>
</file>