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9"/>
  </p:notesMasterIdLst>
  <p:handoutMasterIdLst>
    <p:handoutMasterId r:id="rId20"/>
  </p:handoutMasterIdLst>
  <p:sldIdLst>
    <p:sldId id="527" r:id="rId2"/>
    <p:sldId id="529" r:id="rId3"/>
    <p:sldId id="562" r:id="rId4"/>
    <p:sldId id="566" r:id="rId5"/>
    <p:sldId id="537" r:id="rId6"/>
    <p:sldId id="561" r:id="rId7"/>
    <p:sldId id="565" r:id="rId8"/>
    <p:sldId id="568" r:id="rId9"/>
    <p:sldId id="548" r:id="rId10"/>
    <p:sldId id="311" r:id="rId11"/>
    <p:sldId id="540" r:id="rId12"/>
    <p:sldId id="569" r:id="rId13"/>
    <p:sldId id="556" r:id="rId14"/>
    <p:sldId id="551" r:id="rId15"/>
    <p:sldId id="555" r:id="rId16"/>
    <p:sldId id="507" r:id="rId17"/>
    <p:sldId id="542" r:id="rId18"/>
  </p:sldIdLst>
  <p:sldSz cx="12192000" cy="6858000"/>
  <p:notesSz cx="6808788" cy="9940925"/>
  <p:custDataLst>
    <p:tags r:id="rId21"/>
  </p:custDataLst>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Slee" initials="PS" lastIdx="2" clrIdx="0">
    <p:extLst>
      <p:ext uri="{19B8F6BF-5375-455C-9EA6-DF929625EA0E}">
        <p15:presenceInfo xmlns:p15="http://schemas.microsoft.com/office/powerpoint/2012/main" userId="S::PaulSlee@lancsfirerescue.org.uk::77092936-175a-4b5b-9522-3b6fdaf72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7672D0"/>
    <a:srgbClr val="3D56A5"/>
    <a:srgbClr val="3B32B0"/>
    <a:srgbClr val="F6ED76"/>
    <a:srgbClr val="FFFFFF"/>
    <a:srgbClr val="FF9933"/>
    <a:srgbClr val="5638C2"/>
    <a:srgbClr val="F6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1" autoAdjust="0"/>
    <p:restoredTop sz="56401" autoAdjust="0"/>
  </p:normalViewPr>
  <p:slideViewPr>
    <p:cSldViewPr>
      <p:cViewPr varScale="1">
        <p:scale>
          <a:sx n="64" d="100"/>
          <a:sy n="64" d="100"/>
        </p:scale>
        <p:origin x="1458"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223235" name="Rectangle 3"/>
          <p:cNvSpPr>
            <a:spLocks noGrp="1" noChangeArrowheads="1"/>
          </p:cNvSpPr>
          <p:nvPr>
            <p:ph type="dt" sz="quarter" idx="1"/>
          </p:nvPr>
        </p:nvSpPr>
        <p:spPr bwMode="auto">
          <a:xfrm>
            <a:off x="3857395"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223236" name="Rectangle 4"/>
          <p:cNvSpPr>
            <a:spLocks noGrp="1" noChangeArrowheads="1"/>
          </p:cNvSpPr>
          <p:nvPr>
            <p:ph type="ftr" sz="quarter" idx="2"/>
          </p:nvPr>
        </p:nvSpPr>
        <p:spPr bwMode="auto">
          <a:xfrm>
            <a:off x="0" y="9441812"/>
            <a:ext cx="2949772" cy="497525"/>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223237" name="Rectangle 5"/>
          <p:cNvSpPr>
            <a:spLocks noGrp="1" noChangeArrowheads="1"/>
          </p:cNvSpPr>
          <p:nvPr>
            <p:ph type="sldNum" sz="quarter" idx="3"/>
          </p:nvPr>
        </p:nvSpPr>
        <p:spPr bwMode="auto">
          <a:xfrm>
            <a:off x="3857395" y="9441812"/>
            <a:ext cx="2949772" cy="497525"/>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a:defRPr sz="1200">
                <a:latin typeface="Times New Roman" pitchFamily="18" charset="0"/>
              </a:defRPr>
            </a:lvl1pPr>
          </a:lstStyle>
          <a:p>
            <a:pPr>
              <a:defRPr/>
            </a:pPr>
            <a:fld id="{74481227-A1D9-462F-A9C1-8275F664FFC7}" type="slidenum">
              <a:rPr lang="en-GB" altLang="en-US"/>
              <a:pPr>
                <a:defRPr/>
              </a:pPr>
              <a:t>‹#›</a:t>
            </a:fld>
            <a:endParaRPr lang="en-GB" altLang="en-US"/>
          </a:p>
        </p:txBody>
      </p:sp>
    </p:spTree>
    <p:extLst>
      <p:ext uri="{BB962C8B-B14F-4D97-AF65-F5344CB8AC3E}">
        <p14:creationId xmlns:p14="http://schemas.microsoft.com/office/powerpoint/2010/main" val="2228604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spcBef>
                <a:spcPct val="20000"/>
              </a:spcBef>
              <a:defRPr sz="1200">
                <a:latin typeface="Arial" charset="0"/>
              </a:defRPr>
            </a:lvl1pPr>
          </a:lstStyle>
          <a:p>
            <a:pPr>
              <a:defRPr/>
            </a:pPr>
            <a:endParaRPr lang="en-GB"/>
          </a:p>
        </p:txBody>
      </p:sp>
      <p:sp>
        <p:nvSpPr>
          <p:cNvPr id="23555" name="Rectangle 3"/>
          <p:cNvSpPr>
            <a:spLocks noGrp="1" noChangeArrowheads="1"/>
          </p:cNvSpPr>
          <p:nvPr>
            <p:ph type="dt" idx="1"/>
          </p:nvPr>
        </p:nvSpPr>
        <p:spPr bwMode="auto">
          <a:xfrm>
            <a:off x="3859016" y="1"/>
            <a:ext cx="2949772" cy="497525"/>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a:spcBef>
                <a:spcPct val="2000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2075" y="746125"/>
            <a:ext cx="662463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07622" y="4722497"/>
            <a:ext cx="4993544" cy="4472939"/>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558" name="Rectangle 6"/>
          <p:cNvSpPr>
            <a:spLocks noGrp="1" noChangeArrowheads="1"/>
          </p:cNvSpPr>
          <p:nvPr>
            <p:ph type="ftr" sz="quarter" idx="4"/>
          </p:nvPr>
        </p:nvSpPr>
        <p:spPr bwMode="auto">
          <a:xfrm>
            <a:off x="0" y="9443403"/>
            <a:ext cx="2949772" cy="497523"/>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spcBef>
                <a:spcPct val="20000"/>
              </a:spcBef>
              <a:defRPr sz="1200">
                <a:latin typeface="Arial" charset="0"/>
              </a:defRPr>
            </a:lvl1pPr>
          </a:lstStyle>
          <a:p>
            <a:pPr>
              <a:defRPr/>
            </a:pPr>
            <a:endParaRPr lang="en-GB"/>
          </a:p>
        </p:txBody>
      </p:sp>
      <p:sp>
        <p:nvSpPr>
          <p:cNvPr id="23559" name="Rectangle 7"/>
          <p:cNvSpPr>
            <a:spLocks noGrp="1" noChangeArrowheads="1"/>
          </p:cNvSpPr>
          <p:nvPr>
            <p:ph type="sldNum" sz="quarter" idx="5"/>
          </p:nvPr>
        </p:nvSpPr>
        <p:spPr bwMode="auto">
          <a:xfrm>
            <a:off x="3859016" y="9443403"/>
            <a:ext cx="2949772" cy="497523"/>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a:spcBef>
                <a:spcPct val="20000"/>
              </a:spcBef>
              <a:defRPr sz="1200"/>
            </a:lvl1pPr>
          </a:lstStyle>
          <a:p>
            <a:pPr>
              <a:defRPr/>
            </a:pPr>
            <a:fld id="{68E10A1B-B881-49DE-B713-6FF93414E950}" type="slidenum">
              <a:rPr lang="en-GB" altLang="en-US"/>
              <a:pPr>
                <a:defRPr/>
              </a:pPr>
              <a:t>‹#›</a:t>
            </a:fld>
            <a:endParaRPr lang="en-GB" altLang="en-US"/>
          </a:p>
        </p:txBody>
      </p:sp>
    </p:spTree>
    <p:extLst>
      <p:ext uri="{BB962C8B-B14F-4D97-AF65-F5344CB8AC3E}">
        <p14:creationId xmlns:p14="http://schemas.microsoft.com/office/powerpoint/2010/main" val="212972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1</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ts val="0"/>
              </a:spcBef>
            </a:pPr>
            <a:r>
              <a:rPr lang="en-GB" sz="1400" b="1" dirty="0">
                <a:latin typeface="+mn-lt"/>
              </a:rPr>
              <a:t>ChildSafe KS1 Fire Safety Education Session </a:t>
            </a:r>
          </a:p>
          <a:p>
            <a:pPr>
              <a:lnSpc>
                <a:spcPct val="100000"/>
              </a:lnSpc>
              <a:spcBef>
                <a:spcPts val="0"/>
              </a:spcBef>
            </a:pPr>
            <a:endParaRPr lang="en-GB" sz="800" b="0" dirty="0">
              <a:latin typeface="+mn-lt"/>
            </a:endParaRPr>
          </a:p>
          <a:p>
            <a:pPr algn="ctr">
              <a:lnSpc>
                <a:spcPct val="100000"/>
              </a:lnSpc>
              <a:spcBef>
                <a:spcPts val="0"/>
              </a:spcBef>
            </a:pPr>
            <a:r>
              <a:rPr lang="en-GB" sz="1400" b="1" dirty="0">
                <a:latin typeface="+mn-lt"/>
              </a:rPr>
              <a:t>Deliverer Notes (Virtual Delivery)</a:t>
            </a:r>
          </a:p>
          <a:p>
            <a:pPr>
              <a:spcBef>
                <a:spcPts val="0"/>
              </a:spcBef>
              <a:spcAft>
                <a:spcPts val="0"/>
              </a:spcAft>
            </a:pPr>
            <a:endParaRPr lang="en-GB" sz="800" b="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To access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www.lancsfirerescue.org.uk/resources</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Username: LFRS</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Password: </a:t>
            </a:r>
            <a:r>
              <a:rPr kumimoji="0" lang="en-GB" sz="1200" b="1" i="0" u="none" strike="noStrike" kern="1200" cap="none" spc="0" normalizeH="0" baseline="0" noProof="0" dirty="0" err="1">
                <a:ln>
                  <a:noFill/>
                </a:ln>
                <a:solidFill>
                  <a:srgbClr val="000000"/>
                </a:solidFill>
                <a:effectLst/>
                <a:uLnTx/>
                <a:uFillTx/>
                <a:latin typeface="+mn-lt"/>
                <a:ea typeface="+mn-ea"/>
                <a:cs typeface="+mn-cs"/>
              </a:rPr>
              <a:t>LFRSSafety</a:t>
            </a:r>
            <a:endParaRPr kumimoji="0" lang="en-GB"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mn-cs"/>
              </a:rPr>
              <a:t>(both case sensitive)</a:t>
            </a:r>
          </a:p>
          <a:p>
            <a:pPr>
              <a:spcBef>
                <a:spcPts val="0"/>
              </a:spcBef>
              <a:spcAft>
                <a:spcPts val="0"/>
              </a:spcAft>
            </a:pPr>
            <a:endParaRPr lang="en-GB" sz="1200" b="0" dirty="0">
              <a:latin typeface="+mn-lt"/>
              <a:cs typeface="Calibri" panose="020F0502020204030204" pitchFamily="34" charset="0"/>
            </a:endParaRPr>
          </a:p>
          <a:p>
            <a:pPr>
              <a:spcBef>
                <a:spcPts val="0"/>
              </a:spcBef>
              <a:spcAft>
                <a:spcPts val="0"/>
              </a:spcAft>
            </a:pPr>
            <a:endParaRPr lang="en-GB" sz="1200" b="0" dirty="0">
              <a:latin typeface="+mn-lt"/>
              <a:cs typeface="Calibri" panose="020F0502020204030204" pitchFamily="34" charset="0"/>
            </a:endParaRPr>
          </a:p>
          <a:p>
            <a:pPr eaLnBrk="0" fontAlgn="base" hangingPunct="0">
              <a:spcBef>
                <a:spcPts val="0"/>
              </a:spcBef>
              <a:spcAft>
                <a:spcPts val="0"/>
              </a:spcAft>
            </a:pPr>
            <a:r>
              <a:rPr lang="en-GB" sz="1200" dirty="0">
                <a:solidFill>
                  <a:srgbClr val="000000"/>
                </a:solidFill>
                <a:latin typeface="+mn-lt"/>
                <a:ea typeface="Times New Roman" panose="02020603050405020304" pitchFamily="18" charset="0"/>
              </a:rPr>
              <a:t>The aim of the </a:t>
            </a:r>
            <a:r>
              <a:rPr lang="en-GB" sz="1200" b="1" dirty="0">
                <a:solidFill>
                  <a:srgbClr val="000000"/>
                </a:solidFill>
                <a:latin typeface="+mn-lt"/>
                <a:ea typeface="Times New Roman" panose="02020603050405020304" pitchFamily="18" charset="0"/>
              </a:rPr>
              <a:t>ChildSafe KS1 </a:t>
            </a:r>
            <a:r>
              <a:rPr lang="en-GB" sz="1200" dirty="0">
                <a:solidFill>
                  <a:srgbClr val="000000"/>
                </a:solidFill>
                <a:latin typeface="+mn-lt"/>
                <a:ea typeface="Times New Roman" panose="02020603050405020304" pitchFamily="18" charset="0"/>
              </a:rPr>
              <a:t>session is to deliver an educational package that challenges the behaviour of children and their parents/carers by increasing their knowledge about the risk that fire presents and generates awareness of the actions to be taken in the event of a fire.</a:t>
            </a:r>
            <a:endParaRPr lang="en-GB" sz="1200" dirty="0">
              <a:latin typeface="+mn-lt"/>
              <a:ea typeface="Times New Roman" panose="02020603050405020304" pitchFamily="18" charset="0"/>
            </a:endParaRPr>
          </a:p>
          <a:p>
            <a:pPr eaLnBrk="0" fontAlgn="base" hangingPunct="0">
              <a:spcBef>
                <a:spcPts val="0"/>
              </a:spcBef>
              <a:spcAft>
                <a:spcPts val="0"/>
              </a:spcAft>
            </a:pPr>
            <a:endParaRPr lang="en-GB" sz="1200" u="none" dirty="0">
              <a:solidFill>
                <a:srgbClr val="000000"/>
              </a:solidFill>
              <a:latin typeface="+mn-lt"/>
              <a:ea typeface="Times New Roman" panose="02020603050405020304" pitchFamily="18" charset="0"/>
              <a:cs typeface="Calibri" panose="020F0502020204030204" pitchFamily="34" charset="0"/>
            </a:endParaRPr>
          </a:p>
          <a:p>
            <a:pPr eaLnBrk="0" fontAlgn="base" hangingPunct="0">
              <a:spcBef>
                <a:spcPts val="0"/>
              </a:spcBef>
              <a:spcAft>
                <a:spcPts val="0"/>
              </a:spcAft>
            </a:pPr>
            <a:r>
              <a:rPr lang="en-GB" sz="1200" b="1" u="none" dirty="0">
                <a:solidFill>
                  <a:srgbClr val="000000"/>
                </a:solidFill>
                <a:latin typeface="+mn-lt"/>
                <a:ea typeface="Times New Roman" panose="02020603050405020304" pitchFamily="18" charset="0"/>
              </a:rPr>
              <a:t>Intended Outcomes:</a:t>
            </a:r>
          </a:p>
          <a:p>
            <a:pPr eaLnBrk="0" fontAlgn="base" hangingPunct="0">
              <a:spcBef>
                <a:spcPts val="0"/>
              </a:spcBef>
              <a:spcAft>
                <a:spcPts val="0"/>
              </a:spcAft>
            </a:pPr>
            <a:endParaRPr lang="en-GB" sz="1200" u="none" dirty="0">
              <a:solidFill>
                <a:srgbClr val="000000"/>
              </a:solidFill>
              <a:latin typeface="+mn-lt"/>
              <a:ea typeface="Times New Roman" panose="02020603050405020304" pitchFamily="18" charset="0"/>
              <a:cs typeface="Calibri" panose="020F0502020204030204" pitchFamily="34" charset="0"/>
            </a:endParaRPr>
          </a:p>
          <a:p>
            <a:pPr eaLnBrk="0" fontAlgn="base" hangingPunct="0">
              <a:spcBef>
                <a:spcPts val="0"/>
              </a:spcBef>
              <a:spcAft>
                <a:spcPts val="0"/>
              </a:spcAft>
            </a:pPr>
            <a:r>
              <a:rPr lang="en-GB" sz="1200" dirty="0">
                <a:solidFill>
                  <a:srgbClr val="000000"/>
                </a:solidFill>
                <a:latin typeface="+mn-lt"/>
                <a:ea typeface="Times New Roman" panose="02020603050405020304" pitchFamily="18" charset="0"/>
              </a:rPr>
              <a:t>To enable pupils to:</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Recognise some of the jobs we do in the Fire &amp; Rescue Service</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Recognise useful/good uses of fire and bad uses, particularly the dangers associated with playing with matches and lighters</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Explain the importance of having a working smoke alarm</a:t>
            </a:r>
            <a:endParaRPr lang="en-GB" sz="1200" dirty="0">
              <a:latin typeface="+mn-lt"/>
              <a:ea typeface="Times New Roman" panose="02020603050405020304" pitchFamily="18" charset="0"/>
            </a:endParaRPr>
          </a:p>
          <a:p>
            <a:pPr marL="346020" indent="-346020">
              <a:spcBef>
                <a:spcPts val="0"/>
              </a:spcBef>
              <a:spcAft>
                <a:spcPts val="0"/>
              </a:spcAft>
              <a:buFont typeface="Symbol" panose="05050102010706020507" pitchFamily="18" charset="2"/>
              <a:buChar char=""/>
            </a:pPr>
            <a:r>
              <a:rPr lang="en-GB" sz="1200" dirty="0">
                <a:solidFill>
                  <a:srgbClr val="000000"/>
                </a:solidFill>
                <a:latin typeface="+mn-lt"/>
                <a:ea typeface="Times New Roman" panose="02020603050405020304" pitchFamily="18" charset="0"/>
              </a:rPr>
              <a:t>Describe what to do in the event of a fire at home – if possible by demonstrating through interactive/role play) </a:t>
            </a:r>
            <a:endParaRPr lang="en-GB" sz="1200" dirty="0">
              <a:latin typeface="+mn-lt"/>
              <a:ea typeface="Times New Roman" panose="02020603050405020304" pitchFamily="18" charset="0"/>
            </a:endParaRP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a:spcBef>
                <a:spcPts val="0"/>
              </a:spcBef>
              <a:spcAft>
                <a:spcPts val="0"/>
              </a:spcAft>
            </a:pPr>
            <a:r>
              <a:rPr lang="en-GB" sz="1200" b="1" dirty="0">
                <a:latin typeface="+mn-lt"/>
                <a:ea typeface="Times New Roman" panose="02020603050405020304" pitchFamily="18" charset="0"/>
              </a:rPr>
              <a:t>Note – </a:t>
            </a: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ea typeface="Calibri" panose="020F0502020204030204" pitchFamily="34" charset="0"/>
                <a:cs typeface="Times New Roman" panose="02020603050405020304" pitchFamily="18" charset="0"/>
              </a:rPr>
              <a:t>Not all the children may have a clear view of the screen so ask the teacher to arrange them so that they can.</a:t>
            </a:r>
          </a:p>
          <a:p>
            <a:pPr defTabSz="922721">
              <a:spcBef>
                <a:spcPts val="0"/>
              </a:spcBef>
              <a:spcAft>
                <a:spcPts val="0"/>
              </a:spcAft>
              <a:defRPr/>
            </a:pPr>
            <a:endParaRPr lang="en-GB" sz="1200" b="0" kern="0" dirty="0">
              <a:solidFill>
                <a:srgbClr val="000000"/>
              </a:solidFill>
              <a:latin typeface="+mn-lt"/>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kern="0" dirty="0">
                <a:solidFill>
                  <a:srgbClr val="000000"/>
                </a:solidFill>
                <a:latin typeface="+mn-lt"/>
                <a:cs typeface="Times New Roman" panose="02020603050405020304" pitchFamily="18" charset="0"/>
              </a:rPr>
              <a:t>We all have different learning styles and reading abilities so it is important that it is read out and not skipped over or left to the children to read. Additional detail can be added as appropriate.</a:t>
            </a:r>
            <a:endParaRPr lang="en-GB" sz="1200" kern="0" dirty="0">
              <a:solidFill>
                <a:srgbClr val="000000"/>
              </a:solidFill>
              <a:latin typeface="+mn-lt"/>
            </a:endParaRPr>
          </a:p>
          <a:p>
            <a:pPr defTabSz="922721">
              <a:spcBef>
                <a:spcPts val="0"/>
              </a:spcBef>
              <a:spcAft>
                <a:spcPts val="0"/>
              </a:spcAft>
              <a:defRPr/>
            </a:pPr>
            <a:endParaRPr lang="en-US" sz="1200" dirty="0">
              <a:latin typeface="+mn-lt"/>
              <a:ea typeface="Times New Roman" panose="02020603050405020304" pitchFamily="18"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US" sz="1200" dirty="0">
                <a:latin typeface="+mn-lt"/>
                <a:ea typeface="Times New Roman" panose="02020603050405020304" pitchFamily="18" charset="0"/>
              </a:rPr>
              <a:t>Consider the target audience before and during delivery so that the message is pitched appropriately, including language (such as acronyms and fire service terminology. </a:t>
            </a:r>
            <a:endParaRPr lang="en-GB" sz="1200" dirty="0">
              <a:latin typeface="+mn-lt"/>
              <a:ea typeface="Times New Roman" panose="02020603050405020304" pitchFamily="18" charset="0"/>
            </a:endParaRPr>
          </a:p>
          <a:p>
            <a:pPr>
              <a:spcBef>
                <a:spcPts val="0"/>
              </a:spcBef>
              <a:spcAft>
                <a:spcPts val="0"/>
              </a:spcAft>
            </a:pPr>
            <a:endParaRPr lang="en-GB" sz="1200" b="0" dirty="0">
              <a:latin typeface="+mn-lt"/>
              <a:ea typeface="Times New Roman" panose="02020603050405020304" pitchFamily="18"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ea typeface="Calibri" panose="020F0502020204030204" pitchFamily="34" charset="0"/>
                <a:cs typeface="Times New Roman" panose="02020603050405020304" pitchFamily="18" charset="0"/>
              </a:rPr>
              <a:t>You may wish to share local examples of incidents, however remember the age of the children (Year 2 – 6-7 years old) and what is appropriate to share.</a:t>
            </a: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1" u="none" dirty="0">
                <a:latin typeface="+mn-lt"/>
              </a:rPr>
              <a:t>Potential Homework Tasks</a:t>
            </a: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0" u="none" dirty="0">
                <a:latin typeface="+mn-lt"/>
              </a:rPr>
              <a:t>There are 4 clear opportunities to give the children some homework. Check with the teacher beforehand that this is ok to do.</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altLang="en-US" sz="1200" b="0" u="none"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altLang="en-US" sz="1200" b="1" u="none" dirty="0">
                <a:latin typeface="+mn-lt"/>
              </a:rPr>
              <a:t>Stop, Drop and Roll</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Ask the children to teach the method to their family and friends.  Reinforce that if they realise their own, or someone else’s, clothes are on fire to “Stop, Drop and Roll”.</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Browallia New" panose="020B0502040204020203" pitchFamily="34" charset="-34"/>
              </a:rPr>
              <a:t>Importance of working smoke alarms</a:t>
            </a: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Ask the children to check that they have a smoke alarm, test it and then make sure that it is tested regularly.</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Why you need a Fire Plan</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Refer to the handouts and ask the children to look at them with the people they live with and, explaining what they have learnt in the session, make their own family Fire Plan together.</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Learn your address (and especially your postcode) in case of an emergency.</a:t>
            </a:r>
          </a:p>
          <a:p>
            <a:pPr marL="0" indent="0">
              <a:spcBef>
                <a:spcPts val="0"/>
              </a:spcBef>
              <a:spcAft>
                <a:spcPts val="0"/>
              </a:spcAft>
              <a:buFont typeface="Arial" panose="020B0604020202020204" pitchFamily="34" charset="0"/>
              <a:buNone/>
            </a:pPr>
            <a:endParaRPr lang="en-GB" altLang="en-US" sz="1200" b="0" u="none" dirty="0">
              <a:latin typeface="+mn-lt"/>
              <a:cs typeface="Calibri" panose="020F0502020204030204" pitchFamily="34" charset="0"/>
            </a:endParaRP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1" u="none" dirty="0">
                <a:latin typeface="+mn-lt"/>
                <a:cs typeface="Calibri" panose="020F0502020204030204" pitchFamily="34" charset="0"/>
              </a:rPr>
              <a:t>Introduction</a:t>
            </a:r>
          </a:p>
          <a:p>
            <a:pPr>
              <a:spcBef>
                <a:spcPts val="0"/>
              </a:spcBef>
              <a:spcAft>
                <a:spcPts val="0"/>
              </a:spcAft>
            </a:pPr>
            <a:endParaRPr lang="en-GB" sz="1200" dirty="0">
              <a:latin typeface="+mn-lt"/>
              <a:cs typeface="Calibri" panose="020F0502020204030204" pitchFamily="34" charset="0"/>
            </a:endParaRPr>
          </a:p>
          <a:p>
            <a:pPr marL="171450" indent="-171450">
              <a:spcBef>
                <a:spcPts val="0"/>
              </a:spcBef>
              <a:spcAft>
                <a:spcPts val="0"/>
              </a:spcAft>
              <a:buFont typeface="Arial" panose="020B0604020202020204" pitchFamily="34" charset="0"/>
              <a:buChar char="•"/>
            </a:pPr>
            <a:r>
              <a:rPr lang="en-GB" sz="1200" dirty="0">
                <a:latin typeface="+mn-lt"/>
              </a:rPr>
              <a:t>If appropriate for the session and number of log-ins isn’t too great encourage schools to use the chat facility by adding a comment to say “Hi” as you start.</a:t>
            </a:r>
          </a:p>
          <a:p>
            <a:pPr>
              <a:spcBef>
                <a:spcPts val="0"/>
              </a:spcBef>
              <a:spcAft>
                <a:spcPts val="0"/>
              </a:spcAft>
            </a:pPr>
            <a:endParaRPr lang="en-GB" sz="1200" dirty="0">
              <a:latin typeface="+mn-lt"/>
              <a:cs typeface="Calibri" panose="020F0502020204030204" pitchFamily="34" charset="0"/>
            </a:endParaRPr>
          </a:p>
          <a:p>
            <a:pPr marL="171450" indent="-171450">
              <a:spcBef>
                <a:spcPts val="0"/>
              </a:spcBef>
              <a:spcAft>
                <a:spcPts val="0"/>
              </a:spcAft>
              <a:buFont typeface="Arial" panose="020B0604020202020204" pitchFamily="34" charset="0"/>
              <a:buChar char="•"/>
            </a:pPr>
            <a:r>
              <a:rPr lang="en-GB" sz="1200" dirty="0">
                <a:latin typeface="+mn-lt"/>
              </a:rPr>
              <a:t>Ask the teachers to mute their microphones and not unmute without being invited to do so. Encourage the chat facility to be used. </a:t>
            </a:r>
          </a:p>
          <a:p>
            <a:pPr marL="0" indent="0">
              <a:spcBef>
                <a:spcPts val="0"/>
              </a:spcBef>
              <a:spcAft>
                <a:spcPts val="0"/>
              </a:spcAft>
              <a:buFont typeface="Arial" panose="020B0604020202020204" pitchFamily="34" charset="0"/>
              <a:buNone/>
            </a:pPr>
            <a:endParaRPr lang="en-GB" sz="1200" dirty="0">
              <a:latin typeface="+mn-lt"/>
              <a:cs typeface="Calibri" panose="020F0502020204030204" pitchFamily="34" charset="0"/>
            </a:endParaRPr>
          </a:p>
          <a:p>
            <a:pPr marL="171450" indent="-171450">
              <a:spcBef>
                <a:spcPts val="0"/>
              </a:spcBef>
              <a:spcAft>
                <a:spcPts val="0"/>
              </a:spcAft>
              <a:buFont typeface="Arial" panose="020B0604020202020204" pitchFamily="34" charset="0"/>
              <a:buChar char="•"/>
            </a:pPr>
            <a:r>
              <a:rPr lang="en-GB" sz="1200" dirty="0">
                <a:latin typeface="+mn-lt"/>
              </a:rPr>
              <a:t>If delivering to a single school give the teacher the option of having cameras on in order to encourage interaction. Alternatively use the chat function.</a:t>
            </a:r>
          </a:p>
          <a:p>
            <a:pPr marL="171450" indent="-171450">
              <a:spcBef>
                <a:spcPts val="0"/>
              </a:spcBef>
              <a:spcAft>
                <a:spcPts val="0"/>
              </a:spcAft>
              <a:buFont typeface="Arial" panose="020B0604020202020204" pitchFamily="34" charset="0"/>
              <a:buChar char="•"/>
            </a:pPr>
            <a:endParaRPr lang="en-GB" sz="1200" dirty="0">
              <a:latin typeface="+mn-lt"/>
            </a:endParaRPr>
          </a:p>
          <a:p>
            <a:pPr marL="171450" indent="-171450" defTabSz="922721">
              <a:spcBef>
                <a:spcPts val="0"/>
              </a:spcBef>
              <a:spcAft>
                <a:spcPts val="0"/>
              </a:spcAft>
              <a:buFont typeface="Arial" panose="020B0604020202020204" pitchFamily="34" charset="0"/>
              <a:buChar char="•"/>
              <a:defRPr/>
            </a:pPr>
            <a:r>
              <a:rPr lang="en-GB" sz="1200" dirty="0">
                <a:latin typeface="+mn-lt"/>
              </a:rPr>
              <a:t>Introduce yourselves and your role within LFRS. </a:t>
            </a:r>
          </a:p>
          <a:p>
            <a:pPr defTabSz="922721">
              <a:spcBef>
                <a:spcPts val="0"/>
              </a:spcBef>
              <a:spcAft>
                <a:spcPts val="0"/>
              </a:spcAft>
              <a:defRPr/>
            </a:pPr>
            <a:endParaRPr lang="en-GB" sz="1200" dirty="0">
              <a:latin typeface="+mn-lt"/>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sz="1200" dirty="0">
                <a:latin typeface="+mn-lt"/>
              </a:rPr>
              <a:t>Briefly explain that the session is going to be a mixture of listening, talking and taking part! As the screen will be being used make sure all the children can see it. </a:t>
            </a: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endParaRPr lang="en-GB" altLang="en-US" sz="1200" b="0" u="none" dirty="0">
              <a:latin typeface="+mn-lt"/>
              <a:cs typeface="Calibri" panose="020F0502020204030204" pitchFamily="34" charset="0"/>
            </a:endParaRPr>
          </a:p>
          <a:p>
            <a:pPr>
              <a:spcBef>
                <a:spcPts val="0"/>
              </a:spcBef>
              <a:spcAft>
                <a:spcPts val="0"/>
              </a:spcAft>
            </a:pPr>
            <a:r>
              <a:rPr lang="en-GB" altLang="en-US" sz="1200" b="1" u="sng" dirty="0">
                <a:latin typeface="+mn-lt"/>
              </a:rPr>
              <a:t>Own Notes</a:t>
            </a:r>
          </a:p>
          <a:p>
            <a:pPr>
              <a:spcBef>
                <a:spcPts val="0"/>
              </a:spcBef>
              <a:spcAft>
                <a:spcPts val="0"/>
              </a:spcAft>
            </a:pPr>
            <a:endParaRPr lang="en-US" alt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529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mn-lt"/>
              </a:rPr>
              <a:t>Stop, Drop and Roll</a:t>
            </a:r>
          </a:p>
          <a:p>
            <a:endParaRPr lang="en-GB" b="1" i="1"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baseline="0" dirty="0">
                <a:latin typeface="+mn-lt"/>
              </a:rPr>
              <a:t>Explain that for those who can’t Stop, Drop and Roll (such as wheelchair users) they or someone else can use a piece of material such as a coat or a blanket to put over the flames and firmly pat it down to smother them and put them out. Explain clearly how this should be done.</a:t>
            </a:r>
          </a:p>
          <a:p>
            <a:endParaRPr lang="en-GB" b="1" baseline="0" dirty="0">
              <a:latin typeface="+mn-lt"/>
            </a:endParaRPr>
          </a:p>
          <a:p>
            <a:endParaRPr lang="en-GB" b="1" baseline="0" dirty="0">
              <a:latin typeface="+mn-lt"/>
            </a:endParaRPr>
          </a:p>
          <a:p>
            <a:r>
              <a:rPr lang="en-GB" b="1" baseline="0" dirty="0">
                <a:latin typeface="+mn-lt"/>
              </a:rPr>
              <a:t>Own Notes:</a:t>
            </a:r>
            <a:endParaRPr lang="en-GB" b="1" dirty="0">
              <a:latin typeface="+mn-lt"/>
            </a:endParaRPr>
          </a:p>
        </p:txBody>
      </p:sp>
      <p:sp>
        <p:nvSpPr>
          <p:cNvPr id="4" name="Slide Number Placeholder 3"/>
          <p:cNvSpPr>
            <a:spLocks noGrp="1"/>
          </p:cNvSpPr>
          <p:nvPr>
            <p:ph type="sldNum" sz="quarter" idx="10"/>
          </p:nvPr>
        </p:nvSpPr>
        <p:spPr/>
        <p:txBody>
          <a:bodyPr/>
          <a:lstStyle/>
          <a:p>
            <a:fld id="{F42C79D2-2836-41B2-AE34-881ECE0264C2}" type="slidenum">
              <a:rPr lang="en-GB" smtClean="0"/>
              <a:t>10</a:t>
            </a:fld>
            <a:endParaRPr lang="en-GB"/>
          </a:p>
        </p:txBody>
      </p:sp>
    </p:spTree>
    <p:extLst>
      <p:ext uri="{BB962C8B-B14F-4D97-AF65-F5344CB8AC3E}">
        <p14:creationId xmlns:p14="http://schemas.microsoft.com/office/powerpoint/2010/main" val="47713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11</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dirty="0">
                <a:latin typeface="+mn-lt"/>
                <a:ea typeface="Calibri" panose="020F0502020204030204" pitchFamily="34" charset="0"/>
                <a:cs typeface="Times New Roman" panose="02020603050405020304" pitchFamily="18" charset="0"/>
              </a:rPr>
              <a:t>Importance of working smoke alarms - Demonstration</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Refer to the picture on the slide (or show one if on camera) and ask the children if they know what it is, what it does and how it works. This could be done in pairs or small groups.</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If using the chat function ask the teacher to input some of the children’s answers. </a:t>
            </a:r>
            <a:endParaRPr lang="en-GB" sz="1200" b="0" dirty="0">
              <a:latin typeface="+mn-lt"/>
              <a:ea typeface="+mn-ea"/>
              <a:cs typeface="+mn-cs"/>
            </a:endParaRP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Explain what smoke alarms are and what they do (if working).</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Sound the smoke alarm.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0" indent="0" defTabSz="922721">
              <a:lnSpc>
                <a:spcPct val="100000"/>
              </a:lnSpc>
              <a:spcBef>
                <a:spcPts val="0"/>
              </a:spcBef>
              <a:spcAft>
                <a:spcPts val="0"/>
              </a:spcAft>
              <a:buFont typeface="Arial" panose="020B0604020202020204" pitchFamily="34" charset="0"/>
              <a:buNone/>
              <a:defRPr/>
            </a:pPr>
            <a:r>
              <a:rPr lang="en-GB" sz="1200" b="1" dirty="0">
                <a:latin typeface="+mn-lt"/>
              </a:rPr>
              <a:t>Note: </a:t>
            </a:r>
            <a:r>
              <a:rPr lang="en-GB" sz="1200" dirty="0">
                <a:latin typeface="+mn-lt"/>
              </a:rPr>
              <a:t>Check with the teacher first in case there are children who may be sensitive to the sound. Once ok, tell the children that they can cover their ears slightly if they want to.</a:t>
            </a:r>
          </a:p>
          <a:p>
            <a:pPr defTabSz="922721">
              <a:lnSpc>
                <a:spcPct val="100000"/>
              </a:lnSpc>
              <a:spcBef>
                <a:spcPts val="0"/>
              </a:spcBef>
              <a:spcAft>
                <a:spcPts val="0"/>
              </a:spcAft>
              <a:defRPr/>
            </a:pPr>
            <a:endParaRPr lang="en-GB" sz="1200" dirty="0">
              <a:latin typeface="+mn-lt"/>
              <a:ea typeface="Calibri" panose="020F0502020204030204" pitchFamily="34" charset="0"/>
              <a:cs typeface="Calibri" panose="020F0502020204030204" pitchFamily="34"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In General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Stress that only working smoke detectors can help save lives as they can give early warning so it is important that the children help their family to:</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Check at home that they have a working smoke alarm – check for other family members, such as grandparents;</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Test the alarms weekly;</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Clean them regularly with a vacuum cleaner;</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Know that with battery powered alarms the batteries should never be taken out to be used in other things.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The factsheet letter they will be given after the session gives them information about how to get one.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Potential Homework Task</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Ask the children to check that they have a smoke alarm, test it and then make sure that it is tested regularly. They can do this at home and with other family they visit.</a:t>
            </a:r>
          </a:p>
          <a:p>
            <a:pPr>
              <a:lnSpc>
                <a:spcPct val="100000"/>
              </a:lnSpc>
              <a:spcBef>
                <a:spcPts val="0"/>
              </a:spcBef>
              <a:spcAft>
                <a:spcPts val="0"/>
              </a:spcAft>
            </a:pPr>
            <a:endParaRPr lang="en-GB" sz="1200" b="0" u="none"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sz="1200" b="0" u="none"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GB" sz="1200" b="1" u="sng" dirty="0">
                <a:latin typeface="+mn-lt"/>
                <a:ea typeface="Calibri" panose="020F0502020204030204" pitchFamily="34" charset="0"/>
                <a:cs typeface="Times New Roman" panose="02020603050405020304" pitchFamily="18" charset="0"/>
              </a:rPr>
              <a:t>Own Notes</a:t>
            </a:r>
          </a:p>
          <a:p>
            <a:pPr marL="230680">
              <a:lnSpc>
                <a:spcPct val="100000"/>
              </a:lnSpc>
              <a:spcBef>
                <a:spcPts val="0"/>
              </a:spcBef>
              <a:spcAft>
                <a:spcPts val="0"/>
              </a:spcAft>
            </a:pPr>
            <a:endParaRPr lang="en-GB" sz="800" dirty="0">
              <a:latin typeface="Calibri" panose="020F0502020204030204" pitchFamily="34" charset="0"/>
              <a:ea typeface="Calibri" panose="020F0502020204030204" pitchFamily="34" charset="0"/>
              <a:cs typeface="Calibri" panose="020F0502020204030204" pitchFamily="34" charset="0"/>
            </a:endParaRPr>
          </a:p>
          <a:p>
            <a:pPr marL="230680" marR="0" lvl="0" indent="0" algn="l" defTabSz="914400" rtl="0" eaLnBrk="0" fontAlgn="base" latinLnBrk="0" hangingPunct="0">
              <a:lnSpc>
                <a:spcPct val="100000"/>
              </a:lnSpc>
              <a:spcBef>
                <a:spcPts val="0"/>
              </a:spcBef>
              <a:spcAft>
                <a:spcPts val="0"/>
              </a:spcAft>
              <a:buClrTx/>
              <a:buSzTx/>
              <a:buFontTx/>
              <a:buNone/>
              <a:tabLst/>
              <a:defRPr/>
            </a:pPr>
            <a:endParaRPr lang="en-GB" sz="8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230680" marR="0" lvl="0" indent="0" algn="l" defTabSz="914400" rtl="0" eaLnBrk="0" fontAlgn="base" latinLnBrk="0" hangingPunct="0">
              <a:lnSpc>
                <a:spcPct val="100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Calibri" panose="020F0502020204030204" pitchFamily="34" charset="0"/>
            </a:endParaRPr>
          </a:p>
          <a:p>
            <a:pPr marL="230680">
              <a:lnSpc>
                <a:spcPct val="100000"/>
              </a:lnSpc>
              <a:spcBef>
                <a:spcPts val="0"/>
              </a:spcBef>
              <a:spcAft>
                <a:spcPts val="0"/>
              </a:spcAft>
            </a:pPr>
            <a:endParaRPr lang="en-GB" sz="800" dirty="0">
              <a:latin typeface="Calibri" panose="020F0502020204030204" pitchFamily="34" charset="0"/>
              <a:ea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12238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21">
              <a:lnSpc>
                <a:spcPct val="100000"/>
              </a:lnSpc>
              <a:spcBef>
                <a:spcPts val="0"/>
              </a:spcBef>
              <a:spcAft>
                <a:spcPts val="0"/>
              </a:spcAft>
              <a:defRPr/>
            </a:pPr>
            <a:r>
              <a:rPr lang="en-GB" sz="1400" b="1" dirty="0">
                <a:latin typeface="+mn-lt"/>
                <a:ea typeface="Calibri" panose="020F0502020204030204" pitchFamily="34" charset="0"/>
                <a:cs typeface="Times New Roman" panose="02020603050405020304" pitchFamily="18" charset="0"/>
              </a:rPr>
              <a:t>Hard of hearing smoke alarms</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lang="en-GB" sz="1200" b="0" dirty="0">
                <a:latin typeface="+mn-lt"/>
                <a:cs typeface="Calibri" panose="020F0502020204030204" pitchFamily="34" charset="0"/>
              </a:rPr>
              <a:t>Explain that smoke alarms work by alerting people with a loud sound. However, those who are hard of hearing may need a different type of smoke alarm to help them. The one in the picture works by the main smoke alarm sounding as normal but it then sets off a separate flashing light and a vibrating pad that goes underneath their pillow.</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defTabSz="922721">
              <a:lnSpc>
                <a:spcPct val="100000"/>
              </a:lnSpc>
              <a:spcBef>
                <a:spcPts val="0"/>
              </a:spcBef>
              <a:spcAft>
                <a:spcPts val="0"/>
              </a:spcAft>
              <a:defRPr/>
            </a:pPr>
            <a:r>
              <a:rPr lang="en-GB" sz="1200" b="0" dirty="0">
                <a:latin typeface="+mn-lt"/>
                <a:cs typeface="Calibri" panose="020F0502020204030204" pitchFamily="34" charset="0"/>
              </a:rPr>
              <a:t>Ask the learners to think about if they know anyone who this sort of alarm might help. The fire and rescue service may be able to help arrange this.</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0" marR="0" lvl="0" indent="0" algn="l" defTabSz="922721" rtl="0" eaLnBrk="0" fontAlgn="base" latinLnBrk="0" hangingPunct="0">
              <a:lnSpc>
                <a:spcPct val="100000"/>
              </a:lnSpc>
              <a:spcBef>
                <a:spcPts val="0"/>
              </a:spcBef>
              <a:spcAft>
                <a:spcPts val="0"/>
              </a:spcAft>
              <a:buClrTx/>
              <a:buSzTx/>
              <a:buFontTx/>
              <a:buNone/>
              <a:tabLst/>
              <a:defRPr/>
            </a:pPr>
            <a:endParaRPr lang="en-GB" sz="1200" b="1" u="sng" dirty="0">
              <a:latin typeface="+mn-lt"/>
              <a:ea typeface="Calibri" panose="020F0502020204030204" pitchFamily="34" charset="0"/>
              <a:cs typeface="Times New Roman" panose="02020603050405020304" pitchFamily="18" charset="0"/>
            </a:endParaRPr>
          </a:p>
          <a:p>
            <a:pPr marL="0" marR="0" lvl="0" indent="0" algn="l" defTabSz="922721" rtl="0" eaLnBrk="0" fontAlgn="base" latinLnBrk="0" hangingPunct="0">
              <a:lnSpc>
                <a:spcPct val="100000"/>
              </a:lnSpc>
              <a:spcBef>
                <a:spcPts val="0"/>
              </a:spcBef>
              <a:spcAft>
                <a:spcPts val="0"/>
              </a:spcAft>
              <a:buClrTx/>
              <a:buSzTx/>
              <a:buFontTx/>
              <a:buNone/>
              <a:tabLst/>
              <a:defRPr/>
            </a:pPr>
            <a:r>
              <a:rPr lang="en-GB" sz="1200" b="1" u="sng" dirty="0">
                <a:latin typeface="+mn-lt"/>
                <a:ea typeface="Calibri" panose="020F0502020204030204" pitchFamily="34" charset="0"/>
                <a:cs typeface="Times New Roman" panose="02020603050405020304" pitchFamily="18" charset="0"/>
              </a:rPr>
              <a:t>Own Notes</a:t>
            </a:r>
          </a:p>
        </p:txBody>
      </p:sp>
      <p:sp>
        <p:nvSpPr>
          <p:cNvPr id="4" name="Slide Number Placeholder 3"/>
          <p:cNvSpPr>
            <a:spLocks noGrp="1"/>
          </p:cNvSpPr>
          <p:nvPr>
            <p:ph type="sldNum" sz="quarter" idx="5"/>
          </p:nvPr>
        </p:nvSpPr>
        <p:spPr/>
        <p:txBody>
          <a:bodyPr/>
          <a:lstStyle/>
          <a:p>
            <a:pPr>
              <a:defRPr/>
            </a:pPr>
            <a:fld id="{68E10A1B-B881-49DE-B713-6FF93414E950}" type="slidenum">
              <a:rPr lang="en-GB" altLang="en-US" smtClean="0"/>
              <a:pPr>
                <a:defRPr/>
              </a:pPr>
              <a:t>12</a:t>
            </a:fld>
            <a:endParaRPr lang="en-GB" altLang="en-US"/>
          </a:p>
        </p:txBody>
      </p:sp>
    </p:spTree>
    <p:extLst>
      <p:ext uri="{BB962C8B-B14F-4D97-AF65-F5344CB8AC3E}">
        <p14:creationId xmlns:p14="http://schemas.microsoft.com/office/powerpoint/2010/main" val="132510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13</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sz="1400" b="1" dirty="0">
                <a:latin typeface="+mn-lt"/>
              </a:rPr>
              <a:t>“Smokey’s Fire Plan” - Film (6:45 mins)  </a:t>
            </a:r>
          </a:p>
          <a:p>
            <a:pPr>
              <a:lnSpc>
                <a:spcPct val="100000"/>
              </a:lnSpc>
              <a:spcBef>
                <a:spcPts val="0"/>
              </a:spcBef>
              <a:spcAft>
                <a:spcPts val="0"/>
              </a:spcAft>
            </a:pPr>
            <a:endParaRPr lang="en-US" altLang="en-US" sz="1200" b="0" dirty="0">
              <a:latin typeface="+mn-lt"/>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US" altLang="en-US" sz="1200" b="0" dirty="0">
                <a:latin typeface="+mn-lt"/>
              </a:rPr>
              <a:t>Click the central ‘play’ button to begin the film.</a:t>
            </a:r>
          </a:p>
          <a:p>
            <a:pPr>
              <a:lnSpc>
                <a:spcPct val="100000"/>
              </a:lnSpc>
              <a:spcBef>
                <a:spcPts val="0"/>
              </a:spcBef>
              <a:spcAft>
                <a:spcPts val="0"/>
              </a:spcAft>
            </a:pPr>
            <a:endParaRPr lang="en-US" altLang="en-US" sz="1200" b="0" dirty="0">
              <a:latin typeface="+mn-lt"/>
            </a:endParaRPr>
          </a:p>
          <a:p>
            <a:pPr>
              <a:lnSpc>
                <a:spcPct val="100000"/>
              </a:lnSpc>
              <a:spcBef>
                <a:spcPts val="0"/>
              </a:spcBef>
              <a:spcAft>
                <a:spcPts val="0"/>
              </a:spcAft>
            </a:pPr>
            <a:r>
              <a:rPr lang="en-US" altLang="en-US" sz="1200" b="0" dirty="0">
                <a:latin typeface="+mn-lt"/>
              </a:rPr>
              <a:t>The film introduces Smokey the Bear who is asleep and is woken up by the smoke alarm leading to 3 Fire Plan scenarios:</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Wingdings" panose="05000000000000000000" pitchFamily="2" charset="2"/>
              <a:buNone/>
            </a:pPr>
            <a:r>
              <a:rPr lang="en-US" altLang="en-US" sz="1200" b="1" dirty="0">
                <a:latin typeface="+mn-lt"/>
              </a:rPr>
              <a:t>Fire Plan A - Escape via a usual route </a:t>
            </a:r>
            <a:r>
              <a:rPr lang="en-US" altLang="en-US" sz="1200" b="0" dirty="0">
                <a:latin typeface="+mn-lt"/>
              </a:rPr>
              <a:t>(emphasise this is the priority)</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Wingdings" panose="05000000000000000000" pitchFamily="2" charset="2"/>
              <a:buNone/>
            </a:pPr>
            <a:r>
              <a:rPr lang="en-US" altLang="en-US" sz="1200" b="0" dirty="0">
                <a:latin typeface="+mn-lt"/>
              </a:rPr>
              <a:t>Checking doorhandles, raising the alarm by shouting ‘fire’ and crawling low where the air is clearer and cleaner – </a:t>
            </a:r>
            <a:r>
              <a:rPr lang="en-US" altLang="en-US" sz="1200" b="1" dirty="0">
                <a:latin typeface="+mn-lt"/>
              </a:rPr>
              <a:t>get out, stay out, call 999.</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US" altLang="en-US" sz="1200" b="0" dirty="0">
                <a:latin typeface="+mn-lt"/>
              </a:rPr>
              <a:t>Stress not to go back for anything, including pets – the firefighters will get these.</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indent="0">
              <a:lnSpc>
                <a:spcPct val="100000"/>
              </a:lnSpc>
              <a:spcBef>
                <a:spcPts val="0"/>
              </a:spcBef>
              <a:spcAft>
                <a:spcPts val="0"/>
              </a:spcAft>
              <a:buFont typeface="Wingdings" panose="05000000000000000000" pitchFamily="2" charset="2"/>
              <a:buNone/>
            </a:pPr>
            <a:r>
              <a:rPr lang="en-US" altLang="en-US" sz="1200" b="1" dirty="0">
                <a:latin typeface="+mn-lt"/>
              </a:rPr>
              <a:t>Fire Plan B - What to do if trapped in the room </a:t>
            </a:r>
            <a:r>
              <a:rPr lang="en-US" altLang="en-US" sz="1200" b="0" dirty="0">
                <a:latin typeface="+mn-lt"/>
              </a:rPr>
              <a:t>(not able to get out of your normal exits)</a:t>
            </a:r>
          </a:p>
          <a:p>
            <a:pPr marL="0" indent="0">
              <a:lnSpc>
                <a:spcPct val="100000"/>
              </a:lnSpc>
              <a:spcBef>
                <a:spcPts val="0"/>
              </a:spcBef>
              <a:spcAft>
                <a:spcPts val="0"/>
              </a:spcAft>
              <a:buFont typeface="Wingdings" panose="05000000000000000000" pitchFamily="2" charset="2"/>
              <a:buNone/>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US" altLang="en-US" sz="1200" b="0" dirty="0">
                <a:latin typeface="+mn-lt"/>
              </a:rPr>
              <a:t>Keep the door shut and put cushions, duvets etc. over the gaps to block out the smoke, open the window and shout for help. Do not hide.</a:t>
            </a:r>
          </a:p>
          <a:p>
            <a:pPr marL="0" indent="0">
              <a:lnSpc>
                <a:spcPct val="100000"/>
              </a:lnSpc>
              <a:spcBef>
                <a:spcPts val="0"/>
              </a:spcBef>
              <a:spcAft>
                <a:spcPts val="0"/>
              </a:spcAft>
              <a:buFont typeface="Arial" panose="020B0604020202020204" pitchFamily="34" charset="0"/>
              <a:buNone/>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altLang="en-US" sz="1200" b="1" dirty="0">
                <a:latin typeface="+mn-lt"/>
              </a:rPr>
              <a:t>Whilst this is not shown on the film to avoid any possible confusion, if appropriate you could refer to Fire Plan C – Having to lower out of a window. However, to avoid worrying the children stress that this is the absolute last resort and only if from a low height e.g. first floor).</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altLang="en-US" sz="1200" b="0" dirty="0">
                <a:latin typeface="+mn-lt"/>
              </a:rPr>
              <a:t>Throwing soft things out to cushion fall, then lowering if safe to do so and dropping down as you would when turning and lowering yourself into a swimming pool. Don’t jump.</a:t>
            </a:r>
          </a:p>
          <a:p>
            <a:pPr marL="0" indent="0">
              <a:lnSpc>
                <a:spcPct val="100000"/>
              </a:lnSpc>
              <a:spcBef>
                <a:spcPts val="0"/>
              </a:spcBef>
              <a:spcAft>
                <a:spcPts val="0"/>
              </a:spcAft>
              <a:buFont typeface="Arial" panose="020B0604020202020204" pitchFamily="34" charset="0"/>
              <a:buNone/>
            </a:pPr>
            <a:endParaRPr lang="en-US" altLang="en-US" sz="1200" b="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200" b="0" dirty="0">
                <a:latin typeface="+mn-lt"/>
              </a:rPr>
              <a:t>At the end of the film there are several questions which reinforce these points.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US" altLang="en-US" sz="1200" b="0" dirty="0">
              <a:latin typeface="+mn-lt"/>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200" b="0" dirty="0">
                <a:latin typeface="+mn-lt"/>
              </a:rPr>
              <a:t>If </a:t>
            </a:r>
            <a:r>
              <a:rPr lang="en-GB" sz="1200" dirty="0">
                <a:latin typeface="+mn-lt"/>
              </a:rPr>
              <a:t>using the chat function ask the teacher to input the children’s collective answers. </a:t>
            </a:r>
            <a:r>
              <a:rPr lang="en-US" altLang="en-US" sz="1200" b="0" dirty="0">
                <a:latin typeface="+mn-lt"/>
              </a:rPr>
              <a:t>Then reinforce the key points in a reassuring way.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US" altLang="en-US" sz="1200" b="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200" b="0" dirty="0">
                <a:latin typeface="+mn-lt"/>
              </a:rPr>
              <a:t>Ask the children if they have any other questions. If </a:t>
            </a:r>
            <a:r>
              <a:rPr lang="en-GB" sz="1200" dirty="0">
                <a:latin typeface="+mn-lt"/>
              </a:rPr>
              <a:t>using the chat function ask the teacher to input some of the children’s questions and answer</a:t>
            </a:r>
            <a:r>
              <a:rPr lang="en-US" sz="1200" b="0" dirty="0">
                <a:latin typeface="+mn-lt"/>
              </a:rPr>
              <a:t> </a:t>
            </a:r>
            <a:r>
              <a:rPr lang="en-US" altLang="en-US" sz="1200" b="0" dirty="0">
                <a:latin typeface="+mn-lt"/>
              </a:rPr>
              <a:t>in a reassuring way.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US" altLang="en-US" sz="1200" b="0" dirty="0">
              <a:latin typeface="+mn-lt"/>
              <a:cs typeface="Calibri" panose="020F0502020204030204" pitchFamily="34" charset="0"/>
            </a:endParaRPr>
          </a:p>
          <a:p>
            <a:pPr>
              <a:lnSpc>
                <a:spcPct val="100000"/>
              </a:lnSpc>
              <a:spcBef>
                <a:spcPts val="0"/>
              </a:spcBef>
              <a:spcAft>
                <a:spcPts val="0"/>
              </a:spcAft>
            </a:pPr>
            <a:endParaRPr lang="en-US" altLang="en-US" sz="1200" b="0" dirty="0">
              <a:latin typeface="+mn-lt"/>
              <a:cs typeface="Calibri" panose="020F0502020204030204" pitchFamily="34" charset="0"/>
            </a:endParaRPr>
          </a:p>
          <a:p>
            <a:pPr>
              <a:lnSpc>
                <a:spcPct val="100000"/>
              </a:lnSpc>
              <a:spcBef>
                <a:spcPts val="0"/>
              </a:spcBef>
              <a:spcAft>
                <a:spcPts val="0"/>
              </a:spcAft>
            </a:pPr>
            <a:r>
              <a:rPr lang="en-US" altLang="en-US" sz="1200" b="1" dirty="0">
                <a:latin typeface="+mn-lt"/>
              </a:rPr>
              <a:t>Pausing the film for discussion/clarification</a:t>
            </a:r>
          </a:p>
          <a:p>
            <a:pPr>
              <a:lnSpc>
                <a:spcPct val="100000"/>
              </a:lnSpc>
              <a:spcBef>
                <a:spcPts val="0"/>
              </a:spcBef>
              <a:spcAft>
                <a:spcPts val="0"/>
              </a:spcAft>
            </a:pPr>
            <a:endParaRPr lang="en-US" altLang="en-US" sz="1200" b="0" dirty="0">
              <a:latin typeface="+mn-lt"/>
              <a:cs typeface="Calibri" panose="020F0502020204030204" pitchFamily="34" charset="0"/>
            </a:endParaRPr>
          </a:p>
          <a:p>
            <a:pPr defTabSz="922721">
              <a:lnSpc>
                <a:spcPct val="100000"/>
              </a:lnSpc>
              <a:spcBef>
                <a:spcPts val="0"/>
              </a:spcBef>
              <a:spcAft>
                <a:spcPts val="0"/>
              </a:spcAft>
              <a:defRPr/>
            </a:pPr>
            <a:r>
              <a:rPr lang="en-US" altLang="en-US" sz="1200" b="0" dirty="0">
                <a:latin typeface="+mn-lt"/>
              </a:rPr>
              <a:t>If you wish and time allows the film can be paused at any point by clicking on the screen to expand on things or question the children about what is happening. Click again to restart.</a:t>
            </a:r>
          </a:p>
          <a:p>
            <a:pPr marL="0" indent="0">
              <a:lnSpc>
                <a:spcPct val="100000"/>
              </a:lnSpc>
              <a:spcBef>
                <a:spcPts val="0"/>
              </a:spcBef>
              <a:spcAft>
                <a:spcPts val="0"/>
              </a:spcAft>
              <a:buFont typeface="Arial" panose="020B0604020202020204" pitchFamily="34" charset="0"/>
              <a:buNone/>
            </a:pPr>
            <a:endParaRPr lang="en-US" altLang="en-US" sz="1200" b="0" u="none" dirty="0">
              <a:latin typeface="+mn-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endParaRPr lang="en-US" altLang="en-US" sz="1200" b="0" u="none" dirty="0">
              <a:latin typeface="+mn-lt"/>
              <a:cs typeface="Calibri" panose="020F0502020204030204" pitchFamily="34" charset="0"/>
            </a:endParaRPr>
          </a:p>
          <a:p>
            <a:pPr>
              <a:lnSpc>
                <a:spcPct val="100000"/>
              </a:lnSpc>
              <a:spcBef>
                <a:spcPts val="0"/>
              </a:spcBef>
              <a:spcAft>
                <a:spcPts val="0"/>
              </a:spcAft>
            </a:pPr>
            <a:r>
              <a:rPr lang="en-US" altLang="en-US" sz="1200" b="1" u="sng" dirty="0">
                <a:latin typeface="+mn-lt"/>
              </a:rPr>
              <a:t>Own Notes</a:t>
            </a:r>
          </a:p>
          <a:p>
            <a:pPr>
              <a:lnSpc>
                <a:spcPct val="100000"/>
              </a:lnSpc>
              <a:spcBef>
                <a:spcPts val="0"/>
              </a:spcBef>
              <a:spcAft>
                <a:spcPts val="0"/>
              </a:spcAft>
            </a:pPr>
            <a:endParaRPr lang="en-US" altLang="en-US" sz="800" b="0" u="sng"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b="0" u="sng"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b="0" u="none"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b="0" u="none" dirty="0">
              <a:latin typeface="Calibri" panose="020F0502020204030204" pitchFamily="34" charset="0"/>
              <a:cs typeface="Calibri" panose="020F0502020204030204" pitchFamily="34" charset="0"/>
            </a:endParaRPr>
          </a:p>
          <a:p>
            <a:pPr marL="173010" indent="-173010">
              <a:buFont typeface="Arial" panose="020B0604020202020204" pitchFamily="34" charset="0"/>
              <a:buChar char="•"/>
            </a:pPr>
            <a:endParaRPr lang="en-US" altLang="en-US" b="1" dirty="0"/>
          </a:p>
        </p:txBody>
      </p:sp>
    </p:spTree>
    <p:extLst>
      <p:ext uri="{BB962C8B-B14F-4D97-AF65-F5344CB8AC3E}">
        <p14:creationId xmlns:p14="http://schemas.microsoft.com/office/powerpoint/2010/main" val="366555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14</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dirty="0">
                <a:latin typeface="+mn-lt"/>
                <a:cs typeface="Times New Roman" panose="02020603050405020304" pitchFamily="18" charset="0"/>
              </a:rPr>
              <a:t>Bedtime Routine - Recap</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b="0" dirty="0">
                <a:latin typeface="+mn-lt"/>
                <a:cs typeface="Times New Roman" panose="02020603050405020304" pitchFamily="18" charset="0"/>
              </a:rPr>
              <a:t>Refer back to “Smokey’s Fire Plan” and ask the children to think about how we can help to stop a fire starting in the first place.</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cs typeface="Times New Roman" panose="02020603050405020304" pitchFamily="18" charset="0"/>
              </a:rPr>
              <a:t>Referring to the slide, stress to the children the need to make sure you and your house are as safe as possible when you go to bed. It could be thought of as “putting your house to bed”. The adults have things they should do (see below) but encourage the children to help by going through the points on the screen.</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GB" sz="1200" b="1" dirty="0">
                <a:latin typeface="+mn-lt"/>
                <a:cs typeface="Times New Roman" panose="02020603050405020304" pitchFamily="18" charset="0"/>
              </a:rPr>
              <a:t>Note</a:t>
            </a:r>
            <a:r>
              <a:rPr lang="en-GB" sz="1200" dirty="0">
                <a:latin typeface="+mn-lt"/>
                <a:cs typeface="Times New Roman" panose="02020603050405020304" pitchFamily="18" charset="0"/>
              </a:rPr>
              <a:t> – many children of this age will sleep with their door slightly open for light. Any questions should be handled sensitively and r</a:t>
            </a:r>
            <a:r>
              <a:rPr kumimoji="0" lang="en-GB" altLang="en-US" sz="1200" b="0" i="0" u="none" strike="noStrike" kern="1200" cap="none" spc="0" normalizeH="0" baseline="0" noProof="0" dirty="0" err="1">
                <a:ln>
                  <a:noFill/>
                </a:ln>
                <a:solidFill>
                  <a:srgbClr val="000000"/>
                </a:solidFill>
                <a:effectLst/>
                <a:uLnTx/>
                <a:uFillTx/>
                <a:latin typeface="+mn-lt"/>
                <a:ea typeface="+mn-ea"/>
                <a:cs typeface="Times New Roman" panose="02020603050405020304" pitchFamily="18" charset="0"/>
              </a:rPr>
              <a:t>eassure</a:t>
            </a:r>
            <a:r>
              <a:rPr kumimoji="0" lang="en-GB" altLang="en-US"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them that the smoke alarm can still be heard when asleep.</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endParaRPr lang="en-GB" sz="120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cs typeface="Times New Roman" panose="02020603050405020304" pitchFamily="18" charset="0"/>
              </a:rPr>
              <a:t>If appropriate and time allows mention some of the things the</a:t>
            </a:r>
            <a:r>
              <a:rPr lang="en-GB" altLang="en-US" sz="1200" dirty="0">
                <a:latin typeface="+mn-lt"/>
                <a:cs typeface="Times New Roman" panose="02020603050405020304" pitchFamily="18" charset="0"/>
              </a:rPr>
              <a:t> adults should do and which they can help with such as, closing all inside doors, c</a:t>
            </a:r>
            <a:r>
              <a:rPr lang="en-GB" sz="1200" dirty="0">
                <a:latin typeface="+mn-lt"/>
                <a:ea typeface="Calibri" panose="020F0502020204030204" pitchFamily="34" charset="0"/>
                <a:cs typeface="Times New Roman" panose="02020603050405020304" pitchFamily="18" charset="0"/>
              </a:rPr>
              <a:t>hecking any fires or candles are out and not leaving the washing machine/tumble-dryer/dishwasher on when they go to bed.</a:t>
            </a:r>
          </a:p>
          <a:p>
            <a:pPr>
              <a:lnSpc>
                <a:spcPct val="100000"/>
              </a:lnSpc>
              <a:spcBef>
                <a:spcPts val="0"/>
              </a:spcBef>
              <a:spcAft>
                <a:spcPts val="0"/>
              </a:spcAft>
            </a:pPr>
            <a:endParaRPr lang="en-GB" altLang="en-US" sz="1200" b="0" u="none" dirty="0">
              <a:solidFill>
                <a:srgbClr val="0000FF"/>
              </a:solidFill>
              <a:latin typeface="+mn-lt"/>
              <a:cs typeface="Calibri" panose="020F0502020204030204" pitchFamily="34" charset="0"/>
            </a:endParaRPr>
          </a:p>
          <a:p>
            <a:pPr>
              <a:lnSpc>
                <a:spcPct val="100000"/>
              </a:lnSpc>
              <a:spcBef>
                <a:spcPts val="0"/>
              </a:spcBef>
              <a:spcAft>
                <a:spcPts val="0"/>
              </a:spcAft>
            </a:pPr>
            <a:endParaRPr lang="en-GB" altLang="en-US" sz="1200" b="0" u="none" dirty="0">
              <a:solidFill>
                <a:srgbClr val="0000FF"/>
              </a:solidFill>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lnSpc>
                <a:spcPct val="100000"/>
              </a:lnSpc>
              <a:spcBef>
                <a:spcPts val="0"/>
              </a:spcBef>
              <a:spcAft>
                <a:spcPts val="0"/>
              </a:spcAft>
            </a:pPr>
            <a:endParaRPr lang="en-GB" altLang="en-US" sz="800" b="0" u="none"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GB" altLang="en-US" sz="800" b="0" u="none" dirty="0">
              <a:latin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365059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15</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GB" sz="1400" b="1" dirty="0">
                <a:latin typeface="+mn-lt"/>
                <a:ea typeface="Calibri" panose="020F0502020204030204" pitchFamily="34" charset="0"/>
                <a:cs typeface="Times New Roman" panose="02020603050405020304" pitchFamily="18" charset="0"/>
              </a:rPr>
              <a:t>Why you need a Fire Plan - Recap and role play activity</a:t>
            </a:r>
          </a:p>
          <a:p>
            <a:pPr>
              <a:lnSpc>
                <a:spcPct val="100000"/>
              </a:lnSpc>
              <a:spcBef>
                <a:spcPts val="0"/>
              </a:spcBef>
              <a:spcAft>
                <a:spcPts val="0"/>
              </a:spcAft>
            </a:pPr>
            <a:endParaRPr lang="en-GB" sz="1200" b="0" dirty="0">
              <a:latin typeface="+mn-lt"/>
              <a:ea typeface="Calibri" panose="020F0502020204030204" pitchFamily="34" charset="0"/>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ea typeface="Calibri" panose="020F0502020204030204" pitchFamily="34" charset="0"/>
                <a:cs typeface="Times New Roman" panose="02020603050405020304" pitchFamily="18" charset="0"/>
              </a:rPr>
              <a:t>Refer back to “Smokey’s Fire Plan” and reinforce the need to have a Fire Plan so the whole family knows what to do if the smoke alarm goes off and/or they need to leave the building quickly.</a:t>
            </a:r>
          </a:p>
          <a:p>
            <a:pPr marL="0" indent="0">
              <a:lnSpc>
                <a:spcPct val="100000"/>
              </a:lnSpc>
              <a:spcBef>
                <a:spcPts val="0"/>
              </a:spcBef>
              <a:spcAft>
                <a:spcPts val="0"/>
              </a:spcAft>
              <a:buFont typeface="Arial" panose="020B0604020202020204" pitchFamily="34" charset="0"/>
              <a:buNone/>
            </a:pPr>
            <a:endParaRPr lang="en-GB" sz="120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effectLst/>
                <a:latin typeface="+mn-lt"/>
                <a:ea typeface="Calibri" panose="020F0502020204030204" pitchFamily="34" charset="0"/>
                <a:cs typeface="Times New Roman" panose="02020603050405020304" pitchFamily="18" charset="0"/>
              </a:rPr>
              <a:t>Compare this to their School Fire Drill and ask the children to think about what they do when the Fire Alarm goes off in school. All schools will have a very similar process but if you aren’t sure ask the teacher to go through it step by step.</a:t>
            </a:r>
          </a:p>
          <a:p>
            <a:pPr>
              <a:lnSpc>
                <a:spcPct val="100000"/>
              </a:lnSpc>
              <a:spcBef>
                <a:spcPts val="0"/>
              </a:spcBef>
              <a:spcAft>
                <a:spcPts val="0"/>
              </a:spcAft>
            </a:pPr>
            <a:endParaRPr lang="en-GB" sz="1200" dirty="0">
              <a:latin typeface="+mn-lt"/>
              <a:ea typeface="Calibri" panose="020F0502020204030204" pitchFamily="34" charset="0"/>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ea typeface="Calibri" panose="020F0502020204030204" pitchFamily="34" charset="0"/>
                <a:cs typeface="Times New Roman" panose="02020603050405020304" pitchFamily="18" charset="0"/>
              </a:rPr>
              <a:t>Stress the key points of a Fire Plan and what to do when making one with their family - </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Plan an escape route, making sure everyone knows the drill</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Practise the escape route as a family – your main exit is your normal way in and out</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Keep all exits clear</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Keep keys handy (ideally not in the kitchen)</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Think about having a second plan if the normal way out is blocked</a:t>
            </a:r>
          </a:p>
          <a:p>
            <a:pPr marL="0" indent="0">
              <a:lnSpc>
                <a:spcPct val="100000"/>
              </a:lnSpc>
              <a:spcBef>
                <a:spcPts val="0"/>
              </a:spcBef>
              <a:spcAft>
                <a:spcPts val="0"/>
              </a:spcAft>
              <a:buFont typeface="Arial" panose="020B0604020202020204" pitchFamily="34" charset="0"/>
              <a:buNone/>
            </a:pPr>
            <a:endParaRPr lang="en-GB" sz="120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Stress what not to do during a fire -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Don’t hide in wardrobes or under the bed</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Don’t gather belongings or toys</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Don’t return to your home or room for any reason</a:t>
            </a:r>
          </a:p>
          <a:p>
            <a:pPr marL="0" indent="0">
              <a:lnSpc>
                <a:spcPct val="100000"/>
              </a:lnSpc>
              <a:spcBef>
                <a:spcPts val="0"/>
              </a:spcBef>
              <a:spcAft>
                <a:spcPts val="0"/>
              </a:spcAft>
              <a:buFont typeface="Arial" panose="020B0604020202020204" pitchFamily="34" charset="0"/>
              <a:buNone/>
            </a:pPr>
            <a:endParaRPr lang="en-GB" sz="120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GB" sz="1200" b="1" dirty="0">
                <a:latin typeface="+mn-lt"/>
                <a:ea typeface="Calibri" panose="020F0502020204030204" pitchFamily="34" charset="0"/>
                <a:cs typeface="Times New Roman" panose="02020603050405020304" pitchFamily="18" charset="0"/>
              </a:rPr>
              <a:t>Role Play Activity</a:t>
            </a:r>
          </a:p>
          <a:p>
            <a:pPr>
              <a:lnSpc>
                <a:spcPct val="100000"/>
              </a:lnSpc>
              <a:spcBef>
                <a:spcPts val="0"/>
              </a:spcBef>
              <a:spcAft>
                <a:spcPts val="0"/>
              </a:spcAft>
            </a:pPr>
            <a:endParaRPr lang="en-GB" sz="1200" b="0"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GB" sz="1200" b="0" dirty="0">
                <a:latin typeface="+mn-lt"/>
                <a:ea typeface="Calibri" panose="020F0502020204030204" pitchFamily="34" charset="0"/>
                <a:cs typeface="Times New Roman" panose="02020603050405020304" pitchFamily="18" charset="0"/>
              </a:rPr>
              <a:t>Explain that they can have a practise at the Fire Plan in class with the teacher using the prompts below or on the role play sheet to help.</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GB" sz="1200" b="1"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Ensure there is enough space and that it is a safe area for a practical activity. If needs be, ask if it is possible to relocate to another area, such as the hall or even outside.</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Use equipment such as chairs, tables, carpeted area to create a basic ‘footprint’ of a home. e.g. between two chairs could be a doorway.</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Explain to the children that you are going to do a Fire Plan activity. This will involve some of the children actively taking part and the others helping and giving feedback.</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The </a:t>
            </a:r>
            <a:r>
              <a:rPr lang="en-GB" sz="1200" b="0">
                <a:latin typeface="+mn-lt"/>
                <a:ea typeface="Calibri" panose="020F0502020204030204" pitchFamily="34" charset="0"/>
                <a:cs typeface="Times New Roman" panose="02020603050405020304" pitchFamily="18" charset="0"/>
              </a:rPr>
              <a:t>teacher should </a:t>
            </a:r>
            <a:r>
              <a:rPr lang="en-GB" sz="1200" b="0" dirty="0">
                <a:latin typeface="+mn-lt"/>
                <a:ea typeface="Calibri" panose="020F0502020204030204" pitchFamily="34" charset="0"/>
                <a:cs typeface="Times New Roman" panose="02020603050405020304" pitchFamily="18" charset="0"/>
              </a:rPr>
              <a:t>choose children for the following roles and give them the equipment needed:, 4/5 to be a family and 5 to hold Fire Plan flashcards</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Give the groups the following from the ChildSafe bag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Firefighters</a:t>
            </a:r>
            <a:r>
              <a:rPr lang="en-GB" sz="1200" b="0" dirty="0">
                <a:latin typeface="+mn-lt"/>
                <a:ea typeface="Calibri" panose="020F0502020204030204" pitchFamily="34" charset="0"/>
                <a:cs typeface="Times New Roman" panose="02020603050405020304" pitchFamily="18" charset="0"/>
              </a:rPr>
              <a:t> (3 - 1 x OIC, 2 x FF) - PPE style uniform jackets and trousers, helmets, hose (ask school staff to assist with dressing if needed)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Family</a:t>
            </a:r>
            <a:r>
              <a:rPr lang="en-GB" sz="1200" b="0" dirty="0">
                <a:latin typeface="+mn-lt"/>
                <a:ea typeface="Calibri" panose="020F0502020204030204" pitchFamily="34" charset="0"/>
                <a:cs typeface="Times New Roman" panose="02020603050405020304" pitchFamily="18" charset="0"/>
              </a:rPr>
              <a:t> (4/5) - toy pet (supporting person to have 999 prompt cards and help with door handle)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Helpers </a:t>
            </a:r>
            <a:r>
              <a:rPr lang="en-GB" sz="1200" b="0" dirty="0">
                <a:latin typeface="+mn-lt"/>
                <a:ea typeface="Calibri" panose="020F0502020204030204" pitchFamily="34" charset="0"/>
                <a:cs typeface="Times New Roman" panose="02020603050405020304" pitchFamily="18" charset="0"/>
              </a:rPr>
              <a:t>(5) - Fire Plan flashcards (1 each)</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Helper</a:t>
            </a:r>
            <a:r>
              <a:rPr lang="en-GB" sz="1200" b="0" dirty="0">
                <a:latin typeface="+mn-lt"/>
                <a:ea typeface="Calibri" panose="020F0502020204030204" pitchFamily="34" charset="0"/>
                <a:cs typeface="Times New Roman" panose="02020603050405020304" pitchFamily="18" charset="0"/>
              </a:rPr>
              <a:t> (1) – to act as Control operator (supporting person to have 999 prompt cards)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Each group, which should be in a different part of the space (in ‘the house’, ’at the fire station’, ‘in Control’, at the side of the action (flashcards), should be supported by someone who explains what they have to do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Firefighters</a:t>
            </a:r>
            <a:r>
              <a:rPr lang="en-GB" sz="1200" b="0" dirty="0">
                <a:latin typeface="+mn-lt"/>
                <a:ea typeface="Calibri" panose="020F0502020204030204" pitchFamily="34" charset="0"/>
                <a:cs typeface="Times New Roman" panose="02020603050405020304" pitchFamily="18" charset="0"/>
              </a:rPr>
              <a:t> –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wait for 999 call and command to attend from Control, go to incident on ‘blue lights’, check family is ok, put out fire, rescue pet</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Family</a:t>
            </a:r>
            <a:r>
              <a:rPr lang="en-GB" sz="1200" b="0" dirty="0">
                <a:latin typeface="+mn-lt"/>
                <a:ea typeface="Calibri" panose="020F0502020204030204" pitchFamily="34" charset="0"/>
                <a:cs typeface="Times New Roman" panose="02020603050405020304" pitchFamily="18" charset="0"/>
              </a:rPr>
              <a:t>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be asleep, get woken by smoke alarm, raise the alarm, get out (checking door handles, staying low, keeping together), stay out,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pretend to call 999, give details to Control, including an address (the prompt cards can be used to help), wait for firefighters, tell them their pet is still inside</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Helpers (Flashcards) </a:t>
            </a:r>
            <a:r>
              <a:rPr lang="en-GB" sz="1200" b="0" dirty="0">
                <a:latin typeface="+mn-lt"/>
                <a:ea typeface="Calibri" panose="020F0502020204030204" pitchFamily="34" charset="0"/>
                <a:cs typeface="Times New Roman" panose="02020603050405020304" pitchFamily="18" charset="0"/>
              </a:rPr>
              <a:t>–</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hold up the flashcard at the appropriate time as the activity progresses and at the end when a recap of the Fire Plan is done </a:t>
            </a: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None/>
              <a:tabLst/>
              <a:defRPr/>
            </a:pPr>
            <a:r>
              <a:rPr lang="en-GB" sz="1200" b="0" dirty="0">
                <a:latin typeface="+mn-lt"/>
                <a:ea typeface="Calibri" panose="020F0502020204030204" pitchFamily="34" charset="0"/>
                <a:cs typeface="Times New Roman" panose="02020603050405020304" pitchFamily="18" charset="0"/>
              </a:rPr>
              <a:t>     </a:t>
            </a:r>
            <a:r>
              <a:rPr lang="en-GB" sz="1200" b="1" dirty="0">
                <a:latin typeface="+mn-lt"/>
                <a:ea typeface="Calibri" panose="020F0502020204030204" pitchFamily="34" charset="0"/>
                <a:cs typeface="Times New Roman" panose="02020603050405020304" pitchFamily="18" charset="0"/>
              </a:rPr>
              <a:t>Helpers (Control operator) </a:t>
            </a:r>
            <a:r>
              <a:rPr lang="en-GB" sz="1200" b="0" dirty="0">
                <a:latin typeface="+mn-lt"/>
                <a:ea typeface="Calibri" panose="020F0502020204030204" pitchFamily="34" charset="0"/>
                <a:cs typeface="Times New Roman" panose="02020603050405020304" pitchFamily="18" charset="0"/>
              </a:rPr>
              <a:t>–</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lang="en-GB" sz="1200" b="0" dirty="0">
                <a:latin typeface="+mn-lt"/>
                <a:ea typeface="Calibri" panose="020F0502020204030204" pitchFamily="34" charset="0"/>
                <a:cs typeface="Times New Roman" panose="02020603050405020304" pitchFamily="18" charset="0"/>
              </a:rPr>
              <a:t>take the 999 call and mobilise the fire engine using the prompt cards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In addition, there should be a ‘narrator’ who explains what is/should be going on at each stage. This person can also act as the ‘Control’ operator support.</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1" dirty="0">
                <a:latin typeface="+mn-lt"/>
                <a:ea typeface="Calibri" panose="020F0502020204030204" pitchFamily="34" charset="0"/>
                <a:cs typeface="Times New Roman" panose="02020603050405020304" pitchFamily="18" charset="0"/>
              </a:rPr>
              <a:t>Potential Homework Tasks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b="0" dirty="0">
                <a:latin typeface="+mn-lt"/>
                <a:ea typeface="Calibri" panose="020F0502020204030204" pitchFamily="34" charset="0"/>
                <a:cs typeface="Times New Roman" panose="02020603050405020304" pitchFamily="18" charset="0"/>
              </a:rPr>
              <a:t>Refer to the handouts they will be given and ask the children to look at them with the people they live with and, explaining what they have learnt in the session, make their own family Fire Plan together.</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Learn your address (and especially your postcode) in case of an emergency</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b="0" dirty="0">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GB" sz="1200" b="1" u="sng" dirty="0">
                <a:latin typeface="+mn-lt"/>
                <a:ea typeface="Calibri" panose="020F0502020204030204" pitchFamily="34" charset="0"/>
                <a:cs typeface="Times New Roman" panose="02020603050405020304" pitchFamily="18" charset="0"/>
              </a:rPr>
              <a:t>Own Notes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0" dirty="0">
              <a:latin typeface="Calibri" panose="020F0502020204030204" pitchFamily="34" charset="0"/>
              <a:ea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388605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5214830C-266D-48D4-9E0D-865628D599F9}" type="slidenum">
              <a:rPr lang="en-GB" altLang="en-US" smtClean="0"/>
              <a:pPr/>
              <a:t>16</a:t>
            </a:fld>
            <a:endParaRPr lang="en-GB" altLang="en-US"/>
          </a:p>
        </p:txBody>
      </p:sp>
      <p:sp>
        <p:nvSpPr>
          <p:cNvPr id="9219" name="Rectangle 2"/>
          <p:cNvSpPr>
            <a:spLocks noGrp="1" noRot="1" noChangeAspect="1" noChangeArrowheads="1" noTextEdit="1"/>
          </p:cNvSpPr>
          <p:nvPr>
            <p:ph type="sldImg"/>
          </p:nvPr>
        </p:nvSpPr>
        <p:spPr>
          <a:xfrm>
            <a:off x="92075" y="746125"/>
            <a:ext cx="6624638" cy="372745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Fire Safety Top Tips - Summary</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Remind the children of the key points from the session by reading the top tips out from the slide.</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Stress that these are the messages you want them to take home to the people they live with and other family they see regularly.</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Conclusion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Leave the slide up</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Refer to KS1 factsheet which should be given to each child to take home. For the Virtual Session the factsheet should be e-mailed during the booking process for the teacher to print and give out. </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0" marR="0" lvl="0" indent="0" algn="l" defTabSz="914400" rtl="0" eaLnBrk="0" fontAlgn="base" latinLnBrk="0" hangingPunct="0">
              <a:lnSpc>
                <a:spcPct val="115000"/>
              </a:lnSpc>
              <a:spcBef>
                <a:spcPct val="30000"/>
              </a:spcBef>
              <a:spcAft>
                <a:spcPts val="1009"/>
              </a:spcAft>
              <a:buClrTx/>
              <a:buSzTx/>
              <a:buFontTx/>
              <a:buNone/>
              <a:tabLst/>
              <a:defRPr/>
            </a:pPr>
            <a:r>
              <a:rPr kumimoji="0" lang="en-GB" altLang="en-US" sz="1200" b="1" i="0" u="sng"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Own Notes</a:t>
            </a:r>
          </a:p>
          <a:p>
            <a:pPr>
              <a:lnSpc>
                <a:spcPct val="100000"/>
              </a:lnSpc>
              <a:spcBef>
                <a:spcPts val="0"/>
              </a:spcBef>
              <a:spcAft>
                <a:spcPts val="0"/>
              </a:spcAft>
            </a:pPr>
            <a:endParaRPr lang="en-GB" sz="800" b="1" dirty="0">
              <a:latin typeface="Calibri" panose="020F0502020204030204" pitchFamily="34" charset="0"/>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endParaRPr lang="en-GB" altLang="en-US" sz="800" b="0" u="none"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GB" altLang="en-US" sz="800" b="1" u="sng" dirty="0">
                <a:latin typeface="Calibri" panose="020F0502020204030204" pitchFamily="34" charset="0"/>
                <a:cs typeface="Calibri" panose="020F0502020204030204" pitchFamily="34" charset="0"/>
              </a:rPr>
              <a:t> </a:t>
            </a:r>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defTabSz="922721">
              <a:defRPr/>
            </a:pPr>
            <a:fld id="{2C46475D-84B9-4121-B138-D47697CAFBAF}" type="slidenum">
              <a:rPr lang="en-GB" altLang="en-US">
                <a:solidFill>
                  <a:srgbClr val="000000"/>
                </a:solidFill>
              </a:rPr>
              <a:pPr defTabSz="922721">
                <a:defRPr/>
              </a:pPr>
              <a:t>17</a:t>
            </a:fld>
            <a:endParaRPr lang="en-GB" altLang="en-US">
              <a:solidFill>
                <a:srgbClr val="000000"/>
              </a:solidFill>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dirty="0">
                <a:latin typeface="+mn-lt"/>
                <a:ea typeface="Calibri" panose="020F0502020204030204" pitchFamily="34" charset="0"/>
                <a:cs typeface="Times New Roman" panose="02020603050405020304" pitchFamily="18" charset="0"/>
              </a:rPr>
              <a:t>Optional Activity - if time allows</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b="1" dirty="0">
                <a:latin typeface="+mn-lt"/>
                <a:ea typeface="Calibri" panose="020F0502020204030204" pitchFamily="34" charset="0"/>
                <a:cs typeface="Times New Roman" panose="02020603050405020304" pitchFamily="18" charset="0"/>
              </a:rPr>
              <a:t>No Dragons for Tea - Pre-recorded Story (5:07 mins) -</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b="0" dirty="0">
                <a:latin typeface="+mn-lt"/>
                <a:ea typeface="Calibri" panose="020F0502020204030204" pitchFamily="34" charset="0"/>
                <a:cs typeface="Times New Roman" panose="02020603050405020304" pitchFamily="18" charset="0"/>
              </a:rPr>
              <a:t>The story is a pre-record and is about a little girl who meets a dragon while out with her mum. She invites the dragon back for tea but it starts a fire when it sneezes! The little girl knows what to do and enacts their family’s fire escape plan even stopping the dragon from going back in to get something.</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b="0" dirty="0">
                <a:latin typeface="+mn-lt"/>
                <a:ea typeface="Calibri" panose="020F0502020204030204" pitchFamily="34" charset="0"/>
                <a:cs typeface="Times New Roman" panose="02020603050405020304" pitchFamily="18" charset="0"/>
              </a:rPr>
              <a:t>Click the central ‘play’ button to start. </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US" altLang="en-US" sz="1200" b="1" dirty="0">
                <a:latin typeface="+mn-lt"/>
              </a:rPr>
              <a:t>Pausing the story for discussion/clarification</a:t>
            </a:r>
          </a:p>
          <a:p>
            <a:pPr>
              <a:lnSpc>
                <a:spcPct val="100000"/>
              </a:lnSpc>
              <a:spcBef>
                <a:spcPts val="0"/>
              </a:spcBef>
              <a:spcAft>
                <a:spcPts val="0"/>
              </a:spcAft>
            </a:pPr>
            <a:endParaRPr lang="en-US" altLang="en-US" sz="1200" b="0" dirty="0">
              <a:latin typeface="+mn-lt"/>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altLang="en-US" sz="1200" b="0" dirty="0">
                <a:latin typeface="+mn-lt"/>
              </a:rPr>
              <a:t>If you wish and time allows the story can be paused to emphasise key points or pose questions for the children to think about. Click again to restart.</a:t>
            </a:r>
          </a:p>
          <a:p>
            <a:pPr>
              <a:lnSpc>
                <a:spcPct val="100000"/>
              </a:lnSpc>
              <a:spcBef>
                <a:spcPts val="0"/>
              </a:spcBef>
              <a:spcAft>
                <a:spcPts val="0"/>
              </a:spcAft>
            </a:pPr>
            <a:endParaRPr lang="en-US" altLang="en-US" sz="1200" b="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ltLang="en-US" sz="1200" b="0" dirty="0">
                <a:latin typeface="+mn-lt"/>
              </a:rPr>
              <a:t>When the story has finished discuss the key aspects with the children and reassure them as appropriate.</a:t>
            </a:r>
          </a:p>
          <a:p>
            <a:pPr>
              <a:lnSpc>
                <a:spcPct val="100000"/>
              </a:lnSpc>
              <a:spcBef>
                <a:spcPts val="0"/>
              </a:spcBef>
              <a:spcAft>
                <a:spcPts val="0"/>
              </a:spcAft>
            </a:pPr>
            <a:endParaRPr lang="en-US" altLang="en-US" sz="1200" b="0" dirty="0">
              <a:latin typeface="+mn-lt"/>
              <a:cs typeface="Calibri" panose="020F0502020204030204" pitchFamily="34" charset="0"/>
            </a:endParaRPr>
          </a:p>
          <a:p>
            <a:pPr>
              <a:lnSpc>
                <a:spcPct val="100000"/>
              </a:lnSpc>
              <a:spcBef>
                <a:spcPts val="0"/>
              </a:spcBef>
              <a:spcAft>
                <a:spcPts val="0"/>
              </a:spcAft>
            </a:pPr>
            <a:endParaRPr lang="en-GB" sz="1200" b="0" u="none"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b="1" u="sng" dirty="0">
                <a:latin typeface="+mn-lt"/>
                <a:ea typeface="Calibri" panose="020F0502020204030204" pitchFamily="34" charset="0"/>
                <a:cs typeface="Times New Roman" panose="02020603050405020304" pitchFamily="18" charset="0"/>
              </a:rPr>
              <a:t>Own Notes</a:t>
            </a:r>
          </a:p>
          <a:p>
            <a:pPr defTabSz="922721">
              <a:lnSpc>
                <a:spcPct val="100000"/>
              </a:lnSpc>
              <a:spcBef>
                <a:spcPts val="0"/>
              </a:spcBef>
              <a:spcAft>
                <a:spcPts val="0"/>
              </a:spcAft>
              <a:defRPr/>
            </a:pPr>
            <a:endParaRPr lang="en-GB" sz="800" b="0" u="non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78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2</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lnSpc>
                <a:spcPct val="100000"/>
              </a:lnSpc>
              <a:spcBef>
                <a:spcPts val="0"/>
              </a:spcBef>
              <a:spcAft>
                <a:spcPts val="0"/>
              </a:spcAft>
              <a:defRPr/>
            </a:pPr>
            <a:r>
              <a:rPr lang="en-GB" sz="1400" b="1" kern="0" dirty="0">
                <a:solidFill>
                  <a:srgbClr val="000000"/>
                </a:solidFill>
                <a:latin typeface="+mn-lt"/>
              </a:rPr>
              <a:t>What sort of things does the Fire and Rescue Service do? - Activity</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Ask the children if they know what we do as a fire and rescue service - try to think of at least three things.</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If using the chat function ask the teacher to input some of the children’s answers. </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With the responses do not elaborate too much on them – a ‘yes’ or ‘good idea ‘ is fine as you can refer back to them after the next slide. </a:t>
            </a:r>
          </a:p>
          <a:p>
            <a:pPr>
              <a:lnSpc>
                <a:spcPct val="100000"/>
              </a:lnSpc>
              <a:spcBef>
                <a:spcPts val="0"/>
              </a:spcBef>
              <a:spcAft>
                <a:spcPts val="0"/>
              </a:spcAft>
            </a:pPr>
            <a:endParaRPr lang="en-GB" altLang="en-US" sz="1200" b="0" u="none" kern="0" dirty="0">
              <a:solidFill>
                <a:srgbClr val="000000"/>
              </a:solidFill>
              <a:latin typeface="+mn-lt"/>
              <a:cs typeface="Calibri" panose="020F0502020204030204" pitchFamily="34" charset="0"/>
            </a:endParaRPr>
          </a:p>
          <a:p>
            <a:pPr>
              <a:lnSpc>
                <a:spcPct val="100000"/>
              </a:lnSpc>
              <a:spcBef>
                <a:spcPts val="0"/>
              </a:spcBef>
              <a:spcAft>
                <a:spcPts val="0"/>
              </a:spcAft>
            </a:pPr>
            <a:endParaRPr lang="en-GB" altLang="en-US" sz="1200" b="0" u="none" kern="0" dirty="0">
              <a:solidFill>
                <a:srgbClr val="000000"/>
              </a:solidFill>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spcBef>
                <a:spcPts val="0"/>
              </a:spcBef>
            </a:pPr>
            <a:endParaRPr lang="en-US" alt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46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21">
              <a:lnSpc>
                <a:spcPct val="100000"/>
              </a:lnSpc>
              <a:spcBef>
                <a:spcPts val="0"/>
              </a:spcBef>
              <a:spcAft>
                <a:spcPts val="0"/>
              </a:spcAft>
              <a:defRPr/>
            </a:pPr>
            <a:r>
              <a:rPr lang="en-GB" sz="1400" b="1" kern="0" dirty="0">
                <a:solidFill>
                  <a:srgbClr val="000000"/>
                </a:solidFill>
                <a:latin typeface="+mn-lt"/>
              </a:rPr>
              <a:t>Firefighter’s uniforms and types of incidents attended – Short film</a:t>
            </a:r>
          </a:p>
          <a:p>
            <a:pPr defTabSz="922721">
              <a:lnSpc>
                <a:spcPct val="100000"/>
              </a:lnSpc>
              <a:spcBef>
                <a:spcPts val="0"/>
              </a:spcBef>
              <a:spcAft>
                <a:spcPts val="0"/>
              </a:spcAft>
              <a:defRPr/>
            </a:pPr>
            <a:endParaRPr lang="en-GB" sz="1200" b="0" kern="0" dirty="0">
              <a:solidFill>
                <a:srgbClr val="000000"/>
              </a:solidFill>
              <a:latin typeface="+mn-lt"/>
              <a:cs typeface="Calibri" panose="020F0502020204030204" pitchFamily="34" charset="0"/>
            </a:endParaRPr>
          </a:p>
          <a:p>
            <a:pPr marL="457200" indent="-457200" defTabSz="922721">
              <a:lnSpc>
                <a:spcPct val="100000"/>
              </a:lnSpc>
              <a:spcBef>
                <a:spcPts val="0"/>
              </a:spcBef>
              <a:spcAft>
                <a:spcPts val="0"/>
              </a:spcAft>
              <a:buFont typeface="Arial" panose="020B0604020202020204" pitchFamily="34" charset="0"/>
              <a:buChar char="•"/>
              <a:defRPr/>
            </a:pPr>
            <a:r>
              <a:rPr lang="en-GB" sz="1200" kern="0" dirty="0">
                <a:solidFill>
                  <a:srgbClr val="000000"/>
                </a:solidFill>
                <a:latin typeface="+mn-lt"/>
              </a:rPr>
              <a:t>Press the play button (centre of screen)</a:t>
            </a:r>
          </a:p>
          <a:p>
            <a:pPr defTabSz="922721">
              <a:lnSpc>
                <a:spcPct val="100000"/>
              </a:lnSpc>
              <a:spcBef>
                <a:spcPts val="0"/>
              </a:spcBef>
              <a:spcAft>
                <a:spcPts val="0"/>
              </a:spcAft>
              <a:defRPr/>
            </a:pPr>
            <a:endParaRPr lang="en-GB" sz="1200" kern="0" dirty="0">
              <a:solidFill>
                <a:srgbClr val="000000"/>
              </a:solidFill>
              <a:latin typeface="+mn-lt"/>
            </a:endParaRPr>
          </a:p>
          <a:p>
            <a:pPr marL="457200" indent="-457200" defTabSz="922721">
              <a:lnSpc>
                <a:spcPct val="100000"/>
              </a:lnSpc>
              <a:spcBef>
                <a:spcPts val="0"/>
              </a:spcBef>
              <a:spcAft>
                <a:spcPts val="0"/>
              </a:spcAft>
              <a:buFont typeface="Arial" panose="020B0604020202020204" pitchFamily="34" charset="0"/>
              <a:buChar char="•"/>
              <a:defRPr/>
            </a:pPr>
            <a:r>
              <a:rPr lang="en-GB" sz="1200" kern="0" dirty="0">
                <a:solidFill>
                  <a:srgbClr val="000000"/>
                </a:solidFill>
                <a:latin typeface="+mn-lt"/>
              </a:rPr>
              <a:t>Photos appear showing the types of incidents firefighters attend. From this (don’t need to click again) a short film plays showing the types of uniforms/PPE fighters wear depending upon the situation. The photos appear again at the end.</a:t>
            </a:r>
          </a:p>
          <a:p>
            <a:pPr defTabSz="922721">
              <a:lnSpc>
                <a:spcPct val="100000"/>
              </a:lnSpc>
              <a:spcBef>
                <a:spcPts val="0"/>
              </a:spcBef>
              <a:spcAft>
                <a:spcPts val="0"/>
              </a:spcAft>
              <a:defRPr/>
            </a:pPr>
            <a:endParaRPr lang="en-GB" sz="1200" b="0" kern="0" dirty="0">
              <a:solidFill>
                <a:srgbClr val="000000"/>
              </a:solidFill>
              <a:latin typeface="+mn-lt"/>
              <a:cs typeface="Calibri" panose="020F0502020204030204" pitchFamily="34" charset="0"/>
            </a:endParaRPr>
          </a:p>
          <a:p>
            <a:pPr marL="457200" indent="-457200" defTabSz="922721">
              <a:lnSpc>
                <a:spcPct val="100000"/>
              </a:lnSpc>
              <a:spcBef>
                <a:spcPts val="0"/>
              </a:spcBef>
              <a:spcAft>
                <a:spcPts val="0"/>
              </a:spcAft>
              <a:buFont typeface="Arial" panose="020B0604020202020204" pitchFamily="34" charset="0"/>
              <a:buChar char="•"/>
              <a:defRPr/>
            </a:pPr>
            <a:r>
              <a:rPr lang="en-GB" sz="1200" kern="0" dirty="0">
                <a:solidFill>
                  <a:srgbClr val="000000"/>
                </a:solidFill>
                <a:latin typeface="+mn-lt"/>
              </a:rPr>
              <a:t>Talk about some of the types of incidents that can be seen - refer back to the answers the children gave earlier.</a:t>
            </a:r>
          </a:p>
          <a:p>
            <a:pPr marL="0" indent="0">
              <a:lnSpc>
                <a:spcPct val="100000"/>
              </a:lnSpc>
              <a:spcBef>
                <a:spcPts val="0"/>
              </a:spcBef>
              <a:spcAft>
                <a:spcPts val="0"/>
              </a:spcAft>
              <a:buFont typeface="Arial" panose="020B0604020202020204" pitchFamily="34" charset="0"/>
              <a:buNone/>
            </a:pPr>
            <a:endParaRPr lang="en-GB" sz="1200" b="0" u="none" dirty="0">
              <a:latin typeface="+mn-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endParaRPr lang="en-GB" sz="1200" b="0" u="none" dirty="0">
              <a:latin typeface="+mn-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GB" sz="1200" b="1" u="sng" dirty="0">
                <a:latin typeface="+mn-lt"/>
                <a:cs typeface="Times New Roman" panose="02020603050405020304" pitchFamily="18" charset="0"/>
              </a:rPr>
              <a:t>Own Notes</a:t>
            </a:r>
          </a:p>
          <a:p>
            <a:pPr>
              <a:spcBef>
                <a:spcPts val="0"/>
              </a:spcBef>
              <a:spcAft>
                <a:spcPts val="0"/>
              </a:spcAft>
            </a:pPr>
            <a:endParaRPr lang="en-GB" sz="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8E10A1B-B881-49DE-B713-6FF93414E950}" type="slidenum">
              <a:rPr lang="en-GB" altLang="en-US" smtClean="0"/>
              <a:pPr>
                <a:defRPr/>
              </a:pPr>
              <a:t>3</a:t>
            </a:fld>
            <a:endParaRPr lang="en-GB" altLang="en-US"/>
          </a:p>
        </p:txBody>
      </p:sp>
    </p:spTree>
    <p:extLst>
      <p:ext uri="{BB962C8B-B14F-4D97-AF65-F5344CB8AC3E}">
        <p14:creationId xmlns:p14="http://schemas.microsoft.com/office/powerpoint/2010/main" val="350796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2C46475D-84B9-4121-B138-D47697CAFBAF}"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21">
              <a:spcBef>
                <a:spcPts val="0"/>
              </a:spcBef>
              <a:spcAft>
                <a:spcPts val="0"/>
              </a:spcAft>
              <a:defRPr/>
            </a:pPr>
            <a:r>
              <a:rPr lang="en-GB" sz="1400" b="1" dirty="0">
                <a:latin typeface="+mn-lt"/>
                <a:cs typeface="Times New Roman" panose="02020603050405020304" pitchFamily="18" charset="0"/>
              </a:rPr>
              <a:t>What we will learn - Learning Objectives</a:t>
            </a:r>
          </a:p>
          <a:p>
            <a:pPr defTabSz="922721">
              <a:spcBef>
                <a:spcPts val="0"/>
              </a:spcBef>
              <a:spcAft>
                <a:spcPts val="0"/>
              </a:spcAft>
              <a:defRPr/>
            </a:pPr>
            <a:endParaRPr lang="en-GB" sz="800" dirty="0">
              <a:latin typeface="Calibri" panose="020F0502020204030204" pitchFamily="34" charset="0"/>
              <a:cs typeface="Calibri" panose="020F0502020204030204" pitchFamily="34" charset="0"/>
            </a:endParaRPr>
          </a:p>
          <a:p>
            <a:pPr marL="171450" indent="-171450" defTabSz="922721">
              <a:spcBef>
                <a:spcPts val="0"/>
              </a:spcBef>
              <a:spcAft>
                <a:spcPts val="0"/>
              </a:spcAft>
              <a:buFont typeface="Arial" panose="020B0604020202020204" pitchFamily="34" charset="0"/>
              <a:buChar char="•"/>
              <a:defRPr/>
            </a:pPr>
            <a:r>
              <a:rPr lang="en-GB" dirty="0">
                <a:latin typeface="+mn-lt"/>
                <a:cs typeface="Times New Roman" panose="02020603050405020304" pitchFamily="18" charset="0"/>
              </a:rPr>
              <a:t>Briefly go through the slide point by point. There is no need to expand too much as this will be done during the session.</a:t>
            </a:r>
          </a:p>
          <a:p>
            <a:pPr defTabSz="922721">
              <a:spcBef>
                <a:spcPts val="0"/>
              </a:spcBef>
              <a:spcAft>
                <a:spcPts val="0"/>
              </a:spcAft>
              <a:defRPr/>
            </a:pPr>
            <a:endParaRPr lang="en-GB" altLang="en-US" sz="800" b="0" u="none" kern="0" dirty="0">
              <a:solidFill>
                <a:schemeClr val="bg1">
                  <a:lumMod val="10000"/>
                </a:schemeClr>
              </a:solidFill>
              <a:latin typeface="Calibri" panose="020F0502020204030204" pitchFamily="34" charset="0"/>
              <a:cs typeface="Calibri" panose="020F0502020204030204" pitchFamily="34" charset="0"/>
            </a:endParaRPr>
          </a:p>
          <a:p>
            <a:pPr defTabSz="922721">
              <a:spcBef>
                <a:spcPts val="0"/>
              </a:spcBef>
              <a:spcAft>
                <a:spcPts val="0"/>
              </a:spcAft>
              <a:defRPr/>
            </a:pPr>
            <a:endParaRPr lang="en-GB" altLang="en-US" b="1" u="sng" kern="0" dirty="0">
              <a:solidFill>
                <a:schemeClr val="bg1">
                  <a:lumMod val="10000"/>
                </a:schemeClr>
              </a:solidFill>
              <a:latin typeface="+mn-lt"/>
              <a:cs typeface="Times New Roman" panose="02020603050405020304" pitchFamily="18" charset="0"/>
            </a:endParaRPr>
          </a:p>
          <a:p>
            <a:pPr defTabSz="922721">
              <a:spcBef>
                <a:spcPts val="0"/>
              </a:spcBef>
              <a:spcAft>
                <a:spcPts val="0"/>
              </a:spcAft>
              <a:defRPr/>
            </a:pPr>
            <a:r>
              <a:rPr lang="en-GB" altLang="en-US" b="1" u="sng" kern="0" dirty="0">
                <a:solidFill>
                  <a:schemeClr val="bg1">
                    <a:lumMod val="10000"/>
                  </a:schemeClr>
                </a:solidFill>
                <a:latin typeface="+mn-lt"/>
                <a:cs typeface="Times New Roman" panose="02020603050405020304" pitchFamily="18" charset="0"/>
              </a:rPr>
              <a:t>Own Notes</a:t>
            </a:r>
          </a:p>
          <a:p>
            <a:pPr defTabSz="922721">
              <a:spcBef>
                <a:spcPts val="0"/>
              </a:spcBef>
              <a:spcAft>
                <a:spcPts val="0"/>
              </a:spcAft>
              <a:defRPr/>
            </a:pPr>
            <a:endParaRPr lang="en-GB" altLang="en-US" sz="800" b="1" u="sng" kern="0" dirty="0">
              <a:solidFill>
                <a:schemeClr val="bg1">
                  <a:lumMod val="10000"/>
                </a:schemeClr>
              </a:solidFill>
              <a:latin typeface="Calibri" panose="020F0502020204030204" pitchFamily="34" charset="0"/>
              <a:cs typeface="Calibri" panose="020F0502020204030204" pitchFamily="34" charset="0"/>
            </a:endParaRPr>
          </a:p>
          <a:p>
            <a:pPr defTabSz="922721">
              <a:spcBef>
                <a:spcPts val="0"/>
              </a:spcBef>
              <a:spcAft>
                <a:spcPts val="0"/>
              </a:spcAft>
              <a:defRPr/>
            </a:pPr>
            <a:endParaRPr lang="en-GB" sz="800" dirty="0">
              <a:latin typeface="Calibri" panose="020F0502020204030204" pitchFamily="34" charset="0"/>
              <a:cs typeface="Calibri" panose="020F0502020204030204" pitchFamily="34" charset="0"/>
            </a:endParaRPr>
          </a:p>
          <a:p>
            <a:pPr>
              <a:spcBef>
                <a:spcPts val="0"/>
              </a:spcBef>
              <a:spcAft>
                <a:spcPts val="0"/>
              </a:spcAft>
            </a:pPr>
            <a:endParaRPr lang="en-GB" altLang="en-US" sz="800" b="1" u="sng" dirty="0">
              <a:latin typeface="Calibri" panose="020F0502020204030204" pitchFamily="34" charset="0"/>
              <a:cs typeface="Calibri" panose="020F0502020204030204" pitchFamily="34" charset="0"/>
            </a:endParaRPr>
          </a:p>
          <a:p>
            <a:pPr>
              <a:spcBef>
                <a:spcPts val="0"/>
              </a:spcBef>
              <a:spcAft>
                <a:spcPts val="0"/>
              </a:spcAft>
            </a:pPr>
            <a:endParaRPr lang="en-GB" altLang="en-US" sz="800" b="1" u="sng" dirty="0">
              <a:latin typeface="Calibri" panose="020F0502020204030204" pitchFamily="34" charset="0"/>
              <a:cs typeface="Calibri" panose="020F0502020204030204" pitchFamily="34" charset="0"/>
            </a:endParaRP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5</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GB" sz="1400" b="1" dirty="0">
                <a:latin typeface="+mn-lt"/>
                <a:ea typeface="Calibri" panose="020F0502020204030204" pitchFamily="34" charset="0"/>
                <a:cs typeface="Times New Roman" panose="02020603050405020304" pitchFamily="18" charset="0"/>
              </a:rPr>
              <a:t>Good fire/Bad fire - Activity</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Explain that fire can be dangerous, but it can be very useful too if used properly and sensibly by adults in a controlled way.</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Allow children to briefly talk to their partner or in a small group about how fire can be useful and in what ways it can be dangerous - try to think of at least three ways or things.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If using the chat function ask the teacher to input some of the children’s answers. </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With the responses do not elaborate too much on them – a ‘yes’ or ‘good idea ‘ is fine as you can refer back to them after the next slide.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ea typeface="Calibri" panose="020F0502020204030204" pitchFamily="34" charset="0"/>
              <a:cs typeface="Calibri" panose="020F0502020204030204" pitchFamily="34" charset="0"/>
            </a:endParaRP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ea typeface="Calibri" panose="020F0502020204030204" pitchFamily="34" charset="0"/>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r>
              <a:rPr lang="en-GB" dirty="0">
                <a:ea typeface="Calibri" panose="020F0502020204030204" pitchFamily="34" charset="0"/>
                <a:cs typeface="Times New Roman" panose="02020603050405020304" pitchFamily="18" charset="0"/>
              </a:rPr>
              <a:t>	</a:t>
            </a:r>
            <a:endParaRPr lang="en-GB" altLang="en-US" b="1" u="sng" dirty="0">
              <a:latin typeface="Arial" charset="0"/>
            </a:endParaRPr>
          </a:p>
          <a:p>
            <a:pPr>
              <a:spcBef>
                <a:spcPts val="0"/>
              </a:spcBef>
              <a:spcAft>
                <a:spcPts val="0"/>
              </a:spcAft>
            </a:pPr>
            <a:endParaRPr lang="en-US" alt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615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6</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22721" rtl="0" eaLnBrk="0" fontAlgn="base" latinLnBrk="0" hangingPunct="0">
              <a:lnSpc>
                <a:spcPct val="100000"/>
              </a:lnSpc>
              <a:spcBef>
                <a:spcPts val="0"/>
              </a:spcBef>
              <a:spcAft>
                <a:spcPts val="0"/>
              </a:spcAft>
              <a:buClrTx/>
              <a:buSzTx/>
              <a:buFontTx/>
              <a:buNone/>
              <a:tabLst/>
              <a:defRPr/>
            </a:pPr>
            <a:r>
              <a:rPr lang="en-GB" sz="1400" b="1" dirty="0">
                <a:latin typeface="+mn-lt"/>
                <a:ea typeface="Calibri" panose="020F0502020204030204" pitchFamily="34" charset="0"/>
                <a:cs typeface="Times New Roman" panose="02020603050405020304" pitchFamily="18" charset="0"/>
              </a:rPr>
              <a:t>Good fire/Bad fire – Activity follow up</a:t>
            </a:r>
          </a:p>
          <a:p>
            <a:pPr marL="0" marR="0" lvl="0" indent="0" algn="l" defTabSz="922721" rtl="0" eaLnBrk="0" fontAlgn="base"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Ensure that as well as through the responses given, refer to the following common or well-known examples of good/useful and bad/dangerous uses of fire shown on the screen.</a:t>
            </a:r>
          </a:p>
          <a:p>
            <a:pPr defTabSz="922721">
              <a:lnSpc>
                <a:spcPct val="100000"/>
              </a:lnSpc>
              <a:spcBef>
                <a:spcPts val="0"/>
              </a:spcBef>
              <a:spcAft>
                <a:spcPts val="0"/>
              </a:spcAft>
              <a:defRPr/>
            </a:pPr>
            <a:endParaRPr lang="en-GB" sz="1200" dirty="0">
              <a:latin typeface="+mn-lt"/>
              <a:ea typeface="Calibri" panose="020F0502020204030204" pitchFamily="34" charset="0"/>
              <a:cs typeface="Calibri" panose="020F0502020204030204" pitchFamily="34" charset="0"/>
            </a:endParaRPr>
          </a:p>
          <a:p>
            <a:pPr defTabSz="922721">
              <a:lnSpc>
                <a:spcPct val="100000"/>
              </a:lnSpc>
              <a:spcBef>
                <a:spcPts val="0"/>
              </a:spcBef>
              <a:spcAft>
                <a:spcPts val="0"/>
              </a:spcAft>
              <a:defRPr/>
            </a:pPr>
            <a:r>
              <a:rPr lang="en-GB" sz="1200" dirty="0">
                <a:latin typeface="+mn-lt"/>
                <a:ea typeface="Calibri" panose="020F0502020204030204" pitchFamily="34" charset="0"/>
                <a:cs typeface="Times New Roman" panose="02020603050405020304" pitchFamily="18" charset="0"/>
              </a:rPr>
              <a:t>Good/Useful -</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Lighting barbecues and campfires for cooking</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Wood fires for warmth</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Candles for light and celebrations</a:t>
            </a:r>
          </a:p>
          <a:p>
            <a:pPr marL="0" indent="0" defTabSz="922721">
              <a:lnSpc>
                <a:spcPct val="100000"/>
              </a:lnSpc>
              <a:spcBef>
                <a:spcPts val="0"/>
              </a:spcBef>
              <a:spcAft>
                <a:spcPts val="0"/>
              </a:spcAft>
              <a:buFont typeface="Wingdings" panose="05000000000000000000" pitchFamily="2" charset="2"/>
              <a:buNone/>
              <a:defRPr/>
            </a:pPr>
            <a:endParaRPr lang="en-GB" sz="1200" dirty="0">
              <a:latin typeface="+mn-lt"/>
              <a:cs typeface="Calibri" panose="020F0502020204030204" pitchFamily="34" charset="0"/>
            </a:endParaRPr>
          </a:p>
          <a:p>
            <a:pPr defTabSz="922721">
              <a:lnSpc>
                <a:spcPct val="100000"/>
              </a:lnSpc>
              <a:spcBef>
                <a:spcPts val="0"/>
              </a:spcBef>
              <a:spcAft>
                <a:spcPts val="0"/>
              </a:spcAft>
              <a:defRPr/>
            </a:pPr>
            <a:r>
              <a:rPr lang="en-GB" sz="1200" dirty="0">
                <a:latin typeface="+mn-lt"/>
                <a:cs typeface="Times New Roman" panose="02020603050405020304" pitchFamily="18" charset="0"/>
              </a:rPr>
              <a:t>Bad/Dangerous -</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House/building fire</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Playing with matches &amp; lighters</a:t>
            </a:r>
          </a:p>
          <a:p>
            <a:pPr marL="171450" indent="-171450">
              <a:lnSpc>
                <a:spcPct val="100000"/>
              </a:lnSpc>
              <a:spcBef>
                <a:spcPts val="0"/>
              </a:spcBef>
              <a:spcAft>
                <a:spcPts val="0"/>
              </a:spcAft>
              <a:buFont typeface="Wingdings" panose="05000000000000000000" pitchFamily="2" charset="2"/>
              <a:buChar char="Ø"/>
            </a:pPr>
            <a:r>
              <a:rPr lang="en-GB" sz="1200" dirty="0">
                <a:latin typeface="+mn-lt"/>
                <a:ea typeface="Calibri" panose="020F0502020204030204" pitchFamily="34" charset="0"/>
                <a:cs typeface="Times New Roman" panose="02020603050405020304" pitchFamily="18" charset="0"/>
              </a:rPr>
              <a:t>Faulty electrical equipment or nor using it properly or safely e.g. overloading plug sockets</a:t>
            </a:r>
          </a:p>
          <a:p>
            <a:pPr defTabSz="922721">
              <a:lnSpc>
                <a:spcPct val="100000"/>
              </a:lnSpc>
              <a:spcBef>
                <a:spcPts val="0"/>
              </a:spcBef>
              <a:spcAft>
                <a:spcPts val="0"/>
              </a:spcAft>
              <a:defRPr/>
            </a:pPr>
            <a:endParaRPr lang="en-GB" sz="1200" b="0" dirty="0">
              <a:latin typeface="+mn-lt"/>
              <a:ea typeface="Calibri" panose="020F0502020204030204" pitchFamily="34" charset="0"/>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ea typeface="Calibri" panose="020F0502020204030204" pitchFamily="34" charset="0"/>
                <a:cs typeface="Times New Roman" panose="02020603050405020304" pitchFamily="18" charset="0"/>
              </a:rPr>
              <a:t>Stress the following points –</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Good fires can become bad fires if important fire safety rules are not followed.</a:t>
            </a:r>
          </a:p>
          <a:p>
            <a:pPr marL="171450" indent="-171450" defTabSz="922721">
              <a:lnSpc>
                <a:spcPct val="100000"/>
              </a:lnSpc>
              <a:spcBef>
                <a:spcPts val="0"/>
              </a:spcBef>
              <a:spcAft>
                <a:spcPts val="0"/>
              </a:spcAft>
              <a:buFont typeface="Wingdings" panose="05000000000000000000" pitchFamily="2" charset="2"/>
              <a:buChar char="Ø"/>
              <a:defRPr/>
            </a:pPr>
            <a:r>
              <a:rPr lang="en-GB" sz="1200" dirty="0">
                <a:latin typeface="+mn-lt"/>
                <a:ea typeface="Calibri" panose="020F0502020204030204" pitchFamily="34" charset="0"/>
                <a:cs typeface="Times New Roman" panose="02020603050405020304" pitchFamily="18" charset="0"/>
              </a:rPr>
              <a:t>Fire is always in our lives but it has to be used properly and carefully by adults and not to let it get out of control or it can cause a lot of damage and harm to people and property.</a:t>
            </a:r>
          </a:p>
          <a:p>
            <a:pPr>
              <a:lnSpc>
                <a:spcPct val="100000"/>
              </a:lnSpc>
              <a:spcBef>
                <a:spcPts val="0"/>
              </a:spcBef>
              <a:spcAft>
                <a:spcPts val="0"/>
              </a:spcAft>
            </a:pPr>
            <a:endParaRPr lang="en-GB" altLang="en-US" sz="1200" b="0" u="none" dirty="0">
              <a:latin typeface="+mn-lt"/>
              <a:cs typeface="Calibri" panose="020F0502020204030204" pitchFamily="34" charset="0"/>
            </a:endParaRPr>
          </a:p>
          <a:p>
            <a:pPr>
              <a:lnSpc>
                <a:spcPct val="100000"/>
              </a:lnSpc>
              <a:spcBef>
                <a:spcPts val="0"/>
              </a:spcBef>
              <a:spcAft>
                <a:spcPts val="0"/>
              </a:spcAft>
            </a:pPr>
            <a:endParaRPr lang="en-GB" altLang="en-US" sz="1200" b="0" u="none" dirty="0">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lnSpc>
                <a:spcPct val="100000"/>
              </a:lnSpc>
              <a:spcBef>
                <a:spcPts val="0"/>
              </a:spcBef>
              <a:spcAft>
                <a:spcPts val="0"/>
              </a:spcAft>
            </a:pPr>
            <a:endParaRPr lang="en-GB" sz="800" b="0" u="none"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sz="800" b="0" u="none"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endParaRPr lang="en-GB" b="1" u="sng" dirty="0">
              <a:solidFill>
                <a:schemeClr val="tx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19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21">
              <a:lnSpc>
                <a:spcPct val="100000"/>
              </a:lnSpc>
              <a:spcBef>
                <a:spcPts val="0"/>
              </a:spcBef>
              <a:spcAft>
                <a:spcPts val="0"/>
              </a:spcAft>
              <a:defRPr/>
            </a:pPr>
            <a:r>
              <a:rPr lang="en-GB" sz="1400" b="1" dirty="0">
                <a:latin typeface="+mn-lt"/>
                <a:cs typeface="Times New Roman" panose="02020603050405020304" pitchFamily="18" charset="0"/>
              </a:rPr>
              <a:t>Never Play with Matches or Lighters – Discussion</a:t>
            </a:r>
          </a:p>
          <a:p>
            <a:pPr defTabSz="922721">
              <a:lnSpc>
                <a:spcPct val="100000"/>
              </a:lnSpc>
              <a:spcBef>
                <a:spcPts val="0"/>
              </a:spcBef>
              <a:spcAft>
                <a:spcPts val="0"/>
              </a:spcAft>
              <a:defRPr/>
            </a:pPr>
            <a:endParaRPr lang="en-GB" sz="1200" b="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cs typeface="Times New Roman" panose="02020603050405020304" pitchFamily="18" charset="0"/>
              </a:rPr>
              <a:t>Ask the children to think of when matches and lighters can be used for good reasons and when they can be used for bad reasons. </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You could allow them to briefly talk to their partner or in a small group.</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If using the chat function ask teacher to input some of the children’s answers. </a:t>
            </a:r>
          </a:p>
          <a:p>
            <a:pPr defTabSz="922721">
              <a:lnSpc>
                <a:spcPct val="100000"/>
              </a:lnSpc>
              <a:spcBef>
                <a:spcPts val="0"/>
              </a:spcBef>
              <a:spcAft>
                <a:spcPts val="0"/>
              </a:spcAft>
              <a:defRPr/>
            </a:pPr>
            <a:endParaRPr lang="en-GB" sz="1200" dirty="0">
              <a:latin typeface="+mn-lt"/>
              <a:cs typeface="Calibri" panose="020F0502020204030204" pitchFamily="34" charset="0"/>
            </a:endParaRPr>
          </a:p>
          <a:p>
            <a:pPr marL="171450" indent="-171450" defTabSz="922721">
              <a:lnSpc>
                <a:spcPct val="100000"/>
              </a:lnSpc>
              <a:spcBef>
                <a:spcPts val="0"/>
              </a:spcBef>
              <a:spcAft>
                <a:spcPts val="0"/>
              </a:spcAft>
              <a:buFont typeface="Arial" panose="020B0604020202020204" pitchFamily="34" charset="0"/>
              <a:buChar char="•"/>
              <a:defRPr/>
            </a:pPr>
            <a:r>
              <a:rPr lang="en-GB" sz="1200" dirty="0">
                <a:latin typeface="+mn-lt"/>
              </a:rPr>
              <a:t>Stress that matches and lighters can be very useful but they can be very dangerous too and only adults should use them for the right reasons.</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rPr>
              <a:t>Ask the children to be ‘fire detectives’. If they spot that matches or lighters have been left lying around they should tell a grown up as younger brothers or sisters could find them and play with them. Stress that they should never play with matches or lighters.</a:t>
            </a: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marL="0" indent="0" defTabSz="922721">
              <a:lnSpc>
                <a:spcPct val="100000"/>
              </a:lnSpc>
              <a:spcBef>
                <a:spcPts val="0"/>
              </a:spcBef>
              <a:spcAft>
                <a:spcPts val="0"/>
              </a:spcAft>
              <a:buFont typeface="Arial" panose="020B0604020202020204" pitchFamily="34" charset="0"/>
              <a:buNone/>
              <a:defRPr/>
            </a:pPr>
            <a:endParaRPr lang="en-GB" sz="1200" dirty="0">
              <a:latin typeface="+mn-lt"/>
              <a:cs typeface="Calibri" panose="020F0502020204030204" pitchFamily="34" charset="0"/>
            </a:endParaRPr>
          </a:p>
          <a:p>
            <a:pPr>
              <a:lnSpc>
                <a:spcPct val="100000"/>
              </a:lnSpc>
              <a:spcBef>
                <a:spcPts val="0"/>
              </a:spcBef>
              <a:spcAft>
                <a:spcPts val="0"/>
              </a:spcAft>
            </a:pPr>
            <a:r>
              <a:rPr lang="en-GB" altLang="en-US" sz="1200" b="1" u="sng" dirty="0">
                <a:latin typeface="+mn-lt"/>
                <a:cs typeface="Times New Roman" panose="02020603050405020304" pitchFamily="18" charset="0"/>
              </a:rPr>
              <a:t>Own Notes</a:t>
            </a:r>
          </a:p>
          <a:p>
            <a:pPr>
              <a:lnSpc>
                <a:spcPct val="100000"/>
              </a:lnSpc>
              <a:spcBef>
                <a:spcPts val="0"/>
              </a:spcBef>
              <a:spcAft>
                <a:spcPts val="0"/>
              </a:spcAft>
            </a:pPr>
            <a:endParaRPr lang="en-GB" altLang="en-US" sz="800" b="0" u="none"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8E10A1B-B881-49DE-B713-6FF93414E950}" type="slidenum">
              <a:rPr lang="en-GB" altLang="en-US" smtClean="0"/>
              <a:pPr>
                <a:defRPr/>
              </a:pPr>
              <a:t>7</a:t>
            </a:fld>
            <a:endParaRPr lang="en-GB" altLang="en-US"/>
          </a:p>
        </p:txBody>
      </p:sp>
    </p:spTree>
    <p:extLst>
      <p:ext uri="{BB962C8B-B14F-4D97-AF65-F5344CB8AC3E}">
        <p14:creationId xmlns:p14="http://schemas.microsoft.com/office/powerpoint/2010/main" val="121446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Stop, Drop and Roll</a:t>
            </a:r>
          </a:p>
          <a:p>
            <a:endParaRPr lang="en-GB" b="1" i="1" dirty="0">
              <a:latin typeface="+mn-lt"/>
            </a:endParaRPr>
          </a:p>
          <a:p>
            <a:r>
              <a:rPr lang="en-GB" b="0" i="0" baseline="0" dirty="0">
                <a:latin typeface="+mn-lt"/>
              </a:rPr>
              <a:t>Without mentioning Stop, Drop and Roll, pose the question and encourage the learners to think about what should be done if someone’s clothes caught on fire. If using the chat function, answers can be put there and then discussed. The concept of Stop, Drop and Roll will be explained in the next slide.</a:t>
            </a:r>
          </a:p>
          <a:p>
            <a:endParaRPr lang="en-GB" b="1" baseline="0" dirty="0">
              <a:latin typeface="+mn-lt"/>
            </a:endParaRPr>
          </a:p>
          <a:p>
            <a:endParaRPr lang="en-GB" b="1" baseline="0" dirty="0">
              <a:latin typeface="+mn-lt"/>
            </a:endParaRPr>
          </a:p>
          <a:p>
            <a:r>
              <a:rPr lang="en-GB" b="1" baseline="0" dirty="0">
                <a:latin typeface="+mn-lt"/>
              </a:rPr>
              <a:t>Own Notes:</a:t>
            </a:r>
            <a:endParaRPr lang="en-GB" b="1" dirty="0">
              <a:latin typeface="+mn-lt"/>
            </a:endParaRPr>
          </a:p>
        </p:txBody>
      </p:sp>
      <p:sp>
        <p:nvSpPr>
          <p:cNvPr id="4" name="Slide Number Placeholder 3"/>
          <p:cNvSpPr>
            <a:spLocks noGrp="1"/>
          </p:cNvSpPr>
          <p:nvPr>
            <p:ph type="sldNum" sz="quarter" idx="10"/>
          </p:nvPr>
        </p:nvSpPr>
        <p:spPr/>
        <p:txBody>
          <a:bodyPr/>
          <a:lstStyle/>
          <a:p>
            <a:fld id="{F42C79D2-2836-41B2-AE34-881ECE0264C2}" type="slidenum">
              <a:rPr lang="en-GB" smtClean="0"/>
              <a:t>8</a:t>
            </a:fld>
            <a:endParaRPr lang="en-GB"/>
          </a:p>
        </p:txBody>
      </p:sp>
    </p:spTree>
    <p:extLst>
      <p:ext uri="{BB962C8B-B14F-4D97-AF65-F5344CB8AC3E}">
        <p14:creationId xmlns:p14="http://schemas.microsoft.com/office/powerpoint/2010/main" val="47637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9711" indent="-288350">
              <a:defRPr>
                <a:solidFill>
                  <a:schemeClr val="tx1"/>
                </a:solidFill>
                <a:latin typeface="Arial" charset="0"/>
              </a:defRPr>
            </a:lvl2pPr>
            <a:lvl3pPr marL="1153401" indent="-230680">
              <a:defRPr>
                <a:solidFill>
                  <a:schemeClr val="tx1"/>
                </a:solidFill>
                <a:latin typeface="Arial" charset="0"/>
              </a:defRPr>
            </a:lvl3pPr>
            <a:lvl4pPr marL="1614762" indent="-230680">
              <a:defRPr>
                <a:solidFill>
                  <a:schemeClr val="tx1"/>
                </a:solidFill>
                <a:latin typeface="Arial" charset="0"/>
              </a:defRPr>
            </a:lvl4pPr>
            <a:lvl5pPr marL="2076122" indent="-23068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fld id="{2C46475D-84B9-4121-B138-D47697CAFBAF}" type="slidenum">
              <a:rPr lang="en-GB" altLang="en-US" smtClean="0"/>
              <a:pPr/>
              <a:t>9</a:t>
            </a:fld>
            <a:endParaRPr lang="en-GB" altLang="en-US"/>
          </a:p>
        </p:txBody>
      </p:sp>
      <p:sp>
        <p:nvSpPr>
          <p:cNvPr id="8195" name="Rectangle 2"/>
          <p:cNvSpPr>
            <a:spLocks noGrp="1" noRot="1" noChangeAspect="1" noChangeArrowheads="1" noTextEdit="1"/>
          </p:cNvSpPr>
          <p:nvPr>
            <p:ph type="sldImg"/>
          </p:nvPr>
        </p:nvSpPr>
        <p:spPr>
          <a:xfrm>
            <a:off x="92075" y="746125"/>
            <a:ext cx="6624638" cy="37274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GB" sz="1400" b="1" dirty="0">
                <a:latin typeface="+mn-lt"/>
                <a:cs typeface="Times New Roman" panose="02020603050405020304" pitchFamily="18" charset="0"/>
              </a:rPr>
              <a:t>Stop, Drop and Roll - Demonstration</a:t>
            </a:r>
          </a:p>
          <a:p>
            <a:pPr marL="0" indent="0">
              <a:lnSpc>
                <a:spcPct val="100000"/>
              </a:lnSpc>
              <a:spcBef>
                <a:spcPts val="0"/>
              </a:spcBef>
              <a:spcAft>
                <a:spcPts val="0"/>
              </a:spcAft>
              <a:buFont typeface="Arial" panose="020B0604020202020204" pitchFamily="34" charset="0"/>
              <a:buNone/>
            </a:pPr>
            <a:endParaRPr lang="en-GB" sz="1200" dirty="0">
              <a:latin typeface="+mn-lt"/>
              <a:cs typeface="Calibri" panose="020F0502020204030204" pitchFamily="34"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Explain that sometimes accidents do happen and people’s clothing can catch fire, however reassure the children that this is very rare and if people are careful it should never happen. </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marR="0" lvl="0" indent="-171450" algn="l" defTabSz="922721"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Stress that they do need to know what to do just in case and that it may help someone else if they tell and even show them what to do. </a:t>
            </a:r>
          </a:p>
          <a:p>
            <a:pPr marL="0" marR="0" lvl="0" indent="0" algn="l" defTabSz="922721"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cs typeface="Times New Roman" panose="02020603050405020304" pitchFamily="18" charset="0"/>
              </a:rPr>
              <a:t>Explain that i</a:t>
            </a:r>
            <a:r>
              <a:rPr lang="en-GB" sz="1200" b="0" dirty="0">
                <a:latin typeface="+mn-lt"/>
                <a:cs typeface="Times New Roman" panose="02020603050405020304" pitchFamily="18" charset="0"/>
              </a:rPr>
              <a:t>f clothing does catch fire we use the </a:t>
            </a:r>
            <a:r>
              <a:rPr lang="en-GB" sz="1200" b="1" dirty="0">
                <a:latin typeface="+mn-lt"/>
                <a:cs typeface="Times New Roman" panose="02020603050405020304" pitchFamily="18" charset="0"/>
              </a:rPr>
              <a:t>“Stop, Drop and Roll” </a:t>
            </a:r>
            <a:r>
              <a:rPr lang="en-GB" sz="1200" b="0" dirty="0">
                <a:latin typeface="+mn-lt"/>
                <a:cs typeface="Times New Roman" panose="02020603050405020304" pitchFamily="18" charset="0"/>
              </a:rPr>
              <a:t>method - </a:t>
            </a:r>
          </a:p>
          <a:p>
            <a:pPr>
              <a:lnSpc>
                <a:spcPct val="100000"/>
              </a:lnSpc>
              <a:spcBef>
                <a:spcPts val="0"/>
              </a:spcBef>
              <a:spcAft>
                <a:spcPts val="0"/>
              </a:spcAft>
            </a:pPr>
            <a:endParaRPr lang="en-GB" sz="1200" b="0" dirty="0">
              <a:latin typeface="+mn-lt"/>
              <a:cs typeface="Calibri" panose="020F0502020204030204" pitchFamily="34" charset="0"/>
            </a:endParaRPr>
          </a:p>
          <a:p>
            <a:pPr>
              <a:lnSpc>
                <a:spcPct val="100000"/>
              </a:lnSpc>
              <a:spcBef>
                <a:spcPts val="0"/>
              </a:spcBef>
              <a:spcAft>
                <a:spcPts val="0"/>
              </a:spcAft>
            </a:pPr>
            <a:r>
              <a:rPr lang="en-GB" sz="1200" b="1" dirty="0">
                <a:latin typeface="+mn-lt"/>
                <a:cs typeface="Times New Roman" panose="02020603050405020304" pitchFamily="18" charset="0"/>
              </a:rPr>
              <a:t>Stop</a:t>
            </a:r>
            <a:r>
              <a:rPr lang="en-GB" sz="1200" dirty="0">
                <a:latin typeface="+mn-lt"/>
                <a:cs typeface="Times New Roman" panose="02020603050405020304" pitchFamily="18" charset="0"/>
              </a:rPr>
              <a:t> - Stop what you are doing – </a:t>
            </a:r>
            <a:r>
              <a:rPr lang="en-GB" sz="1200" b="1" dirty="0">
                <a:latin typeface="+mn-lt"/>
                <a:cs typeface="Times New Roman" panose="02020603050405020304" pitchFamily="18" charset="0"/>
              </a:rPr>
              <a:t>don’t </a:t>
            </a:r>
            <a:r>
              <a:rPr lang="en-GB" sz="1200" dirty="0">
                <a:latin typeface="+mn-lt"/>
                <a:cs typeface="Times New Roman" panose="02020603050405020304" pitchFamily="18" charset="0"/>
              </a:rPr>
              <a:t>run around.</a:t>
            </a:r>
          </a:p>
          <a:p>
            <a:pPr>
              <a:lnSpc>
                <a:spcPct val="100000"/>
              </a:lnSpc>
              <a:spcBef>
                <a:spcPts val="0"/>
              </a:spcBef>
              <a:spcAft>
                <a:spcPts val="0"/>
              </a:spcAft>
            </a:pPr>
            <a:r>
              <a:rPr lang="en-GB" sz="1200" b="1" dirty="0">
                <a:latin typeface="+mn-lt"/>
                <a:cs typeface="Times New Roman" panose="02020603050405020304" pitchFamily="18" charset="0"/>
              </a:rPr>
              <a:t>Drop</a:t>
            </a:r>
            <a:r>
              <a:rPr lang="en-GB" sz="1200" dirty="0">
                <a:latin typeface="+mn-lt"/>
                <a:cs typeface="Times New Roman" panose="02020603050405020304" pitchFamily="18" charset="0"/>
              </a:rPr>
              <a:t> - Drop to the ground.</a:t>
            </a:r>
          </a:p>
          <a:p>
            <a:pPr>
              <a:lnSpc>
                <a:spcPct val="100000"/>
              </a:lnSpc>
              <a:spcBef>
                <a:spcPts val="0"/>
              </a:spcBef>
              <a:spcAft>
                <a:spcPts val="0"/>
              </a:spcAft>
            </a:pPr>
            <a:r>
              <a:rPr lang="en-GB" sz="1200" b="1" dirty="0">
                <a:latin typeface="+mn-lt"/>
                <a:cs typeface="Times New Roman" panose="02020603050405020304" pitchFamily="18" charset="0"/>
              </a:rPr>
              <a:t>Roll</a:t>
            </a:r>
            <a:r>
              <a:rPr lang="en-GB" sz="1200" dirty="0">
                <a:latin typeface="+mn-lt"/>
                <a:cs typeface="Times New Roman" panose="02020603050405020304" pitchFamily="18" charset="0"/>
              </a:rPr>
              <a:t> - Cover your face with your hands, keep your legs straight and roll over and over and back and forth to put the fire out.</a:t>
            </a:r>
          </a:p>
          <a:p>
            <a:pPr>
              <a:lnSpc>
                <a:spcPct val="100000"/>
              </a:lnSpc>
              <a:spcBef>
                <a:spcPts val="0"/>
              </a:spcBef>
              <a:spcAft>
                <a:spcPts val="0"/>
              </a:spcAft>
            </a:pPr>
            <a:endParaRPr lang="en-GB" sz="1200" dirty="0">
              <a:latin typeface="+mn-lt"/>
              <a:cs typeface="Calibri" panose="020F0502020204030204" pitchFamily="34" charset="0"/>
            </a:endParaRPr>
          </a:p>
          <a:p>
            <a:pPr marL="171450" indent="-171450">
              <a:lnSpc>
                <a:spcPct val="100000"/>
              </a:lnSpc>
              <a:spcBef>
                <a:spcPts val="0"/>
              </a:spcBef>
              <a:spcAft>
                <a:spcPts val="0"/>
              </a:spcAft>
              <a:buFont typeface="Arial" panose="020B0604020202020204" pitchFamily="34" charset="0"/>
              <a:buChar char="•"/>
            </a:pPr>
            <a:r>
              <a:rPr lang="en-GB" sz="1200" dirty="0">
                <a:latin typeface="+mn-lt"/>
                <a:cs typeface="Times New Roman" panose="02020603050405020304" pitchFamily="18" charset="0"/>
              </a:rPr>
              <a:t>Explain that by doing this you are stopping air get to the flames and giving the flame less chance to burn – in effect,  you are squashing the fire out.</a:t>
            </a:r>
          </a:p>
          <a:p>
            <a:pPr marL="0" indent="0">
              <a:lnSpc>
                <a:spcPct val="100000"/>
              </a:lnSpc>
              <a:spcBef>
                <a:spcPts val="0"/>
              </a:spcBef>
              <a:spcAft>
                <a:spcPts val="0"/>
              </a:spcAft>
              <a:buFont typeface="Arial" panose="020B0604020202020204" pitchFamily="34" charset="0"/>
              <a:buNone/>
            </a:pPr>
            <a:endParaRPr lang="en-GB" sz="120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cs typeface="Times New Roman" panose="02020603050405020304" pitchFamily="18" charset="0"/>
              </a:rPr>
              <a:t>Ask the teacher to practise this with the children afterwards – they may be able to find a video clip they can watch to help.</a:t>
            </a:r>
          </a:p>
          <a:p>
            <a:pPr marL="0" indent="0">
              <a:lnSpc>
                <a:spcPct val="100000"/>
              </a:lnSpc>
              <a:spcBef>
                <a:spcPts val="0"/>
              </a:spcBef>
              <a:spcAft>
                <a:spcPts val="0"/>
              </a:spcAft>
              <a:buFont typeface="Arial" panose="020B0604020202020204" pitchFamily="34" charset="0"/>
              <a:buNone/>
            </a:pPr>
            <a:endParaRPr lang="en-GB" sz="1200" dirty="0">
              <a:latin typeface="+mn-lt"/>
              <a:cs typeface="Calibri" panose="020F0502020204030204" pitchFamily="34" charset="0"/>
            </a:endParaRPr>
          </a:p>
          <a:p>
            <a:pPr>
              <a:lnSpc>
                <a:spcPct val="100000"/>
              </a:lnSpc>
              <a:spcBef>
                <a:spcPts val="0"/>
              </a:spcBef>
              <a:spcAft>
                <a:spcPts val="0"/>
              </a:spcAft>
            </a:pPr>
            <a:endParaRPr lang="en-GB" sz="1200" b="1" u="none" dirty="0">
              <a:latin typeface="+mn-lt"/>
              <a:cs typeface="Times New Roman" panose="02020603050405020304" pitchFamily="18" charset="0"/>
            </a:endParaRPr>
          </a:p>
          <a:p>
            <a:pPr>
              <a:lnSpc>
                <a:spcPct val="100000"/>
              </a:lnSpc>
              <a:spcBef>
                <a:spcPts val="0"/>
              </a:spcBef>
              <a:spcAft>
                <a:spcPts val="0"/>
              </a:spcAft>
            </a:pPr>
            <a:endParaRPr lang="en-GB" sz="1200" b="1" u="none" dirty="0">
              <a:latin typeface="+mn-lt"/>
              <a:cs typeface="Times New Roman" panose="02020603050405020304" pitchFamily="18" charset="0"/>
            </a:endParaRPr>
          </a:p>
          <a:p>
            <a:pPr>
              <a:lnSpc>
                <a:spcPct val="100000"/>
              </a:lnSpc>
              <a:spcBef>
                <a:spcPts val="0"/>
              </a:spcBef>
              <a:spcAft>
                <a:spcPts val="0"/>
              </a:spcAft>
            </a:pPr>
            <a:endParaRPr lang="en-GB" sz="1200" b="1" u="none" dirty="0">
              <a:latin typeface="+mn-lt"/>
              <a:cs typeface="Times New Roman" panose="02020603050405020304" pitchFamily="18" charset="0"/>
            </a:endParaRPr>
          </a:p>
          <a:p>
            <a:pPr>
              <a:lnSpc>
                <a:spcPct val="100000"/>
              </a:lnSpc>
              <a:spcBef>
                <a:spcPts val="0"/>
              </a:spcBef>
              <a:spcAft>
                <a:spcPts val="0"/>
              </a:spcAft>
            </a:pPr>
            <a:r>
              <a:rPr lang="en-GB" sz="1200" b="1" u="none" dirty="0">
                <a:latin typeface="+mn-lt"/>
                <a:cs typeface="Times New Roman" panose="02020603050405020304" pitchFamily="18" charset="0"/>
              </a:rPr>
              <a:t>Potential Homework Task</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GB" sz="1200" dirty="0">
              <a:latin typeface="+mn-lt"/>
              <a:cs typeface="Calibri" panose="020F050202020403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mn-lt"/>
                <a:cs typeface="Times New Roman" panose="02020603050405020304" pitchFamily="18" charset="0"/>
              </a:rPr>
              <a:t>Ask the children to teach the method to their family and friends.  Reinforce that if they realise their own, or someone else’s, clothes are on fire to “Stop, Drop and Roll”.</a:t>
            </a:r>
          </a:p>
          <a:p>
            <a:pPr>
              <a:lnSpc>
                <a:spcPct val="100000"/>
              </a:lnSpc>
              <a:spcBef>
                <a:spcPts val="0"/>
              </a:spcBef>
              <a:spcAft>
                <a:spcPts val="0"/>
              </a:spcAft>
            </a:pPr>
            <a:endParaRPr lang="en-GB" sz="1200" b="0" u="none" dirty="0">
              <a:latin typeface="+mn-lt"/>
              <a:cs typeface="Calibri" panose="020F0502020204030204" pitchFamily="34" charset="0"/>
            </a:endParaRPr>
          </a:p>
          <a:p>
            <a:pPr>
              <a:lnSpc>
                <a:spcPct val="100000"/>
              </a:lnSpc>
              <a:spcBef>
                <a:spcPts val="0"/>
              </a:spcBef>
              <a:spcAft>
                <a:spcPts val="0"/>
              </a:spcAft>
            </a:pPr>
            <a:endParaRPr lang="en-GB" sz="1200" b="0" u="none" dirty="0">
              <a:latin typeface="+mn-lt"/>
              <a:cs typeface="Calibri" panose="020F0502020204030204" pitchFamily="34" charset="0"/>
            </a:endParaRPr>
          </a:p>
          <a:p>
            <a:pPr>
              <a:lnSpc>
                <a:spcPct val="100000"/>
              </a:lnSpc>
              <a:spcBef>
                <a:spcPts val="0"/>
              </a:spcBef>
              <a:spcAft>
                <a:spcPts val="0"/>
              </a:spcAft>
            </a:pPr>
            <a:r>
              <a:rPr lang="en-GB" sz="1200" b="1" u="sng" dirty="0">
                <a:latin typeface="+mn-lt"/>
                <a:cs typeface="Times New Roman" panose="02020603050405020304" pitchFamily="18" charset="0"/>
              </a:rPr>
              <a:t>Own Notes</a:t>
            </a:r>
          </a:p>
          <a:p>
            <a:pPr>
              <a:lnSpc>
                <a:spcPct val="100000"/>
              </a:lnSpc>
              <a:spcBef>
                <a:spcPts val="0"/>
              </a:spcBef>
              <a:spcAft>
                <a:spcPts val="0"/>
              </a:spcAft>
            </a:pPr>
            <a:endParaRPr lang="en-GB" sz="800" dirty="0">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altLang="en-US" sz="800" dirty="0">
              <a:latin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343960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560927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0155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2759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a:prstGeom prst="rect">
            <a:avLst/>
          </a:prstGeom>
        </p:spPr>
        <p:txBody>
          <a:bodyPr/>
          <a:lstStyle/>
          <a:p>
            <a:pPr lvl="0"/>
            <a:endParaRPr lang="en-US" noProof="0"/>
          </a:p>
        </p:txBody>
      </p:sp>
    </p:spTree>
    <p:extLst>
      <p:ext uri="{BB962C8B-B14F-4D97-AF65-F5344CB8AC3E}">
        <p14:creationId xmlns:p14="http://schemas.microsoft.com/office/powerpoint/2010/main" val="8883653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5278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70631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609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544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215070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4004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35650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14908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ransition/>
  <p:txStyles>
    <p:titleStyle>
      <a:lvl1pPr algn="r" rtl="0" eaLnBrk="0" fontAlgn="base" hangingPunct="0">
        <a:spcBef>
          <a:spcPct val="0"/>
        </a:spcBef>
        <a:spcAft>
          <a:spcPct val="0"/>
        </a:spcAft>
        <a:defRPr sz="3600">
          <a:solidFill>
            <a:schemeClr val="tx1"/>
          </a:solidFill>
          <a:latin typeface="+mj-lt"/>
          <a:ea typeface="+mj-ea"/>
          <a:cs typeface="+mj-cs"/>
        </a:defRPr>
      </a:lvl1pPr>
      <a:lvl2pPr algn="r" rtl="0" eaLnBrk="0" fontAlgn="base" hangingPunct="0">
        <a:spcBef>
          <a:spcPct val="0"/>
        </a:spcBef>
        <a:spcAft>
          <a:spcPct val="0"/>
        </a:spcAft>
        <a:defRPr sz="3600">
          <a:solidFill>
            <a:schemeClr val="tx1"/>
          </a:solidFill>
          <a:latin typeface="Arial" charset="0"/>
        </a:defRPr>
      </a:lvl2pPr>
      <a:lvl3pPr algn="r" rtl="0" eaLnBrk="0" fontAlgn="base" hangingPunct="0">
        <a:spcBef>
          <a:spcPct val="0"/>
        </a:spcBef>
        <a:spcAft>
          <a:spcPct val="0"/>
        </a:spcAft>
        <a:defRPr sz="3600">
          <a:solidFill>
            <a:schemeClr val="tx1"/>
          </a:solidFill>
          <a:latin typeface="Arial" charset="0"/>
        </a:defRPr>
      </a:lvl3pPr>
      <a:lvl4pPr algn="r" rtl="0" eaLnBrk="0" fontAlgn="base" hangingPunct="0">
        <a:spcBef>
          <a:spcPct val="0"/>
        </a:spcBef>
        <a:spcAft>
          <a:spcPct val="0"/>
        </a:spcAft>
        <a:defRPr sz="3600">
          <a:solidFill>
            <a:schemeClr val="tx1"/>
          </a:solidFill>
          <a:latin typeface="Arial" charset="0"/>
        </a:defRPr>
      </a:lvl4pPr>
      <a:lvl5pPr algn="r" rtl="0" eaLnBrk="0" fontAlgn="base" hangingPunct="0">
        <a:spcBef>
          <a:spcPct val="0"/>
        </a:spcBef>
        <a:spcAft>
          <a:spcPct val="0"/>
        </a:spcAft>
        <a:defRPr sz="3600">
          <a:solidFill>
            <a:schemeClr val="tx1"/>
          </a:solidFill>
          <a:latin typeface="Arial" charset="0"/>
        </a:defRPr>
      </a:lvl5pPr>
      <a:lvl6pPr marL="457200" algn="r" rtl="0" eaLnBrk="0" fontAlgn="base" hangingPunct="0">
        <a:spcBef>
          <a:spcPct val="0"/>
        </a:spcBef>
        <a:spcAft>
          <a:spcPct val="0"/>
        </a:spcAft>
        <a:defRPr sz="3600">
          <a:solidFill>
            <a:schemeClr val="tx1"/>
          </a:solidFill>
          <a:latin typeface="Arial" charset="0"/>
        </a:defRPr>
      </a:lvl6pPr>
      <a:lvl7pPr marL="914400" algn="r" rtl="0" eaLnBrk="0" fontAlgn="base" hangingPunct="0">
        <a:spcBef>
          <a:spcPct val="0"/>
        </a:spcBef>
        <a:spcAft>
          <a:spcPct val="0"/>
        </a:spcAft>
        <a:defRPr sz="3600">
          <a:solidFill>
            <a:schemeClr val="tx1"/>
          </a:solidFill>
          <a:latin typeface="Arial" charset="0"/>
        </a:defRPr>
      </a:lvl7pPr>
      <a:lvl8pPr marL="1371600" algn="r" rtl="0" eaLnBrk="0" fontAlgn="base" hangingPunct="0">
        <a:spcBef>
          <a:spcPct val="0"/>
        </a:spcBef>
        <a:spcAft>
          <a:spcPct val="0"/>
        </a:spcAft>
        <a:defRPr sz="3600">
          <a:solidFill>
            <a:schemeClr val="tx1"/>
          </a:solidFill>
          <a:latin typeface="Arial" charset="0"/>
        </a:defRPr>
      </a:lvl8pPr>
      <a:lvl9pPr marL="1828800" algn="r" rtl="0" eaLnBrk="0" fontAlgn="base" hangingPunct="0">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3UBsnowPPYo?feature=oembed" TargetMode="External"/><Relationship Id="rId1" Type="http://schemas.openxmlformats.org/officeDocument/2006/relationships/tags" Target="../tags/tag9.xml"/><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YWKTuayArTg?feature=oembed" TargetMode="External"/><Relationship Id="rId1" Type="http://schemas.openxmlformats.org/officeDocument/2006/relationships/tags" Target="../tags/tag13.xml"/><Relationship Id="rId5" Type="http://schemas.openxmlformats.org/officeDocument/2006/relationships/image" Target="../media/image20.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i0ZEs3EedoY?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8" name="Picture 7" descr="Diagram&#10;&#10;Description automatically generated">
            <a:extLst>
              <a:ext uri="{FF2B5EF4-FFF2-40B4-BE49-F238E27FC236}">
                <a16:creationId xmlns:a16="http://schemas.microsoft.com/office/drawing/2014/main" id="{46FA2E08-CE37-42AD-88C1-FF13D3A514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8" y="-115744"/>
            <a:ext cx="12360696" cy="7001128"/>
          </a:xfrm>
          <a:prstGeom prst="rect">
            <a:avLst/>
          </a:prstGeom>
        </p:spPr>
      </p:pic>
      <p:sp>
        <p:nvSpPr>
          <p:cNvPr id="14" name="TextBox 13">
            <a:extLst>
              <a:ext uri="{FF2B5EF4-FFF2-40B4-BE49-F238E27FC236}">
                <a16:creationId xmlns:a16="http://schemas.microsoft.com/office/drawing/2014/main" id="{750EE1CF-2F8A-40CC-852D-B434C1B264B2}"/>
              </a:ext>
            </a:extLst>
          </p:cNvPr>
          <p:cNvSpPr txBox="1"/>
          <p:nvPr/>
        </p:nvSpPr>
        <p:spPr>
          <a:xfrm>
            <a:off x="3806777" y="5530289"/>
            <a:ext cx="5976664" cy="523220"/>
          </a:xfrm>
          <a:prstGeom prst="rect">
            <a:avLst/>
          </a:prstGeom>
          <a:noFill/>
        </p:spPr>
        <p:txBody>
          <a:bodyPr wrap="square" rtlCol="0">
            <a:spAutoFit/>
          </a:bodyPr>
          <a:lstStyle/>
          <a:p>
            <a:r>
              <a:rPr lang="en-GB" sz="2800" b="1" dirty="0">
                <a:latin typeface="+mj-lt"/>
              </a:rPr>
              <a:t>KS1 Fire Safety Education</a:t>
            </a:r>
          </a:p>
        </p:txBody>
      </p:sp>
    </p:spTree>
    <p:custDataLst>
      <p:tags r:id="rId1"/>
    </p:custDataLst>
    <p:extLst>
      <p:ext uri="{BB962C8B-B14F-4D97-AF65-F5344CB8AC3E}">
        <p14:creationId xmlns:p14="http://schemas.microsoft.com/office/powerpoint/2010/main" val="827240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descr="A picture containing text, clipart, vector graphics, businesscard&#10;&#10;Description automatically generated">
            <a:extLst>
              <a:ext uri="{FF2B5EF4-FFF2-40B4-BE49-F238E27FC236}">
                <a16:creationId xmlns:a16="http://schemas.microsoft.com/office/drawing/2014/main" id="{5106FE66-864F-4CAA-91F0-4F91732597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757" y="1600201"/>
            <a:ext cx="7272487" cy="4525963"/>
          </a:xfrm>
        </p:spPr>
      </p:pic>
      <p:pic>
        <p:nvPicPr>
          <p:cNvPr id="6146" name="Picture 2" descr="\\LS031\CIFS_VDIRedirFolders\b7578\Desktop\Brightsparx\Red backgrou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0" y="0"/>
            <a:ext cx="12192000" cy="6923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548680"/>
            <a:ext cx="7934672" cy="1902289"/>
          </a:xfrm>
          <a:prstGeom prst="rect">
            <a:avLst/>
          </a:prstGeom>
          <a:solidFill>
            <a:srgbClr val="0033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7" name="TextBox 6"/>
          <p:cNvSpPr txBox="1"/>
          <p:nvPr/>
        </p:nvSpPr>
        <p:spPr>
          <a:xfrm>
            <a:off x="911424" y="641974"/>
            <a:ext cx="6408712" cy="1754326"/>
          </a:xfrm>
          <a:prstGeom prst="rect">
            <a:avLst/>
          </a:prstGeom>
          <a:noFill/>
        </p:spPr>
        <p:txBody>
          <a:bodyPr wrap="square" rtlCol="0">
            <a:spAutoFit/>
          </a:bodyPr>
          <a:lstStyle/>
          <a:p>
            <a:r>
              <a:rPr lang="en-GB" sz="5400" dirty="0">
                <a:solidFill>
                  <a:schemeClr val="bg1"/>
                </a:solidFill>
                <a:effectLst>
                  <a:outerShdw blurRad="38100" dist="38100" dir="2700000" algn="tl">
                    <a:srgbClr val="000000">
                      <a:alpha val="43137"/>
                    </a:srgbClr>
                  </a:outerShdw>
                </a:effectLst>
                <a:latin typeface="Impact" panose="020B0806030902050204" pitchFamily="34" charset="0"/>
              </a:rPr>
              <a:t>Stop, Drop and Roll -</a:t>
            </a:r>
          </a:p>
          <a:p>
            <a:r>
              <a:rPr lang="en-GB" sz="5400" dirty="0">
                <a:solidFill>
                  <a:schemeClr val="bg1"/>
                </a:solidFill>
                <a:effectLst>
                  <a:outerShdw blurRad="38100" dist="38100" dir="2700000" algn="tl">
                    <a:srgbClr val="000000">
                      <a:alpha val="43137"/>
                    </a:srgbClr>
                  </a:outerShdw>
                </a:effectLst>
                <a:latin typeface="Impact" panose="020B0806030902050204" pitchFamily="34" charset="0"/>
              </a:rPr>
              <a:t>Wheelchair Users</a:t>
            </a:r>
          </a:p>
        </p:txBody>
      </p:sp>
      <p:pic>
        <p:nvPicPr>
          <p:cNvPr id="4" name="Picture 3" descr="A picture containing person, child, little, child&#10;&#10;Description automatically generated">
            <a:extLst>
              <a:ext uri="{FF2B5EF4-FFF2-40B4-BE49-F238E27FC236}">
                <a16:creationId xmlns:a16="http://schemas.microsoft.com/office/drawing/2014/main" id="{4B09059F-DCBF-8655-2983-22F358B475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489" y="2925762"/>
            <a:ext cx="4510798" cy="3007199"/>
          </a:xfrm>
          <a:prstGeom prst="rect">
            <a:avLst/>
          </a:prstGeom>
        </p:spPr>
      </p:pic>
      <p:pic>
        <p:nvPicPr>
          <p:cNvPr id="8" name="Picture 7" descr="A picture containing person, floor, indoor, orange&#10;&#10;Description automatically generated">
            <a:extLst>
              <a:ext uri="{FF2B5EF4-FFF2-40B4-BE49-F238E27FC236}">
                <a16:creationId xmlns:a16="http://schemas.microsoft.com/office/drawing/2014/main" id="{EA27FDFB-5FB7-6F72-4296-DB6A56B3E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713" y="3429000"/>
            <a:ext cx="4510798" cy="3007199"/>
          </a:xfrm>
          <a:prstGeom prst="rect">
            <a:avLst/>
          </a:prstGeom>
        </p:spPr>
      </p:pic>
    </p:spTree>
    <p:extLst>
      <p:ext uri="{BB962C8B-B14F-4D97-AF65-F5344CB8AC3E}">
        <p14:creationId xmlns:p14="http://schemas.microsoft.com/office/powerpoint/2010/main" val="954556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pic>
        <p:nvPicPr>
          <p:cNvPr id="4" name="Picture 3" descr="Diagram&#10;&#10;Description automatically generated">
            <a:extLst>
              <a:ext uri="{FF2B5EF4-FFF2-40B4-BE49-F238E27FC236}">
                <a16:creationId xmlns:a16="http://schemas.microsoft.com/office/drawing/2014/main" id="{79D1AB04-DC80-4AE8-89D5-8E3AD99D2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264997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B9AAD-DDCB-7FB8-AD44-AE3130D97D8C}"/>
              </a:ext>
            </a:extLst>
          </p:cNvPr>
          <p:cNvSpPr/>
          <p:nvPr/>
        </p:nvSpPr>
        <p:spPr>
          <a:xfrm>
            <a:off x="609600" y="548680"/>
            <a:ext cx="7934672" cy="1902289"/>
          </a:xfrm>
          <a:prstGeom prst="rect">
            <a:avLst/>
          </a:prstGeom>
          <a:solidFill>
            <a:srgbClr val="0033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5" name="TextBox 4">
            <a:extLst>
              <a:ext uri="{FF2B5EF4-FFF2-40B4-BE49-F238E27FC236}">
                <a16:creationId xmlns:a16="http://schemas.microsoft.com/office/drawing/2014/main" id="{AF74C1FC-93BE-6872-4106-48D00ADDE32F}"/>
              </a:ext>
            </a:extLst>
          </p:cNvPr>
          <p:cNvSpPr txBox="1"/>
          <p:nvPr/>
        </p:nvSpPr>
        <p:spPr>
          <a:xfrm>
            <a:off x="911424" y="641974"/>
            <a:ext cx="6408712" cy="1754326"/>
          </a:xfrm>
          <a:prstGeom prst="rect">
            <a:avLst/>
          </a:prstGeom>
          <a:noFill/>
        </p:spPr>
        <p:txBody>
          <a:bodyPr wrap="square" rtlCol="0">
            <a:spAutoFit/>
          </a:bodyPr>
          <a:lstStyle/>
          <a:p>
            <a:r>
              <a:rPr lang="en-GB" sz="5400" dirty="0">
                <a:solidFill>
                  <a:schemeClr val="bg1"/>
                </a:solidFill>
                <a:effectLst>
                  <a:outerShdw blurRad="38100" dist="38100" dir="2700000" algn="tl">
                    <a:srgbClr val="000000">
                      <a:alpha val="43137"/>
                    </a:srgbClr>
                  </a:outerShdw>
                </a:effectLst>
                <a:latin typeface="Impact" panose="020B0806030902050204" pitchFamily="34" charset="0"/>
              </a:rPr>
              <a:t>Hard of hearing smoke alarms</a:t>
            </a:r>
          </a:p>
        </p:txBody>
      </p:sp>
      <p:pic>
        <p:nvPicPr>
          <p:cNvPr id="7" name="Content Placeholder 6" descr="A picture containing text, indoor&#10;&#10;Description automatically generated">
            <a:extLst>
              <a:ext uri="{FF2B5EF4-FFF2-40B4-BE49-F238E27FC236}">
                <a16:creationId xmlns:a16="http://schemas.microsoft.com/office/drawing/2014/main" id="{089286C4-31F9-0B92-BF3C-C4F4560EA1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2906" y="2818305"/>
            <a:ext cx="4633094" cy="3491015"/>
          </a:xfrm>
        </p:spPr>
      </p:pic>
      <p:sp>
        <p:nvSpPr>
          <p:cNvPr id="8" name="TextBox 7">
            <a:extLst>
              <a:ext uri="{FF2B5EF4-FFF2-40B4-BE49-F238E27FC236}">
                <a16:creationId xmlns:a16="http://schemas.microsoft.com/office/drawing/2014/main" id="{3C722DCB-911A-A52D-6680-FE8C151EDAA9}"/>
              </a:ext>
            </a:extLst>
          </p:cNvPr>
          <p:cNvSpPr txBox="1"/>
          <p:nvPr/>
        </p:nvSpPr>
        <p:spPr>
          <a:xfrm>
            <a:off x="7104112" y="2924944"/>
            <a:ext cx="4478288" cy="3539430"/>
          </a:xfrm>
          <a:prstGeom prst="rect">
            <a:avLst/>
          </a:prstGeom>
          <a:noFill/>
        </p:spPr>
        <p:txBody>
          <a:bodyPr wrap="square" rtlCol="0">
            <a:spAutoFit/>
          </a:bodyPr>
          <a:lstStyle/>
          <a:p>
            <a:pPr marL="285750" indent="-285750">
              <a:buFont typeface="Arial" panose="020B0604020202020204" pitchFamily="34" charset="0"/>
              <a:buChar char="•"/>
            </a:pPr>
            <a:r>
              <a:rPr lang="en-GB" sz="3200" b="1" dirty="0"/>
              <a:t>Strobe light.</a:t>
            </a:r>
          </a:p>
          <a:p>
            <a:pPr marL="285750" indent="-285750">
              <a:buFont typeface="Arial" panose="020B0604020202020204" pitchFamily="34" charset="0"/>
              <a:buChar char="•"/>
            </a:pPr>
            <a:r>
              <a:rPr lang="en-GB" sz="3200" b="1" dirty="0"/>
              <a:t>Vibrating pad for under the pillow.</a:t>
            </a:r>
            <a:br>
              <a:rPr lang="en-GB" sz="3200" dirty="0"/>
            </a:br>
            <a:endParaRPr lang="en-GB" sz="3200" dirty="0"/>
          </a:p>
          <a:p>
            <a:r>
              <a:rPr lang="en-GB" sz="3200" dirty="0"/>
              <a:t>These should help the person to wake up in an emergency.</a:t>
            </a:r>
          </a:p>
        </p:txBody>
      </p:sp>
    </p:spTree>
    <p:extLst>
      <p:ext uri="{BB962C8B-B14F-4D97-AF65-F5344CB8AC3E}">
        <p14:creationId xmlns:p14="http://schemas.microsoft.com/office/powerpoint/2010/main" val="13415181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sp>
        <p:nvSpPr>
          <p:cNvPr id="10" name="TextBox 9"/>
          <p:cNvSpPr txBox="1"/>
          <p:nvPr/>
        </p:nvSpPr>
        <p:spPr>
          <a:xfrm>
            <a:off x="2999656" y="435445"/>
            <a:ext cx="5976664" cy="584775"/>
          </a:xfrm>
          <a:prstGeom prst="rect">
            <a:avLst/>
          </a:prstGeom>
          <a:noFill/>
        </p:spPr>
        <p:txBody>
          <a:bodyPr wrap="square" rtlCol="0">
            <a:spAutoFit/>
          </a:bodyPr>
          <a:lstStyle/>
          <a:p>
            <a:pPr>
              <a:defRPr/>
            </a:pPr>
            <a:r>
              <a:rPr lang="en-GB" sz="3200" b="1" dirty="0">
                <a:solidFill>
                  <a:srgbClr val="000000"/>
                </a:solidFill>
                <a:latin typeface="Arial"/>
              </a:rPr>
              <a:t>Smokey’s Fire Plan</a:t>
            </a:r>
          </a:p>
        </p:txBody>
      </p:sp>
      <p:pic>
        <p:nvPicPr>
          <p:cNvPr id="4" name="Online Media 3" title="Childsafe PowerPoint 13">
            <a:hlinkClick r:id="" action="ppaction://media"/>
            <a:extLst>
              <a:ext uri="{FF2B5EF4-FFF2-40B4-BE49-F238E27FC236}">
                <a16:creationId xmlns:a16="http://schemas.microsoft.com/office/drawing/2014/main" id="{A0195FE3-CFA8-D845-3830-6591ECC28B09}"/>
              </a:ext>
            </a:extLst>
          </p:cNvPr>
          <p:cNvPicPr>
            <a:picLocks noRot="1" noChangeAspect="1"/>
          </p:cNvPicPr>
          <p:nvPr>
            <a:videoFile r:link="rId2"/>
          </p:nvPr>
        </p:nvPicPr>
        <p:blipFill>
          <a:blip r:embed="rId5"/>
          <a:stretch>
            <a:fillRect/>
          </a:stretch>
        </p:blipFill>
        <p:spPr>
          <a:xfrm>
            <a:off x="26988" y="0"/>
            <a:ext cx="12138025" cy="6858000"/>
          </a:xfrm>
          <a:prstGeom prst="rect">
            <a:avLst/>
          </a:prstGeom>
        </p:spPr>
      </p:pic>
    </p:spTree>
    <p:custDataLst>
      <p:tags r:id="rId1"/>
    </p:custDataLst>
    <p:extLst>
      <p:ext uri="{BB962C8B-B14F-4D97-AF65-F5344CB8AC3E}">
        <p14:creationId xmlns:p14="http://schemas.microsoft.com/office/powerpoint/2010/main" val="242065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4" name="Picture 3" descr="A picture containing diagram&#10;&#10;Description automatically generated">
            <a:extLst>
              <a:ext uri="{FF2B5EF4-FFF2-40B4-BE49-F238E27FC236}">
                <a16:creationId xmlns:a16="http://schemas.microsoft.com/office/drawing/2014/main" id="{1126321C-F15E-43C0-8036-BCE233AEB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Tree>
    <p:custDataLst>
      <p:tags r:id="rId1"/>
    </p:custDataLst>
    <p:extLst>
      <p:ext uri="{BB962C8B-B14F-4D97-AF65-F5344CB8AC3E}">
        <p14:creationId xmlns:p14="http://schemas.microsoft.com/office/powerpoint/2010/main" val="7209098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pic>
        <p:nvPicPr>
          <p:cNvPr id="5" name="Picture 4" descr="Diagram&#10;&#10;Description automatically generated">
            <a:extLst>
              <a:ext uri="{FF2B5EF4-FFF2-40B4-BE49-F238E27FC236}">
                <a16:creationId xmlns:a16="http://schemas.microsoft.com/office/drawing/2014/main" id="{6676929D-7DF2-423A-8898-D58CB35E9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29" y="-171400"/>
            <a:ext cx="12586091" cy="7128792"/>
          </a:xfrm>
          <a:prstGeom prst="rect">
            <a:avLst/>
          </a:prstGeom>
        </p:spPr>
      </p:pic>
    </p:spTree>
    <p:custDataLst>
      <p:tags r:id="rId1"/>
    </p:custDataLst>
    <p:extLst>
      <p:ext uri="{BB962C8B-B14F-4D97-AF65-F5344CB8AC3E}">
        <p14:creationId xmlns:p14="http://schemas.microsoft.com/office/powerpoint/2010/main" val="1123710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4" name="Picture 3" descr="Diagram&#10;&#10;Description automatically generated">
            <a:extLst>
              <a:ext uri="{FF2B5EF4-FFF2-40B4-BE49-F238E27FC236}">
                <a16:creationId xmlns:a16="http://schemas.microsoft.com/office/drawing/2014/main" id="{A83DDA49-5C9F-4E96-B87E-74AEA6730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88" y="-72008"/>
            <a:ext cx="12410612" cy="7029400"/>
          </a:xfrm>
          <a:prstGeom prst="rect">
            <a:avLst/>
          </a:prstGeom>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defRPr/>
            </a:pPr>
            <a:endParaRPr lang="en-GB" altLang="en-US" sz="2800" b="1">
              <a:solidFill>
                <a:srgbClr val="000000"/>
              </a:solidFill>
            </a:endParaRPr>
          </a:p>
        </p:txBody>
      </p:sp>
      <p:pic>
        <p:nvPicPr>
          <p:cNvPr id="3" name="Online Media 2" title="Childsafe PowerPoint 17">
            <a:hlinkClick r:id="" action="ppaction://media"/>
            <a:extLst>
              <a:ext uri="{FF2B5EF4-FFF2-40B4-BE49-F238E27FC236}">
                <a16:creationId xmlns:a16="http://schemas.microsoft.com/office/drawing/2014/main" id="{984B3B54-DE29-94DC-209F-FAA4848351CF}"/>
              </a:ext>
            </a:extLst>
          </p:cNvPr>
          <p:cNvPicPr>
            <a:picLocks noRot="1" noChangeAspect="1"/>
          </p:cNvPicPr>
          <p:nvPr>
            <a:videoFile r:link="rId2"/>
          </p:nvPr>
        </p:nvPicPr>
        <p:blipFill>
          <a:blip r:embed="rId5"/>
          <a:stretch>
            <a:fillRect/>
          </a:stretch>
        </p:blipFill>
        <p:spPr>
          <a:xfrm>
            <a:off x="26988" y="0"/>
            <a:ext cx="12138025" cy="6858000"/>
          </a:xfrm>
          <a:prstGeom prst="rect">
            <a:avLst/>
          </a:prstGeom>
        </p:spPr>
      </p:pic>
    </p:spTree>
    <p:custDataLst>
      <p:tags r:id="rId1"/>
    </p:custDataLst>
    <p:extLst>
      <p:ext uri="{BB962C8B-B14F-4D97-AF65-F5344CB8AC3E}">
        <p14:creationId xmlns:p14="http://schemas.microsoft.com/office/powerpoint/2010/main" val="4115621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162F454-BCDB-4B3C-B0F2-A8E8027F7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6" y="-171400"/>
            <a:ext cx="12410612" cy="7029400"/>
          </a:xfrm>
          <a:prstGeom prst="rect">
            <a:avLst/>
          </a:prstGeom>
        </p:spPr>
      </p:pic>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sp>
        <p:nvSpPr>
          <p:cNvPr id="10" name="TextBox 9"/>
          <p:cNvSpPr txBox="1"/>
          <p:nvPr/>
        </p:nvSpPr>
        <p:spPr>
          <a:xfrm>
            <a:off x="551384" y="2836315"/>
            <a:ext cx="7488832" cy="1820370"/>
          </a:xfrm>
          <a:prstGeom prst="rect">
            <a:avLst/>
          </a:prstGeom>
          <a:noFill/>
        </p:spPr>
        <p:txBody>
          <a:bodyPr wrap="square" rtlCol="0">
            <a:spAutoFit/>
          </a:bodyPr>
          <a:lstStyle/>
          <a:p>
            <a:pPr>
              <a:lnSpc>
                <a:spcPct val="150000"/>
              </a:lnSpc>
            </a:pPr>
            <a:r>
              <a:rPr lang="en-GB" sz="4000" b="1" dirty="0">
                <a:latin typeface="Arial Rounded MT Bold" panose="020F0704030504030204" pitchFamily="34" charset="0"/>
              </a:rPr>
              <a:t>What sort of things does the Fire and Rescue Service do?</a:t>
            </a:r>
          </a:p>
        </p:txBody>
      </p:sp>
    </p:spTree>
    <p:custDataLst>
      <p:tags r:id="rId1"/>
    </p:custDataLst>
    <p:extLst>
      <p:ext uri="{BB962C8B-B14F-4D97-AF65-F5344CB8AC3E}">
        <p14:creationId xmlns:p14="http://schemas.microsoft.com/office/powerpoint/2010/main" val="4194623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hildsafe PowerPoint 3">
            <a:hlinkClick r:id="" action="ppaction://media"/>
            <a:extLst>
              <a:ext uri="{FF2B5EF4-FFF2-40B4-BE49-F238E27FC236}">
                <a16:creationId xmlns:a16="http://schemas.microsoft.com/office/drawing/2014/main" id="{105BB080-5F04-571D-517F-D42F295BB09D}"/>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3736899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4B40941-3542-4BD6-A9F0-9A7120AB4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GB" altLang="en-US"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3">
            <a:extLst>
              <a:ext uri="{FF2B5EF4-FFF2-40B4-BE49-F238E27FC236}">
                <a16:creationId xmlns:a16="http://schemas.microsoft.com/office/drawing/2014/main" id="{C3923120-8BC4-45D2-B613-795EA758DDBA}"/>
              </a:ext>
            </a:extLst>
          </p:cNvPr>
          <p:cNvSpPr txBox="1">
            <a:spLocks noChangeArrowheads="1"/>
          </p:cNvSpPr>
          <p:nvPr/>
        </p:nvSpPr>
        <p:spPr bwMode="auto">
          <a:xfrm>
            <a:off x="5572317" y="1838288"/>
            <a:ext cx="6481365" cy="3816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Fire risks and the dangers of playing with matches and lighters</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Why and how to Stop, Drop and Roll</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Why you need a working smoke alarm</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What a Bedtime Routine is</a:t>
            </a:r>
          </a:p>
          <a:p>
            <a:pPr marL="342900" marR="0" lvl="0" indent="-342900" algn="l" defTabSz="914400" rtl="0" eaLnBrk="0" fontAlgn="base" latinLnBrk="0" hangingPunct="0">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FFFFCC">
                    <a:lumMod val="10000"/>
                  </a:srgbClr>
                </a:solidFill>
                <a:effectLst/>
                <a:uLnTx/>
                <a:uFillTx/>
                <a:latin typeface="Arial Rounded MT Bold" panose="020F0704030504030204" pitchFamily="34" charset="0"/>
                <a:ea typeface="+mn-ea"/>
                <a:cs typeface="+mn-cs"/>
              </a:rPr>
              <a:t>How to make a Fire Plan with your family</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37DC4D93-3457-483C-B6EB-2BF659F267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
        <p:nvSpPr>
          <p:cNvPr id="10" name="TextBox 9"/>
          <p:cNvSpPr txBox="1"/>
          <p:nvPr/>
        </p:nvSpPr>
        <p:spPr>
          <a:xfrm>
            <a:off x="695400" y="3681660"/>
            <a:ext cx="4888605" cy="584775"/>
          </a:xfrm>
          <a:prstGeom prst="rect">
            <a:avLst/>
          </a:prstGeom>
          <a:noFill/>
        </p:spPr>
        <p:txBody>
          <a:bodyPr wrap="square" rtlCol="0">
            <a:spAutoFit/>
          </a:bodyPr>
          <a:lstStyle/>
          <a:p>
            <a:r>
              <a:rPr lang="en-GB" sz="3200" b="1" dirty="0">
                <a:latin typeface="Arial Rounded MT Bold" panose="020F0704030504030204" pitchFamily="34" charset="0"/>
              </a:rPr>
              <a:t>Can fire be useful?</a:t>
            </a:r>
          </a:p>
        </p:txBody>
      </p:sp>
      <p:sp>
        <p:nvSpPr>
          <p:cNvPr id="11" name="TextBox 10">
            <a:extLst>
              <a:ext uri="{FF2B5EF4-FFF2-40B4-BE49-F238E27FC236}">
                <a16:creationId xmlns:a16="http://schemas.microsoft.com/office/drawing/2014/main" id="{DABDBE83-D759-44CA-9E14-BE54A6847E24}"/>
              </a:ext>
            </a:extLst>
          </p:cNvPr>
          <p:cNvSpPr txBox="1"/>
          <p:nvPr/>
        </p:nvSpPr>
        <p:spPr>
          <a:xfrm>
            <a:off x="7096818" y="3189218"/>
            <a:ext cx="4888605" cy="1569660"/>
          </a:xfrm>
          <a:prstGeom prst="rect">
            <a:avLst/>
          </a:prstGeom>
          <a:noFill/>
        </p:spPr>
        <p:txBody>
          <a:bodyPr wrap="square" rtlCol="0">
            <a:spAutoFit/>
          </a:bodyPr>
          <a:lstStyle/>
          <a:p>
            <a:endParaRPr lang="en-GB" sz="3200" b="1" dirty="0">
              <a:latin typeface="Arial Rounded MT Bold" panose="020F0704030504030204" pitchFamily="34" charset="0"/>
            </a:endParaRPr>
          </a:p>
          <a:p>
            <a:r>
              <a:rPr lang="en-GB" sz="3200" b="1" dirty="0">
                <a:latin typeface="Arial Rounded MT Bold" panose="020F0704030504030204" pitchFamily="34" charset="0"/>
              </a:rPr>
              <a:t>Can fire be dangerous</a:t>
            </a:r>
            <a:r>
              <a:rPr lang="en-GB" sz="3200" b="1" dirty="0">
                <a:latin typeface="+mj-lt"/>
              </a:rPr>
              <a:t>?</a:t>
            </a:r>
          </a:p>
          <a:p>
            <a:endParaRPr lang="en-GB" sz="3200" b="1" dirty="0">
              <a:latin typeface="+mj-lt"/>
            </a:endParaRPr>
          </a:p>
        </p:txBody>
      </p:sp>
    </p:spTree>
    <p:custDataLst>
      <p:tags r:id="rId1"/>
    </p:custDataLst>
    <p:extLst>
      <p:ext uri="{BB962C8B-B14F-4D97-AF65-F5344CB8AC3E}">
        <p14:creationId xmlns:p14="http://schemas.microsoft.com/office/powerpoint/2010/main" val="38441160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sp>
        <p:nvSpPr>
          <p:cNvPr id="10" name="TextBox 9"/>
          <p:cNvSpPr txBox="1"/>
          <p:nvPr/>
        </p:nvSpPr>
        <p:spPr>
          <a:xfrm>
            <a:off x="2071492" y="642056"/>
            <a:ext cx="4888605" cy="1077218"/>
          </a:xfrm>
          <a:prstGeom prst="rect">
            <a:avLst/>
          </a:prstGeom>
          <a:noFill/>
        </p:spPr>
        <p:txBody>
          <a:bodyPr wrap="square" rtlCol="0">
            <a:spAutoFit/>
          </a:bodyPr>
          <a:lstStyle/>
          <a:p>
            <a:endParaRPr lang="en-GB" sz="3200" b="1" dirty="0">
              <a:latin typeface="+mj-lt"/>
            </a:endParaRPr>
          </a:p>
          <a:p>
            <a:endParaRPr lang="en-GB" sz="3200" b="1" dirty="0">
              <a:latin typeface="+mj-lt"/>
            </a:endParaRPr>
          </a:p>
        </p:txBody>
      </p:sp>
      <p:pic>
        <p:nvPicPr>
          <p:cNvPr id="6" name="Picture 5" descr="Timeline&#10;&#10;Description automatically generated">
            <a:extLst>
              <a:ext uri="{FF2B5EF4-FFF2-40B4-BE49-F238E27FC236}">
                <a16:creationId xmlns:a16="http://schemas.microsoft.com/office/drawing/2014/main" id="{DA62576E-F41F-413E-8F14-5534601AE0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577"/>
            <a:ext cx="12192000" cy="6905578"/>
          </a:xfrm>
          <a:prstGeom prst="rect">
            <a:avLst/>
          </a:prstGeom>
        </p:spPr>
      </p:pic>
    </p:spTree>
    <p:custDataLst>
      <p:tags r:id="rId1"/>
    </p:custDataLst>
    <p:extLst>
      <p:ext uri="{BB962C8B-B14F-4D97-AF65-F5344CB8AC3E}">
        <p14:creationId xmlns:p14="http://schemas.microsoft.com/office/powerpoint/2010/main" val="7543680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159FBDD-404A-4372-B3E4-68ED9DF9A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8" y="-92395"/>
            <a:ext cx="12317946" cy="6977779"/>
          </a:xfrm>
          <a:prstGeom prst="rect">
            <a:avLst/>
          </a:prstGeom>
        </p:spPr>
      </p:pic>
    </p:spTree>
    <p:extLst>
      <p:ext uri="{BB962C8B-B14F-4D97-AF65-F5344CB8AC3E}">
        <p14:creationId xmlns:p14="http://schemas.microsoft.com/office/powerpoint/2010/main" val="2662663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descr="A picture containing text, clipart, vector graphics, businesscard&#10;&#10;Description automatically generated">
            <a:extLst>
              <a:ext uri="{FF2B5EF4-FFF2-40B4-BE49-F238E27FC236}">
                <a16:creationId xmlns:a16="http://schemas.microsoft.com/office/drawing/2014/main" id="{5106FE66-864F-4CAA-91F0-4F91732597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757" y="1600201"/>
            <a:ext cx="7272487" cy="4525963"/>
          </a:xfrm>
        </p:spPr>
      </p:pic>
      <p:pic>
        <p:nvPicPr>
          <p:cNvPr id="6146" name="Picture 2" descr="\\LS031\CIFS_VDIRedirFolders\b7578\Desktop\Brightsparx\Red backgrou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0" y="0"/>
            <a:ext cx="12192000" cy="69232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548680"/>
            <a:ext cx="7934672" cy="1902289"/>
          </a:xfrm>
          <a:prstGeom prst="rect">
            <a:avLst/>
          </a:prstGeom>
          <a:solidFill>
            <a:srgbClr val="0033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3CC"/>
              </a:solidFill>
            </a:endParaRPr>
          </a:p>
        </p:txBody>
      </p:sp>
      <p:sp>
        <p:nvSpPr>
          <p:cNvPr id="7" name="TextBox 6"/>
          <p:cNvSpPr txBox="1"/>
          <p:nvPr/>
        </p:nvSpPr>
        <p:spPr>
          <a:xfrm>
            <a:off x="767408" y="1026364"/>
            <a:ext cx="7272808" cy="1015663"/>
          </a:xfrm>
          <a:prstGeom prst="rect">
            <a:avLst/>
          </a:prstGeom>
          <a:noFill/>
        </p:spPr>
        <p:txBody>
          <a:bodyPr wrap="square" rtlCol="0">
            <a:spAutoFit/>
          </a:bodyPr>
          <a:lstStyle/>
          <a:p>
            <a:r>
              <a:rPr lang="en-GB" sz="6000" dirty="0">
                <a:solidFill>
                  <a:schemeClr val="bg1"/>
                </a:solidFill>
                <a:effectLst>
                  <a:outerShdw blurRad="38100" dist="38100" dir="2700000" algn="tl">
                    <a:srgbClr val="000000">
                      <a:alpha val="43137"/>
                    </a:srgbClr>
                  </a:outerShdw>
                </a:effectLst>
                <a:latin typeface="Impact" panose="020B0806030902050204" pitchFamily="34" charset="0"/>
              </a:rPr>
              <a:t>What would you do if…</a:t>
            </a:r>
          </a:p>
        </p:txBody>
      </p:sp>
      <p:sp>
        <p:nvSpPr>
          <p:cNvPr id="3" name="TextBox 2">
            <a:extLst>
              <a:ext uri="{FF2B5EF4-FFF2-40B4-BE49-F238E27FC236}">
                <a16:creationId xmlns:a16="http://schemas.microsoft.com/office/drawing/2014/main" id="{D847043E-3974-06C7-F3B0-976FD5A1A681}"/>
              </a:ext>
            </a:extLst>
          </p:cNvPr>
          <p:cNvSpPr txBox="1"/>
          <p:nvPr/>
        </p:nvSpPr>
        <p:spPr>
          <a:xfrm>
            <a:off x="609600" y="3476696"/>
            <a:ext cx="10454952" cy="1938992"/>
          </a:xfrm>
          <a:prstGeom prst="rect">
            <a:avLst/>
          </a:prstGeom>
          <a:noFill/>
        </p:spPr>
        <p:txBody>
          <a:bodyPr wrap="square" rtlCol="0">
            <a:spAutoFit/>
          </a:bodyPr>
          <a:lstStyle/>
          <a:p>
            <a:r>
              <a:rPr lang="en-GB" sz="6000" b="1" dirty="0">
                <a:solidFill>
                  <a:schemeClr val="accent3"/>
                </a:solidFill>
              </a:rPr>
              <a:t>your clothes</a:t>
            </a:r>
          </a:p>
          <a:p>
            <a:r>
              <a:rPr lang="en-GB" sz="6000" b="1" dirty="0">
                <a:solidFill>
                  <a:schemeClr val="accent3"/>
                </a:solidFill>
              </a:rPr>
              <a:t>caught on fire?</a:t>
            </a:r>
          </a:p>
        </p:txBody>
      </p:sp>
    </p:spTree>
    <p:extLst>
      <p:ext uri="{BB962C8B-B14F-4D97-AF65-F5344CB8AC3E}">
        <p14:creationId xmlns:p14="http://schemas.microsoft.com/office/powerpoint/2010/main" val="1017024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2208213" y="2205038"/>
            <a:ext cx="3167062"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pPr>
            <a:endParaRPr lang="en-GB" altLang="en-US" sz="2800" b="1"/>
          </a:p>
        </p:txBody>
      </p:sp>
      <p:pic>
        <p:nvPicPr>
          <p:cNvPr id="3" name="Picture 2" descr="Text&#10;&#10;Description automatically generated">
            <a:extLst>
              <a:ext uri="{FF2B5EF4-FFF2-40B4-BE49-F238E27FC236}">
                <a16:creationId xmlns:a16="http://schemas.microsoft.com/office/drawing/2014/main" id="{0FAAB335-2FE9-4362-8A7A-032D938BAD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 y="-99392"/>
            <a:ext cx="12283479" cy="6957392"/>
          </a:xfrm>
          <a:prstGeom prst="rect">
            <a:avLst/>
          </a:prstGeom>
        </p:spPr>
      </p:pic>
    </p:spTree>
    <p:custDataLst>
      <p:tags r:id="rId1"/>
    </p:custDataLst>
    <p:extLst>
      <p:ext uri="{BB962C8B-B14F-4D97-AF65-F5344CB8AC3E}">
        <p14:creationId xmlns:p14="http://schemas.microsoft.com/office/powerpoint/2010/main" val="11442067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QUANDARYGAMESETTING" val="&lt;QuandaryGameSetting&gt;&lt;GameOptions&gt;&lt;skipWelcome&gt;False&lt;/skipWelcome&gt;&lt;option&gt;&lt;skipOptionScreen&gt;False&lt;/skipOptionScreen&gt;&lt;scoringOption&gt;0&lt;/scoringOption&gt;&lt;questionPerGame&gt;0&lt;/questionPerGame&gt;&lt;loopGame&gt;off&lt;/loopGame&gt;&lt;timeBetweenGames&gt;0&lt;/timeBetweenGames&gt;&lt;skipWelcomeMovie&gt;False&lt;/skipWelcomeMovie&gt;&lt;gameMode&gt;0&lt;/gameMode&gt;&lt;numTeams&gt;0&lt;/numTeams&gt;&lt;/option&gt;&lt;/GameOptions&gt;&lt;QuandaryTopicsStore /&gt;&lt;/QuandaryGameSetting&gt;"/>
  <p:tag name="PRESENTATIONKEY" val="Y[DHSR"/>
  <p:tag name="RESPONSEDETAILS" val="&lt;NewDataSet&gt;&lt;xs:schema id=&quot;NewDataSet&quot; xmlns=&quot;&quot; xmlns:xs=&quot;http://www.w3.org/2001/XMLSchema&quot; xmlns:msdata=&quot;urn:schemas-microsoft-com:xml-msdata&quot;&gt;&lt;xs:element name=&quot;NewDataSet&quot; msdata:IsDataSet=&quot;true&quot; msdata:MainDataTable=&quot;ResponseDetails&quot; msdata:UseCurrentLocale=&quot;true&quot;&gt;&lt;xs:complexType&gt;&lt;xs:choice minOccurs=&quot;0&quot; maxOccurs=&quot;unbounded&quot;&gt;&lt;xs:element name=&quot;ResponseDetails&quot;&gt;&lt;xs:complexType&gt;&lt;xs:sequence&gt;&lt;xs:element name=&quot;Response_List_Id&quot; type=&quot;xs:string&quot; minOccurs=&quot;0&quot; /&gt;&lt;xs:element name=&quot;Activity_ID&quot; type=&quot;xs:string&quot; minOccurs=&quot;0&quot; /&gt;&lt;xs:element name=&quot;Response_List_Name&quot; type=&quot;xs:string&quot; minOccurs=&quot;0&quot; /&gt;&lt;xs:element name=&quot;Slide_Type&quot; type=&quot;xs:string&quot; minOccurs=&quot;0&quot; /&gt;&lt;xs:element name=&quot;Response_List&quot; type=&quot;xs:string&quot; minOccurs=&quot;0&quot; /&gt;&lt;/xs:sequence&gt;&lt;/xs:complexType&gt;&lt;/xs:element&gt;&lt;/xs:choice&gt;&lt;/xs:complexType&gt;&lt;/xs:element&gt;&lt;/xs:schema&gt;&lt;ResponseDetails&gt;&lt;Response_List_Id&gt;Default&lt;/Response_List_Id&gt;&lt;Activity_ID /&gt;&lt;Response_List_Name&gt;Default&lt;/Response_List_Name&gt;&lt;Slide_Type&gt;LikertScale&lt;/Slide_Type&gt;&lt;Response_List&gt;Strongly AgreeÜAgreeÜNeither Agree Nor DisagreeÜDisagreeÜStrongly Disagree&lt;/Response_List&gt;&lt;/ResponseDetails&gt;&lt;ResponseDetails&gt;&lt;Response_List_Id&gt;Custom1&lt;/Response_List_Id&gt;&lt;Activity_ID /&gt;&lt;Response_List_Name&gt;Custom1&lt;/Response_List_Name&gt;&lt;Slide_Type&gt;LikertScale&lt;/Slide_Type&gt;&lt;Response_List&gt;Not muchÜA little bitÜQuite a lotÜA lotÜLoads&lt;/Response_List&gt;&lt;/ResponseDetails&gt;&lt;ResponseDetails&gt;&lt;Response_List_Id&gt;Custom2&lt;/Response_List_Id&gt;&lt;Activity_ID /&gt;&lt;Response_List_Name&gt;Custom2&lt;/Response_List_Name&gt;&lt;Slide_Type&gt;LikertScale&lt;/Slide_Type&gt;&lt;Response_List /&gt;&lt;/ResponseDetails&gt;&lt;ResponseDetails&gt;&lt;Response_List_Id&gt;Custom3&lt;/Response_List_Id&gt;&lt;Activity_ID /&gt;&lt;Response_List_Name&gt;Custom3&lt;/Response_List_Name&gt;&lt;Slide_Type&gt;LikertScale&lt;/Slide_Type&gt;&lt;Response_List /&gt;&lt;/ResponseDetails&gt;&lt;ResponseDetails&gt;&lt;Response_List_Id&gt;Custom4&lt;/Response_List_Id&gt;&lt;Activity_ID /&gt;&lt;Response_List_Name&gt;Custom4&lt;/Response_List_Name&gt;&lt;Slide_Type&gt;LikertScale&lt;/Slide_Type&gt;&lt;Response_List /&gt;&lt;/ResponseDetails&gt;&lt;ResponseDetails&gt;&lt;Response_List_Id&gt;Custom5&lt;/Response_List_Id&gt;&lt;Activity_ID /&gt;&lt;Response_List_Name&gt;Custom5&lt;/Response_List_Name&gt;&lt;Slide_Type&gt;LikertScale&lt;/Slide_Type&gt;&lt;Response_List /&gt;&lt;/ResponseDetails&gt;&lt;ResponseDetails&gt;&lt;Response_List_Id&gt;Text&lt;/Response_List_Id&gt;&lt;Activity_ID /&gt;&lt;Response_List_Name&gt;Text (Essay)&lt;/Response_List_Name&gt;&lt;Slide_Type&gt;LikertScale&lt;/Slide_Type&gt;&lt;Response_List /&gt;&lt;/ResponseDetails&gt;&lt;/NewDataSet&gt;"/>
  <p:tag name="DEMOGRAPHICDETAILS" val="&lt;NewDataSet&gt;&lt;xs:schema id=&quot;NewDataSet&quot; xmlns=&quot;&quot; xmlns:xs=&quot;http://www.w3.org/2001/XMLSchema&quot; xmlns:msdata=&quot;urn:schemas-microsoft-com:xml-msdata&quot;&gt;&lt;xs:element name=&quot;NewDataSet&quot; msdata:IsDataSet=&quot;true&quot; msdata:MainDataTable=&quot;DemographicDetails&quot; msdata:UseCurrentLocale=&quot;true&quot;&gt;&lt;xs:complexType&gt;&lt;xs:choice minOccurs=&quot;0&quot; maxOccurs=&quot;unbounded&quot;&gt;&lt;xs:element name=&quot;DemographicDetails&quot;&gt;&lt;xs:complexType&gt;&lt;xs:sequence&gt;&lt;xs:element name=&quot;Demographic_Id&quot; type=&quot;xs:int&quot; minOccurs=&quot;0&quot; /&gt;&lt;xs:element name=&quot;Demographic_Value&quot; type=&quot;xs:string&quot; minOccurs=&quot;0&quot; /&gt;&lt;/xs:sequence&gt;&lt;/xs:complexType&gt;&lt;/xs:element&gt;&lt;/xs:choice&gt;&lt;/xs:complexType&gt;&lt;/xs:element&gt;&lt;/xs:schema&gt;&lt;DemographicDetails&gt;&lt;Demographic_Id&gt;1&lt;/Demographic_Id&gt;&lt;Demographic_Value&gt;Age&lt;/Demographic_Value&gt;&lt;/DemographicDetails&gt;&lt;DemographicDetails&gt;&lt;Demographic_Id&gt;2&lt;/Demographic_Id&gt;&lt;Demographic_Value&gt;Ethnicity&lt;/Demographic_Value&gt;&lt;/DemographicDetails&gt;&lt;DemographicDetails&gt;&lt;Demographic_Id&gt;3&lt;/Demographic_Id&gt;&lt;Demographic_Value&gt;Gender&lt;/Demographic_Value&gt;&lt;/DemographicDetails&gt;&lt;DemographicDetails&gt;&lt;Demographic_Id&gt;4&lt;/Demographic_Id&gt;&lt;Demographic_Value&gt;Language&lt;/Demographic_Value&gt;&lt;/DemographicDetails&gt;&lt;DemographicDetails&gt;&lt;Demographic_Id&gt;5&lt;/Demographic_Id&gt;&lt;Demographic_Value&gt;MaritalStatus&lt;/Demographic_Value&gt;&lt;/DemographicDetails&gt;&lt;DemographicDetails&gt;&lt;Demographic_Id&gt;6&lt;/Demographic_Id&gt;&lt;Demographic_Value&gt;Nationality&lt;/Demographic_Value&gt;&lt;/DemographicDetails&gt;&lt;DemographicDetails&gt;&lt;Demographic_Id&gt;7&lt;/Demographic_Id&gt;&lt;Demographic_Value&gt;Occupation&lt;/Demographic_Value&gt;&lt;/DemographicDetails&gt;&lt;DemographicDetails&gt;&lt;Demographic_Id&gt;8&lt;/Demographic_Id&gt;&lt;Demographic_Value&gt;Religion&lt;/Demographic_Value&gt;&lt;/DemographicDetails&gt;&lt;/NewDataSet&gt;"/>
</p:tagLst>
</file>

<file path=ppt/tags/tag10.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11.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12.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13.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2.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3.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4.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5.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6.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7.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8.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ags/tag9.xml><?xml version="1.0" encoding="utf-8"?>
<p:tagLst xmlns:a="http://schemas.openxmlformats.org/drawingml/2006/main" xmlns:r="http://schemas.openxmlformats.org/officeDocument/2006/relationships" xmlns:p="http://schemas.openxmlformats.org/presentationml/2006/main">
  <p:tag name="ACTIVITY_ID" val="2"/>
  <p:tag name="MARKS" val="0"/>
  <p:tag name="SLIDE_TYPE" val="Likert Scale"/>
  <p:tag name="RESPONSE_TYPE" val="Numeric"/>
  <p:tag name="ANSWERCOLOR" val="Green"/>
  <p:tag name="CREATED_DATE" val="06/08/2013 13:34:05"/>
  <p:tag name="MODIFIED_DATE" val="06/08/2013 13:34:05"/>
  <p:tag name="RESPONSE_LIST_ID" val="Custom1"/>
  <p:tag name="QUESTION" val="On a scale of 1 to 5, how much did you enjoy the lesson?"/>
  <p:tag name="RESPONSE_TIME" val="10"/>
  <p:tag name="POINTS" val="0"/>
  <p:tag name="TIME" val="15"/>
</p:tagLst>
</file>

<file path=ppt/theme/theme1.xml><?xml version="1.0" encoding="utf-8"?>
<a:theme xmlns:a="http://schemas.openxmlformats.org/drawingml/2006/main" name="LFRS Corporate Template">
  <a:themeElements>
    <a:clrScheme name="LFRS Corpor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FRS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LFRS Corpora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FRS Corpora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FRS Corpor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FRS Corpora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FRS Corpora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FRS Corpora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FRS Corpora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14490</TotalTime>
  <Words>3675</Words>
  <Application>Microsoft Office PowerPoint</Application>
  <PresentationFormat>Widescreen</PresentationFormat>
  <Paragraphs>389</Paragraphs>
  <Slides>17</Slides>
  <Notes>17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Impact</vt:lpstr>
      <vt:lpstr>Symbol</vt:lpstr>
      <vt:lpstr>Times New Roman</vt:lpstr>
      <vt:lpstr>Wingdings</vt:lpstr>
      <vt:lpstr>LFRS Corporate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Lancashire Fire and Rescue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Dawn Gough</dc:creator>
  <cp:lastModifiedBy>Richard Edney</cp:lastModifiedBy>
  <cp:revision>1240</cp:revision>
  <cp:lastPrinted>2021-07-02T14:00:03Z</cp:lastPrinted>
  <dcterms:created xsi:type="dcterms:W3CDTF">2007-02-05T11:25:01Z</dcterms:created>
  <dcterms:modified xsi:type="dcterms:W3CDTF">2024-03-20T12:06:55Z</dcterms:modified>
</cp:coreProperties>
</file>