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media/image2.jpeg" ContentType="image/jpeg"/>
  <Override PartName="/ppt/notesSlides/notesSlide3.xml" ContentType="application/vnd.openxmlformats-officedocument.presentationml.notesSlide+xml"/>
  <Override PartName="/ppt/media/image3.jpeg" ContentType="image/jpeg"/>
  <Override PartName="/ppt/notesSlides/notesSlide4.xml" ContentType="application/vnd.openxmlformats-officedocument.presentationml.notesSlide+xml"/>
  <Override PartName="/ppt/media/image4.jpeg" ContentType="image/jpeg"/>
  <Override PartName="/ppt/notesSlides/notesSlide5.xml" ContentType="application/vnd.openxmlformats-officedocument.presentationml.notesSlide+xml"/>
  <Override PartName="/ppt/media/image5.jpeg" ContentType="image/jpeg"/>
  <Override PartName="/ppt/notesSlides/notesSlide6.xml" ContentType="application/vnd.openxmlformats-officedocument.presentationml.notesSlide+xml"/>
  <Override PartName="/ppt/media/image6.jpeg" ContentType="image/jpeg"/>
  <Override PartName="/ppt/notesSlides/notesSlide7.xml" ContentType="application/vnd.openxmlformats-officedocument.presentationml.notesSlide+xml"/>
  <Override PartName="/ppt/media/image7.jpeg" ContentType="image/jpeg"/>
  <Override PartName="/ppt/notesSlides/notesSlide8.xml" ContentType="application/vnd.openxmlformats-officedocument.presentationml.notesSlide+xml"/>
  <Override PartName="/ppt/media/image8.jpeg" ContentType="image/jpeg"/>
  <Override PartName="/ppt/notesSlides/notesSlide9.xml" ContentType="application/vnd.openxmlformats-officedocument.presentationml.notesSlide+xml"/>
  <Override PartName="/ppt/media/image9.jpeg" ContentType="image/jpeg"/>
  <Override PartName="/ppt/notesSlides/notesSlide10.xml" ContentType="application/vnd.openxmlformats-officedocument.presentationml.notesSlide+xml"/>
  <Override PartName="/ppt/media/image10.jpeg" ContentType="image/jpeg"/>
  <Override PartName="/ppt/notesSlides/notesSlide11.xml" ContentType="application/vnd.openxmlformats-officedocument.presentationml.notesSlide+xml"/>
  <Override PartName="/ppt/media/image11.jpeg" ContentType="image/jpeg"/>
  <Override PartName="/ppt/notesSlides/notesSlide12.xml" ContentType="application/vnd.openxmlformats-officedocument.presentationml.notesSlide+xml"/>
  <Override PartName="/ppt/media/image12.jpeg" ContentType="image/jpeg"/>
  <Override PartName="/ppt/notesSlides/notesSlide13.xml" ContentType="application/vnd.openxmlformats-officedocument.presentationml.notesSlide+xml"/>
  <Override PartName="/ppt/media/image13.jpeg" ContentType="image/jpeg"/>
  <Override PartName="/ppt/media/image14.jpeg" ContentType="image/jpeg"/>
  <Override PartName="/ppt/notesSlides/notesSlide14.xml" ContentType="application/vnd.openxmlformats-officedocument.presentationml.notesSlide+xml"/>
  <Override PartName="/ppt/media/image15.jpeg" ContentType="image/jpeg"/>
  <Override PartName="/ppt/notesSlides/notesSlide15.xml" ContentType="application/vnd.openxmlformats-officedocument.presentationml.notesSlide+xml"/>
  <Override PartName="/ppt/notesSlides/notesSlide16.xml" ContentType="application/vnd.openxmlformats-officedocument.presentationml.notesSlide+xml"/>
  <Override PartName="/ppt/media/image1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 name="Shape 95"/>
          <p:cNvSpPr/>
          <p:nvPr>
            <p:ph type="sldImg"/>
          </p:nvPr>
        </p:nvSpPr>
        <p:spPr>
          <a:prstGeom prst="rect">
            <a:avLst/>
          </a:prstGeom>
        </p:spPr>
        <p:txBody>
          <a:bodyPr/>
          <a:lstStyle/>
          <a:p>
            <a:pPr/>
          </a:p>
        </p:txBody>
      </p:sp>
      <p:sp>
        <p:nvSpPr>
          <p:cNvPr id="96" name="Shape 96"/>
          <p:cNvSpPr/>
          <p:nvPr>
            <p:ph type="body" sz="quarter" idx="1"/>
          </p:nvPr>
        </p:nvSpPr>
        <p:spPr>
          <a:prstGeom prst="rect">
            <a:avLst/>
          </a:prstGeom>
        </p:spPr>
        <p:txBody>
          <a:bodyPr/>
          <a:lstStyle/>
          <a:p>
            <a:pPr>
              <a:defRPr b="1" sz="2000"/>
            </a:pPr>
            <a:r>
              <a:t>Mud and Sand Safety</a:t>
            </a:r>
          </a:p>
          <a:p>
            <a:pPr>
              <a:defRPr b="1"/>
            </a:pPr>
          </a:p>
          <a:p>
            <a:pPr>
              <a:defRPr b="1" sz="1600"/>
            </a:pPr>
            <a:r>
              <a:t>Introduction</a:t>
            </a:r>
          </a:p>
          <a:p>
            <a:pPr>
              <a:defRPr sz="1400"/>
            </a:pPr>
          </a:p>
          <a:p>
            <a:pPr>
              <a:defRPr sz="1400"/>
            </a:pPr>
            <a:r>
              <a:t>Introduce yourself and go through any housekeeping.</a:t>
            </a:r>
          </a:p>
          <a:p>
            <a:pPr>
              <a:defRPr sz="1400"/>
            </a:pPr>
          </a:p>
          <a:p>
            <a:pPr>
              <a:defRPr sz="1400"/>
            </a:pPr>
            <a:r>
              <a:t>Explain how you want the learners to engage in the session and set ground rules.</a:t>
            </a:r>
          </a:p>
          <a:p>
            <a:pPr>
              <a:defRPr sz="1400"/>
            </a:pPr>
          </a:p>
          <a:p>
            <a:pPr>
              <a:defRPr sz="1400"/>
            </a:pPr>
          </a:p>
          <a:p>
            <a:pPr>
              <a:defRPr b="1" sz="1400"/>
            </a:pPr>
            <a:r>
              <a:t>Own Notes:</a:t>
            </a:r>
          </a:p>
          <a:p>
            <a:pPr>
              <a:defRPr b="1" sz="1400"/>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Shape 153"/>
          <p:cNvSpPr/>
          <p:nvPr>
            <p:ph type="sldImg"/>
          </p:nvPr>
        </p:nvSpPr>
        <p:spPr>
          <a:prstGeom prst="rect">
            <a:avLst/>
          </a:prstGeom>
        </p:spPr>
        <p:txBody>
          <a:bodyPr/>
          <a:lstStyle/>
          <a:p>
            <a:pPr/>
          </a:p>
        </p:txBody>
      </p:sp>
      <p:sp>
        <p:nvSpPr>
          <p:cNvPr id="154" name="Shape 154"/>
          <p:cNvSpPr/>
          <p:nvPr>
            <p:ph type="body" sz="quarter" idx="1"/>
          </p:nvPr>
        </p:nvSpPr>
        <p:spPr>
          <a:prstGeom prst="rect">
            <a:avLst/>
          </a:prstGeom>
        </p:spPr>
        <p:txBody>
          <a:bodyPr/>
          <a:lstStyle/>
          <a:p>
            <a:pPr>
              <a:defRPr b="1" sz="1400"/>
            </a:pPr>
            <a:r>
              <a:t>Real life incident at Morecambe Bay </a:t>
            </a:r>
          </a:p>
          <a:p>
            <a:pPr>
              <a:defRPr b="1" sz="1400"/>
            </a:pPr>
            <a:r>
              <a:t>(Slide 5/5)</a:t>
            </a:r>
          </a:p>
          <a:p>
            <a:pPr/>
          </a:p>
          <a:p>
            <a:pPr/>
            <a:r>
              <a:t>This boy was very lucky to have the Emergency Services close by. If this had not been the case, it could have ended very sadly.</a:t>
            </a:r>
          </a:p>
          <a:p>
            <a:pPr/>
          </a:p>
          <a:p>
            <a:pPr/>
            <a:r>
              <a:t>Stress to the learners not to let it be them!</a:t>
            </a:r>
          </a:p>
          <a:p>
            <a:pPr defTabSz="931235"/>
          </a:p>
          <a:p>
            <a:pPr defTabSz="931235"/>
          </a:p>
          <a:p>
            <a:pPr defTabSz="931235">
              <a:defRPr b="1"/>
            </a:pPr>
            <a:r>
              <a:t>Own Notes: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Shape 161"/>
          <p:cNvSpPr/>
          <p:nvPr>
            <p:ph type="sldImg"/>
          </p:nvPr>
        </p:nvSpPr>
        <p:spPr>
          <a:prstGeom prst="rect">
            <a:avLst/>
          </a:prstGeom>
        </p:spPr>
        <p:txBody>
          <a:bodyPr/>
          <a:lstStyle/>
          <a:p>
            <a:pPr/>
          </a:p>
        </p:txBody>
      </p:sp>
      <p:sp>
        <p:nvSpPr>
          <p:cNvPr id="162" name="Shape 162"/>
          <p:cNvSpPr/>
          <p:nvPr>
            <p:ph type="body" sz="quarter" idx="1"/>
          </p:nvPr>
        </p:nvSpPr>
        <p:spPr>
          <a:prstGeom prst="rect">
            <a:avLst/>
          </a:prstGeom>
        </p:spPr>
        <p:txBody>
          <a:bodyPr/>
          <a:lstStyle/>
          <a:p>
            <a:pPr>
              <a:defRPr b="1" sz="1400"/>
            </a:pPr>
            <a:r>
              <a:t>What NOT TO DO if you get stuck?</a:t>
            </a:r>
          </a:p>
          <a:p>
            <a:pPr/>
          </a:p>
          <a:p>
            <a:pPr defTabSz="931235"/>
            <a:r>
              <a:t>Getting stuck in mud or sand is likely to be one of the most frightening things that could ever happen to you. </a:t>
            </a:r>
          </a:p>
          <a:p>
            <a:pPr defTabSz="931235"/>
          </a:p>
          <a:p>
            <a:pPr defTabSz="931235"/>
            <a:r>
              <a:t>The golden rule is - not to panic. Panicking and wriggling about can make the situation worse and you could end up sinking quicker and deeper.</a:t>
            </a:r>
          </a:p>
          <a:p>
            <a:pPr defTabSz="931235"/>
          </a:p>
          <a:p>
            <a:pPr defTabSz="931235"/>
          </a:p>
          <a:p>
            <a:pPr defTabSz="931235">
              <a:defRPr b="1"/>
            </a:pPr>
            <a:r>
              <a:t>Own Notes: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Shape 171"/>
          <p:cNvSpPr/>
          <p:nvPr>
            <p:ph type="sldImg"/>
          </p:nvPr>
        </p:nvSpPr>
        <p:spPr>
          <a:prstGeom prst="rect">
            <a:avLst/>
          </a:prstGeom>
        </p:spPr>
        <p:txBody>
          <a:bodyPr/>
          <a:lstStyle/>
          <a:p>
            <a:pPr/>
          </a:p>
        </p:txBody>
      </p:sp>
      <p:sp>
        <p:nvSpPr>
          <p:cNvPr id="172" name="Shape 172"/>
          <p:cNvSpPr/>
          <p:nvPr>
            <p:ph type="body" sz="quarter" idx="1"/>
          </p:nvPr>
        </p:nvSpPr>
        <p:spPr>
          <a:prstGeom prst="rect">
            <a:avLst/>
          </a:prstGeom>
        </p:spPr>
        <p:txBody>
          <a:bodyPr/>
          <a:lstStyle/>
          <a:p>
            <a:pPr>
              <a:defRPr b="1" sz="1400"/>
            </a:pPr>
            <a:r>
              <a:t>What TO DO if you get stuck?</a:t>
            </a:r>
          </a:p>
          <a:p>
            <a:pPr>
              <a:defRPr sz="1100"/>
            </a:pPr>
            <a:r>
              <a:t> </a:t>
            </a:r>
          </a:p>
          <a:p>
            <a:pPr/>
            <a:r>
              <a:t>As soon as you feel you might be starting to sink try to walk backwards to retrace your steps - the sand/mud should be firm enough for you to walk back to safety.</a:t>
            </a:r>
            <a:endParaRPr sz="1100"/>
          </a:p>
          <a:p>
            <a:pPr/>
            <a:r>
              <a:t> </a:t>
            </a:r>
            <a:endParaRPr sz="1100"/>
          </a:p>
          <a:p>
            <a:pPr/>
            <a:r>
              <a:t>If you do become stuck - stop wriggling</a:t>
            </a:r>
            <a:endParaRPr sz="1100"/>
          </a:p>
          <a:p>
            <a:pPr/>
            <a:r>
              <a:t>Shout for help and call 999 if you can – ask for the Coastguard  and give as much detail as you can about your location and situation</a:t>
            </a:r>
            <a:endParaRPr sz="1100"/>
          </a:p>
          <a:p>
            <a:pPr/>
            <a:r>
              <a:t>Make yourself visible - wave your arms about</a:t>
            </a:r>
            <a:endParaRPr sz="1100"/>
          </a:p>
          <a:p>
            <a:pPr/>
            <a:r>
              <a:t> </a:t>
            </a:r>
            <a:endParaRPr sz="1100"/>
          </a:p>
          <a:p>
            <a:pPr/>
            <a:r>
              <a:t>If sinking further and waiting for help to arrive -</a:t>
            </a:r>
            <a:endParaRPr sz="1100"/>
          </a:p>
          <a:p>
            <a:pPr>
              <a:defRPr b="1"/>
            </a:pPr>
            <a:r>
              <a:t>Kneel down </a:t>
            </a:r>
            <a:r>
              <a:rPr b="0"/>
              <a:t>to spread the weight on your shins</a:t>
            </a:r>
            <a:endParaRPr sz="1100"/>
          </a:p>
          <a:p>
            <a:pPr/>
            <a:r>
              <a:t>If that fails, </a:t>
            </a:r>
            <a:r>
              <a:rPr b="1"/>
              <a:t>sit down</a:t>
            </a:r>
            <a:endParaRPr b="1" sz="1100"/>
          </a:p>
          <a:p>
            <a:pPr/>
            <a:r>
              <a:t>If that fails, </a:t>
            </a:r>
            <a:r>
              <a:rPr b="1"/>
              <a:t>lie down </a:t>
            </a:r>
            <a:r>
              <a:t>as flat as you can on your back - this will help spread your weight as you are almost in a ‘floating position’</a:t>
            </a:r>
            <a:endParaRPr sz="1100"/>
          </a:p>
          <a:p>
            <a:pPr/>
            <a:r>
              <a:t> </a:t>
            </a:r>
            <a:endParaRPr sz="1100"/>
          </a:p>
          <a:p>
            <a:pPr/>
            <a:r>
              <a:t>If the Emergency Services have been called and in the meantime you become free and make your way back to safety, wait for them in a safe and visible location to confirm you were the one in trouble and enable them to ‘stand down’ and be available for other emergencies.</a:t>
            </a:r>
            <a:endParaRPr sz="1100"/>
          </a:p>
          <a:p>
            <a:pPr/>
          </a:p>
          <a:p>
            <a:pPr/>
          </a:p>
          <a:p>
            <a:pPr>
              <a:defRPr b="1"/>
            </a:pPr>
            <a:r>
              <a:t>Own Notes: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Shape 180"/>
          <p:cNvSpPr/>
          <p:nvPr>
            <p:ph type="sldImg"/>
          </p:nvPr>
        </p:nvSpPr>
        <p:spPr>
          <a:prstGeom prst="rect">
            <a:avLst/>
          </a:prstGeom>
        </p:spPr>
        <p:txBody>
          <a:bodyPr/>
          <a:lstStyle/>
          <a:p>
            <a:pPr/>
          </a:p>
        </p:txBody>
      </p:sp>
      <p:sp>
        <p:nvSpPr>
          <p:cNvPr id="181" name="Shape 181"/>
          <p:cNvSpPr/>
          <p:nvPr>
            <p:ph type="body" sz="quarter" idx="1"/>
          </p:nvPr>
        </p:nvSpPr>
        <p:spPr>
          <a:prstGeom prst="rect">
            <a:avLst/>
          </a:prstGeom>
        </p:spPr>
        <p:txBody>
          <a:bodyPr/>
          <a:lstStyle/>
          <a:p>
            <a:pPr defTabSz="931235">
              <a:defRPr b="1" sz="1400"/>
            </a:pPr>
            <a:r>
              <a:t>Calling for help</a:t>
            </a:r>
          </a:p>
          <a:p>
            <a:pPr defTabSz="931235">
              <a:defRPr b="1" sz="1400"/>
            </a:pPr>
          </a:p>
          <a:p>
            <a:pPr defTabSz="931235"/>
            <a:r>
              <a:t>Ensure the learners know what number to call 999 if they, or someone else, gets into difficulty. Stress that they should ask for the Coastguard and give as much information about the location and problem as they can. </a:t>
            </a:r>
          </a:p>
          <a:p>
            <a:pPr defTabSz="931235"/>
          </a:p>
          <a:p>
            <a:pPr defTabSz="931235"/>
            <a:r>
              <a:t>One of the pictures shows a “Location Reference Point”, which can be found along the coast. They have a code that can be given to the call handler to identify the exact location – this one is LR15. Giving this will help the Emergency Services get to the scene of the incident as soon as possible.</a:t>
            </a:r>
          </a:p>
          <a:p>
            <a:pPr defTabSz="931235"/>
          </a:p>
          <a:p>
            <a:pPr defTabSz="931235"/>
          </a:p>
          <a:p>
            <a:pPr defTabSz="931235">
              <a:defRPr b="1"/>
            </a:pPr>
            <a:r>
              <a:t>Own Notes:</a:t>
            </a:r>
          </a:p>
          <a:p>
            <a:pPr defTabSz="931235">
              <a:defRPr sz="1400"/>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a:defRPr b="1" sz="1400"/>
            </a:pPr>
            <a:r>
              <a:t>Think safety!</a:t>
            </a:r>
            <a:endParaRPr sz="1100"/>
          </a:p>
          <a:p>
            <a:pPr>
              <a:defRPr sz="1100"/>
            </a:pPr>
            <a:r>
              <a:t> </a:t>
            </a:r>
          </a:p>
          <a:p>
            <a:pPr/>
            <a:r>
              <a:t>Stress the following points - </a:t>
            </a:r>
            <a:endParaRPr sz="1100"/>
          </a:p>
          <a:p>
            <a:pPr/>
            <a:r>
              <a:t> </a:t>
            </a:r>
            <a:endParaRPr sz="1100"/>
          </a:p>
          <a:p>
            <a:pPr/>
            <a:r>
              <a:t>Think are you safe? </a:t>
            </a:r>
            <a:br/>
            <a:r>
              <a:t>If something was to go wrong could you get help?</a:t>
            </a:r>
            <a:br/>
            <a:br/>
            <a:r>
              <a:t>If the answer to this is </a:t>
            </a:r>
            <a:r>
              <a:rPr b="1"/>
              <a:t>NO</a:t>
            </a:r>
            <a:r>
              <a:t> then get yourself back to safer ground. </a:t>
            </a:r>
            <a:endParaRPr sz="1100"/>
          </a:p>
          <a:p>
            <a:pPr>
              <a:defRPr sz="1100"/>
            </a:pPr>
            <a:r>
              <a:t> </a:t>
            </a:r>
          </a:p>
          <a:p>
            <a:pPr>
              <a:defRPr sz="1100"/>
            </a:pPr>
            <a:r>
              <a:t> </a:t>
            </a:r>
          </a:p>
          <a:p>
            <a:pPr>
              <a:defRPr b="1"/>
            </a:pPr>
            <a:r>
              <a:t>Own Notes:</a:t>
            </a:r>
            <a:endParaRPr sz="1100"/>
          </a:p>
          <a:p>
            <a:pPr defTabSz="931235">
              <a:defRPr>
                <a:solidFill>
                  <a:srgbClr val="FFFFFF"/>
                </a:solidFill>
              </a:defRPr>
            </a:pPr>
          </a:p>
          <a:p>
            <a:pPr defTabSz="931235">
              <a:defRPr b="1">
                <a:solidFill>
                  <a:srgbClr val="FFFFFF"/>
                </a:solidFill>
              </a:defRPr>
            </a:pPr>
          </a:p>
          <a:p>
            <a:pPr defTabSz="931235">
              <a:defRPr b="1">
                <a:solidFill>
                  <a:srgbClr val="FFFFFF"/>
                </a:solidFill>
              </a:defRPr>
            </a:pPr>
          </a:p>
          <a:p>
            <a:pPr defTabSz="931235">
              <a:defRPr b="1">
                <a:solidFill>
                  <a:srgbClr val="FFFFFF"/>
                </a:solidFill>
              </a:defRPr>
            </a:pPr>
          </a:p>
          <a:p>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Shape 195"/>
          <p:cNvSpPr/>
          <p:nvPr>
            <p:ph type="sldImg"/>
          </p:nvPr>
        </p:nvSpPr>
        <p:spPr>
          <a:prstGeom prst="rect">
            <a:avLst/>
          </a:prstGeom>
        </p:spPr>
        <p:txBody>
          <a:bodyPr/>
          <a:lstStyle/>
          <a:p>
            <a:pPr/>
          </a:p>
        </p:txBody>
      </p:sp>
      <p:sp>
        <p:nvSpPr>
          <p:cNvPr id="196" name="Shape 196"/>
          <p:cNvSpPr/>
          <p:nvPr>
            <p:ph type="body" sz="quarter" idx="1"/>
          </p:nvPr>
        </p:nvSpPr>
        <p:spPr>
          <a:prstGeom prst="rect">
            <a:avLst/>
          </a:prstGeom>
        </p:spPr>
        <p:txBody>
          <a:bodyPr/>
          <a:lstStyle/>
          <a:p>
            <a:pPr>
              <a:defRPr b="1" sz="1400"/>
            </a:pPr>
            <a:r>
              <a:t>Summary</a:t>
            </a:r>
            <a:endParaRPr sz="1100"/>
          </a:p>
          <a:p>
            <a:pPr>
              <a:defRPr sz="1100"/>
            </a:pPr>
            <a:r>
              <a:t> </a:t>
            </a:r>
          </a:p>
          <a:p>
            <a:pPr/>
            <a:r>
              <a:t>Summarise the session with reference to the objectives of the session. </a:t>
            </a:r>
            <a:r>
              <a:rPr sz="1100"/>
              <a:t>Click to bring up each point in turn.</a:t>
            </a:r>
            <a:endParaRPr sz="1000"/>
          </a:p>
          <a:p>
            <a:pPr>
              <a:defRPr sz="1100"/>
            </a:pPr>
          </a:p>
          <a:p>
            <a:pPr>
              <a:defRPr sz="1100"/>
            </a:pPr>
            <a:r>
              <a:t> </a:t>
            </a:r>
          </a:p>
          <a:p>
            <a:pPr>
              <a:defRPr b="1"/>
            </a:pPr>
            <a:r>
              <a:t>Be aware of the dangers associated with mud and sand</a:t>
            </a:r>
            <a:endParaRPr sz="1100"/>
          </a:p>
          <a:p>
            <a:pPr>
              <a:defRPr sz="1100"/>
            </a:pPr>
            <a:r>
              <a:t> </a:t>
            </a:r>
          </a:p>
          <a:p>
            <a:pPr/>
            <a:r>
              <a:t>Mud and sand mixed with water can cause what is often referred to as ‘quicksand’ and it is very difficult to see danger areas. There are not always noticeable signs to tell you that the area you are about to walk in is dangerous.</a:t>
            </a:r>
            <a:endParaRPr sz="1100"/>
          </a:p>
          <a:p>
            <a:pPr>
              <a:defRPr sz="1100"/>
            </a:pPr>
            <a:r>
              <a:t> </a:t>
            </a:r>
          </a:p>
          <a:p>
            <a:pPr>
              <a:defRPr b="1"/>
            </a:pPr>
            <a:r>
              <a:t>Tidal areas are very dangerous and you can easily get into difficulty</a:t>
            </a:r>
            <a:endParaRPr sz="1100"/>
          </a:p>
          <a:p>
            <a:pPr>
              <a:defRPr sz="1100"/>
            </a:pPr>
            <a:r>
              <a:t> </a:t>
            </a:r>
          </a:p>
          <a:p>
            <a:pPr/>
            <a:r>
              <a:t>Make sure the learners have an understanding of the dangers of tidal movements and how easy it is to become cut off, both on the beach and in the tidal areas of rivers. The lower parts of rivers (near the coast) are tidal, even inland near towns and cities.</a:t>
            </a:r>
            <a:endParaRPr sz="1100"/>
          </a:p>
          <a:p>
            <a:pPr/>
            <a:r>
              <a:t> </a:t>
            </a:r>
            <a:endParaRPr sz="1100"/>
          </a:p>
          <a:p>
            <a:pPr/>
            <a:r>
              <a:t>In Morecambe Bay, for example, the tide comes in at speed and the water may come in from behind without you being aware, which has the potential to cut you off. Areas of the Bay, which may have been safe the day before, could change significantly during each tidal movement and become very dangerous in terms of the underfoot conditions.</a:t>
            </a:r>
            <a:endParaRPr sz="1100"/>
          </a:p>
          <a:p>
            <a:pPr>
              <a:defRPr sz="1100"/>
            </a:pPr>
            <a:r>
              <a:t> </a:t>
            </a:r>
          </a:p>
          <a:p>
            <a:pPr/>
            <a:r>
              <a:t>Stress the importance of knowing the types of places where incidents may occur – wherever you get sand, mud and water, such as beaches, rivers, reservoirs and lakes. Try to ensure the learners are aware of local dangers.</a:t>
            </a:r>
            <a:endParaRPr sz="1100"/>
          </a:p>
          <a:p>
            <a:pPr>
              <a:defRPr sz="1100"/>
            </a:pPr>
            <a:r>
              <a:t> </a:t>
            </a:r>
          </a:p>
          <a:p>
            <a:pPr>
              <a:defRPr b="1"/>
            </a:pPr>
            <a:r>
              <a:t>What to do if you or someone else gets stuck</a:t>
            </a:r>
            <a:endParaRPr sz="1100"/>
          </a:p>
          <a:p>
            <a:pPr>
              <a:defRPr sz="1100"/>
            </a:pPr>
            <a:r>
              <a:t> </a:t>
            </a:r>
          </a:p>
          <a:p>
            <a:pPr/>
            <a:r>
              <a:t>Go through what not to do and what to do. </a:t>
            </a:r>
            <a:endParaRPr sz="1100"/>
          </a:p>
          <a:p>
            <a:pPr/>
            <a:r>
              <a:t> </a:t>
            </a:r>
            <a:endParaRPr sz="1100"/>
          </a:p>
          <a:p>
            <a:pPr/>
            <a:r>
              <a:t>As soon as you feel you might be starting to sink try to walk backwards to retrace your steps</a:t>
            </a:r>
            <a:endParaRPr sz="1100"/>
          </a:p>
          <a:p>
            <a:pPr/>
            <a:r>
              <a:t>If you do become stuck - don’t panic and stop wriggling</a:t>
            </a:r>
            <a:endParaRPr sz="1100"/>
          </a:p>
          <a:p>
            <a:pPr/>
            <a:r>
              <a:t>Shout for help and call 999 if you can - give as much detail as you can about your location and situation</a:t>
            </a:r>
            <a:endParaRPr sz="1100"/>
          </a:p>
          <a:p>
            <a:pPr/>
            <a:r>
              <a:t>Make yourself visible - wave your arms about</a:t>
            </a:r>
            <a:endParaRPr sz="1100"/>
          </a:p>
          <a:p>
            <a:pPr/>
            <a:r>
              <a:t> </a:t>
            </a:r>
            <a:endParaRPr sz="1100"/>
          </a:p>
          <a:p>
            <a:pPr/>
            <a:r>
              <a:t>If sinking further and waiting for help to arrive -</a:t>
            </a:r>
            <a:endParaRPr sz="1100"/>
          </a:p>
          <a:p>
            <a:pPr/>
            <a:r>
              <a:t> </a:t>
            </a:r>
            <a:endParaRPr sz="1100"/>
          </a:p>
          <a:p>
            <a:pPr/>
            <a:r>
              <a:t>Kneel down to spread the weight on your shins</a:t>
            </a:r>
            <a:endParaRPr sz="1100"/>
          </a:p>
          <a:p>
            <a:pPr/>
            <a:r>
              <a:t>If that fails, sit down</a:t>
            </a:r>
            <a:endParaRPr sz="1100"/>
          </a:p>
          <a:p>
            <a:pPr/>
            <a:r>
              <a:t>If that fails, lie as flat as you can on your back - this will help spread your weight as you are almost in a ‘floating position’</a:t>
            </a:r>
            <a:endParaRPr sz="1100"/>
          </a:p>
          <a:p>
            <a:pPr>
              <a:defRPr sz="1100"/>
            </a:pPr>
            <a:r>
              <a:t> </a:t>
            </a:r>
          </a:p>
          <a:p>
            <a:pPr>
              <a:defRPr b="1"/>
            </a:pPr>
            <a:r>
              <a:t>If in any doubt - keep away!</a:t>
            </a:r>
            <a:endParaRPr sz="1100"/>
          </a:p>
          <a:p>
            <a:pPr>
              <a:defRPr b="1"/>
            </a:pPr>
            <a:r>
              <a:t> </a:t>
            </a:r>
            <a:endParaRPr sz="1100"/>
          </a:p>
          <a:p>
            <a:pPr>
              <a:defRPr b="1"/>
            </a:pPr>
            <a:r>
              <a:t> </a:t>
            </a:r>
            <a:endParaRPr sz="1100"/>
          </a:p>
          <a:p>
            <a:pPr>
              <a:defRPr b="1"/>
            </a:pPr>
            <a:r>
              <a:t>Own Notes:</a:t>
            </a:r>
            <a:endParaRPr sz="1100"/>
          </a:p>
          <a:p>
            <a:pPr defTabSz="931235"/>
          </a:p>
          <a:p>
            <a:pPr defTabSz="931235"/>
          </a:p>
          <a:p>
            <a:pPr defTabSz="931235"/>
          </a:p>
          <a:p>
            <a:pPr defTabSz="931235"/>
          </a:p>
          <a:p>
            <a:pPr/>
          </a:p>
          <a:p>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Shape 202"/>
          <p:cNvSpPr/>
          <p:nvPr>
            <p:ph type="sldImg"/>
          </p:nvPr>
        </p:nvSpPr>
        <p:spPr>
          <a:prstGeom prst="rect">
            <a:avLst/>
          </a:prstGeom>
        </p:spPr>
        <p:txBody>
          <a:bodyPr/>
          <a:lstStyle/>
          <a:p>
            <a:pPr/>
          </a:p>
        </p:txBody>
      </p:sp>
      <p:sp>
        <p:nvSpPr>
          <p:cNvPr id="203" name="Shape 203"/>
          <p:cNvSpPr/>
          <p:nvPr>
            <p:ph type="body" sz="quarter" idx="1"/>
          </p:nvPr>
        </p:nvSpPr>
        <p:spPr>
          <a:prstGeom prst="rect">
            <a:avLst/>
          </a:prstGeom>
        </p:spPr>
        <p:txBody>
          <a:bodyPr/>
          <a:lstStyle/>
          <a:p>
            <a:pPr defTabSz="931235">
              <a:defRPr b="1" sz="1400"/>
            </a:pPr>
            <a:r>
              <a:t>Any questions?</a:t>
            </a:r>
          </a:p>
          <a:p>
            <a:pPr defTabSz="931235"/>
          </a:p>
          <a:p>
            <a:pPr defTabSz="931235"/>
            <a:r>
              <a:t>Follow up any appropriate questions/comments in a sensitive way. </a:t>
            </a:r>
          </a:p>
          <a:p>
            <a:pPr defTabSz="931235"/>
          </a:p>
          <a:p>
            <a:pPr defTabSz="931235"/>
            <a:r>
              <a:t>There may be examples of experiences the learners have had or have heard about - it may have been them who became stuck or they may have been involved in getting help.</a:t>
            </a:r>
          </a:p>
          <a:p>
            <a:pPr defTabSz="931235"/>
            <a:r>
              <a:t> </a:t>
            </a:r>
          </a:p>
          <a:p>
            <a:pPr defTabSz="931235"/>
            <a:r>
              <a:t>If this happens try to avoid referring to names and do not dwell on something that could become particularly upsetting.</a:t>
            </a:r>
          </a:p>
          <a:p>
            <a:pPr defTabSz="931235"/>
          </a:p>
          <a:p>
            <a:pPr defTabSz="931235"/>
          </a:p>
          <a:p>
            <a:pPr defTabSz="931235">
              <a:defRPr b="1"/>
            </a:pPr>
            <a:r>
              <a:t>Own Notes:</a:t>
            </a:r>
          </a:p>
          <a:p>
            <a:pPr defTabSz="931235"/>
          </a:p>
          <a:p>
            <a:pPr defTabSz="931235"/>
          </a:p>
          <a:p>
            <a:pPr defTabSz="931235"/>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Shape 102"/>
          <p:cNvSpPr/>
          <p:nvPr>
            <p:ph type="sldImg"/>
          </p:nvPr>
        </p:nvSpPr>
        <p:spPr>
          <a:prstGeom prst="rect">
            <a:avLst/>
          </a:prstGeom>
        </p:spPr>
        <p:txBody>
          <a:bodyPr/>
          <a:lstStyle/>
          <a:p>
            <a:pPr/>
          </a:p>
        </p:txBody>
      </p:sp>
      <p:sp>
        <p:nvSpPr>
          <p:cNvPr id="103" name="Shape 103"/>
          <p:cNvSpPr/>
          <p:nvPr>
            <p:ph type="body" sz="quarter" idx="1"/>
          </p:nvPr>
        </p:nvSpPr>
        <p:spPr>
          <a:prstGeom prst="rect">
            <a:avLst/>
          </a:prstGeom>
        </p:spPr>
        <p:txBody>
          <a:bodyPr/>
          <a:lstStyle/>
          <a:p>
            <a:pPr>
              <a:defRPr b="1" sz="1400"/>
            </a:pPr>
            <a:r>
              <a:t>What we will talk about (Objectives)</a:t>
            </a:r>
          </a:p>
          <a:p>
            <a:pPr>
              <a:defRPr b="1"/>
            </a:pPr>
          </a:p>
          <a:p>
            <a:pPr/>
            <a:r>
              <a:t>Read out the objectives from the slide. Do not go into too much detail as the themes will be expanded on during the presentation.</a:t>
            </a:r>
          </a:p>
          <a:p>
            <a:pPr>
              <a:defRPr b="1"/>
            </a:pPr>
          </a:p>
          <a:p>
            <a:pPr defTabSz="931316"/>
            <a:r>
              <a:t>As the session develops, if appropriate, try to refer to local hazards and places where incidents may have occurred. In effect, this can be wherever you get sand, mud and water - beaches, rivers, reservoirs, lakes.</a:t>
            </a:r>
          </a:p>
          <a:p>
            <a:pPr defTabSz="931316"/>
          </a:p>
          <a:p>
            <a:pPr defTabSz="931316"/>
          </a:p>
          <a:p>
            <a:pPr defTabSz="931316">
              <a:defRPr b="1"/>
            </a:pPr>
            <a:r>
              <a:t>Own Notes:</a:t>
            </a:r>
          </a:p>
          <a:p>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Shape 110"/>
          <p:cNvSpPr/>
          <p:nvPr>
            <p:ph type="sldImg"/>
          </p:nvPr>
        </p:nvSpPr>
        <p:spPr>
          <a:prstGeom prst="rect">
            <a:avLst/>
          </a:prstGeom>
        </p:spPr>
        <p:txBody>
          <a:bodyPr/>
          <a:lstStyle/>
          <a:p>
            <a:pPr/>
          </a:p>
        </p:txBody>
      </p:sp>
      <p:sp>
        <p:nvSpPr>
          <p:cNvPr id="111" name="Shape 111"/>
          <p:cNvSpPr/>
          <p:nvPr>
            <p:ph type="body" sz="quarter" idx="1"/>
          </p:nvPr>
        </p:nvSpPr>
        <p:spPr>
          <a:prstGeom prst="rect">
            <a:avLst/>
          </a:prstGeom>
        </p:spPr>
        <p:txBody>
          <a:bodyPr/>
          <a:lstStyle/>
          <a:p>
            <a:pPr>
              <a:defRPr b="1" sz="1400"/>
            </a:pPr>
            <a:r>
              <a:t>Having fun</a:t>
            </a:r>
          </a:p>
          <a:p>
            <a:pPr/>
            <a:r>
              <a:t> </a:t>
            </a:r>
          </a:p>
          <a:p>
            <a:pPr/>
            <a:r>
              <a:t>Refer to the fun part of playing on the beach and/or rivers. </a:t>
            </a:r>
          </a:p>
          <a:p>
            <a:pPr/>
          </a:p>
          <a:p>
            <a:pPr/>
            <a:r>
              <a:t>Ask the learners to think about other activities that could be done at these places.</a:t>
            </a:r>
          </a:p>
          <a:p>
            <a:pPr/>
          </a:p>
          <a:p>
            <a:pPr/>
            <a:r>
              <a:t>Expand on any examples given as appropriate.</a:t>
            </a:r>
          </a:p>
          <a:p>
            <a:pPr defTabSz="931235"/>
          </a:p>
          <a:p>
            <a:pPr defTabSz="931235"/>
          </a:p>
          <a:p>
            <a:pPr defTabSz="931235">
              <a:defRPr b="1"/>
            </a:pPr>
            <a:r>
              <a:t>Own Notes:</a:t>
            </a:r>
          </a:p>
          <a:p>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 name="Shape 117"/>
          <p:cNvSpPr/>
          <p:nvPr>
            <p:ph type="sldImg"/>
          </p:nvPr>
        </p:nvSpPr>
        <p:spPr>
          <a:prstGeom prst="rect">
            <a:avLst/>
          </a:prstGeom>
        </p:spPr>
        <p:txBody>
          <a:bodyPr/>
          <a:lstStyle/>
          <a:p>
            <a:pPr/>
          </a:p>
        </p:txBody>
      </p:sp>
      <p:sp>
        <p:nvSpPr>
          <p:cNvPr id="118" name="Shape 118"/>
          <p:cNvSpPr/>
          <p:nvPr>
            <p:ph type="body" sz="quarter" idx="1"/>
          </p:nvPr>
        </p:nvSpPr>
        <p:spPr>
          <a:prstGeom prst="rect">
            <a:avLst/>
          </a:prstGeom>
        </p:spPr>
        <p:txBody>
          <a:bodyPr/>
          <a:lstStyle/>
          <a:p>
            <a:pPr>
              <a:defRPr b="1" sz="1400"/>
            </a:pPr>
            <a:r>
              <a:t>Dangers</a:t>
            </a:r>
          </a:p>
          <a:p>
            <a:pPr/>
          </a:p>
          <a:p>
            <a:pPr/>
            <a:r>
              <a:t>For each of the statements use the information below to go through the dangers, referring to local examples where possible and as sensitively as the situation demands.</a:t>
            </a:r>
          </a:p>
          <a:p>
            <a:pPr>
              <a:defRPr b="1"/>
            </a:pPr>
          </a:p>
          <a:p>
            <a:pPr>
              <a:defRPr b="1"/>
            </a:pPr>
            <a:r>
              <a:t>Soft mud or sand with no noticeable differences/tell-tale signs</a:t>
            </a:r>
          </a:p>
          <a:p>
            <a:pPr>
              <a:defRPr b="1"/>
            </a:pPr>
          </a:p>
          <a:p>
            <a:pPr defTabSz="931316"/>
            <a:r>
              <a:t>Mud and sand mixed with water can cause what is often referred to as ‘quicksand’ and it is very difficult to see danger areas. There are not always noticeable signs to tell you that the area where you are about to walk is dangerous.</a:t>
            </a:r>
          </a:p>
          <a:p>
            <a:pPr/>
          </a:p>
          <a:p>
            <a:pPr>
              <a:defRPr b="1"/>
            </a:pPr>
            <a:r>
              <a:t>Areas of danger can move from tide-to-tide or day-to-day</a:t>
            </a:r>
          </a:p>
          <a:p>
            <a:pPr/>
          </a:p>
          <a:p>
            <a:pPr defTabSz="931316"/>
            <a:r>
              <a:t>In a coastal bay or wherever the water is tidal, including rivers near the coast, dangers will move from tide to tide, day to day. One day you might have felt safe and the mud/sand appeared stable however this does not mean it will be the same the following day. It can become very dangerous in terms of the underfoot conditions.</a:t>
            </a:r>
            <a:r>
              <a:rPr b="1"/>
              <a:t> </a:t>
            </a:r>
            <a:endParaRPr b="1"/>
          </a:p>
          <a:p>
            <a:pPr/>
          </a:p>
          <a:p>
            <a:pPr>
              <a:defRPr b="1"/>
            </a:pPr>
            <a:r>
              <a:t>You can get stuck a long way from shore</a:t>
            </a:r>
          </a:p>
          <a:p>
            <a:pPr/>
          </a:p>
          <a:p>
            <a:pPr/>
            <a:r>
              <a:t>It is quite easy to lose track of time and distance when walking on the beach and you may end up a long way from the promenade or land. This makes it difficult for you to be heard if you are alone and difficult to be seen by others. </a:t>
            </a:r>
          </a:p>
          <a:p>
            <a:pPr>
              <a:defRPr b="1"/>
            </a:pPr>
          </a:p>
          <a:p>
            <a:pPr>
              <a:defRPr b="1"/>
            </a:pPr>
            <a:r>
              <a:t>Tidal movement - this can easily creep up on you</a:t>
            </a:r>
          </a:p>
          <a:p>
            <a:pPr/>
          </a:p>
          <a:p>
            <a:pPr/>
            <a:r>
              <a:t>Tides come in quickly. Due to the contours of the beach you may be stood on the sand and think you are safe, but if you are not vigilant the tidal water can move around, trapping you. </a:t>
            </a:r>
          </a:p>
          <a:p>
            <a:pPr defTabSz="931316"/>
            <a:r>
              <a:t>However, you do not have to be too far from shore for the mud or sand to be dangerous. Explain to the learners that some rivers are tidal a long way from the coast and that the height of the water also changes with the height of the tide. This means it is possible to be cut off on ‘islands’ that are exposed and easily reached at low tide but that quickly become surrounded and covered at high tide. These can even be found running through built up areas, such as </a:t>
            </a:r>
          </a:p>
          <a:p>
            <a:pPr marL="174621" indent="-174621">
              <a:buSzPct val="100000"/>
              <a:buFont typeface="Arial"/>
              <a:buChar char="•"/>
            </a:pPr>
            <a:r>
              <a:t>River Lune in Lancaster</a:t>
            </a:r>
          </a:p>
          <a:p>
            <a:pPr marL="174621" indent="-174621">
              <a:buSzPct val="100000"/>
              <a:buFont typeface="Arial"/>
              <a:buChar char="•"/>
            </a:pPr>
            <a:r>
              <a:t>River Ribble running through Preston</a:t>
            </a:r>
          </a:p>
          <a:p>
            <a:pPr marL="174621" indent="-174621">
              <a:buSzPct val="100000"/>
              <a:buFont typeface="Arial"/>
              <a:buChar char="•"/>
            </a:pPr>
            <a:r>
              <a:t>River Wyre on the Fylde coast around the Fleetwood area</a:t>
            </a:r>
          </a:p>
          <a:p>
            <a:pPr marL="174621" indent="-174621">
              <a:buSzPct val="100000"/>
              <a:buFont typeface="Arial"/>
              <a:buChar char="•"/>
            </a:pPr>
          </a:p>
          <a:p>
            <a:pPr>
              <a:defRPr b="1"/>
            </a:pPr>
            <a:r>
              <a:t>If you do get stuck the more you move about the deeper you could sink</a:t>
            </a:r>
          </a:p>
          <a:p>
            <a:pPr/>
          </a:p>
          <a:p>
            <a:pPr/>
            <a:r>
              <a:t>You may have been on the beach before and your feet have sunk into the wet sand. Some areas of the beach are particularly dangerous and you would begin to sink very quickly – moving around once your feet have become stuck can make the situation worse. In no time at all you could be up to your knees or waist and unable to free yourself.</a:t>
            </a:r>
          </a:p>
          <a:p>
            <a:pPr/>
          </a:p>
          <a:p>
            <a:pPr/>
            <a:r>
              <a:t>Stress that it is highly unlikely you would sink completely, however the danger is that you would become stuck and the tide would come in, potentially rising up over you.</a:t>
            </a:r>
          </a:p>
          <a:p>
            <a:pPr defTabSz="931235"/>
          </a:p>
          <a:p>
            <a:pPr defTabSz="931235"/>
          </a:p>
          <a:p>
            <a:pPr defTabSz="931235">
              <a:defRPr b="1"/>
            </a:pPr>
            <a:r>
              <a:t>Own Notes:</a:t>
            </a:r>
          </a:p>
          <a:p>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Shape 123"/>
          <p:cNvSpPr/>
          <p:nvPr>
            <p:ph type="sldImg"/>
          </p:nvPr>
        </p:nvSpPr>
        <p:spPr>
          <a:prstGeom prst="rect">
            <a:avLst/>
          </a:prstGeom>
        </p:spPr>
        <p:txBody>
          <a:bodyPr/>
          <a:lstStyle/>
          <a:p>
            <a:pPr/>
          </a:p>
        </p:txBody>
      </p:sp>
      <p:sp>
        <p:nvSpPr>
          <p:cNvPr id="124" name="Shape 124"/>
          <p:cNvSpPr/>
          <p:nvPr>
            <p:ph type="body" sz="quarter" idx="1"/>
          </p:nvPr>
        </p:nvSpPr>
        <p:spPr>
          <a:prstGeom prst="rect">
            <a:avLst/>
          </a:prstGeom>
        </p:spPr>
        <p:txBody>
          <a:bodyPr/>
          <a:lstStyle/>
          <a:p>
            <a:pPr>
              <a:defRPr b="1" sz="1400"/>
            </a:pPr>
            <a:r>
              <a:t>“Stuck on the beach” - Film of someone getting into difficulty on a beach (4:04 mins)</a:t>
            </a:r>
          </a:p>
          <a:p>
            <a:pPr/>
          </a:p>
          <a:p>
            <a:pPr>
              <a:defRPr b="1"/>
            </a:pPr>
            <a:r>
              <a:t>Only give very brief details before starting the film   </a:t>
            </a:r>
            <a:r>
              <a:rPr b="0"/>
              <a:t>e.g. The film begins by showing a girl walking on the beach using her phone. </a:t>
            </a:r>
            <a:endParaRPr b="0"/>
          </a:p>
          <a:p>
            <a:pPr/>
          </a:p>
          <a:p>
            <a:pPr>
              <a:defRPr b="1"/>
            </a:pPr>
            <a:r>
              <a:t>Synopsis</a:t>
            </a:r>
          </a:p>
          <a:p>
            <a:pPr/>
          </a:p>
          <a:p>
            <a:pPr/>
            <a:r>
              <a:t>The film begins by showing a girl walking on the beach using her phone. As the action progresses she becomes so distracted by the phone call she does not realise that she has walked into a dangerous area. She then stands still for a while as she continues to talk and begins to sink. </a:t>
            </a:r>
          </a:p>
          <a:p>
            <a:pPr/>
          </a:p>
          <a:p>
            <a:pPr/>
            <a:r>
              <a:t>She begins to panic and though she can tell the person on the other end of the phone what is happening she is panicking so much that she cannot give or explain her exact position. Her phone then stops working and she throws it down in desperation and out of reach. </a:t>
            </a:r>
          </a:p>
          <a:p>
            <a:pPr/>
          </a:p>
          <a:p>
            <a:pPr/>
            <a:r>
              <a:t>She shouts for help but at first, even though she is not that far from the shore, she is unable to attract help. Eventually, as the situation develops someone does hear and see her and they are able to raise the alarm.</a:t>
            </a:r>
          </a:p>
          <a:p>
            <a:pPr/>
            <a:r>
              <a:t> </a:t>
            </a:r>
          </a:p>
          <a:p>
            <a:pPr/>
            <a:r>
              <a:t>The Emergency Services arrive just in time as the tide is beginning to come in. She is incredibly shaken up by the whole experience and is very lucky!</a:t>
            </a:r>
          </a:p>
          <a:p>
            <a:pPr defTabSz="931235"/>
          </a:p>
          <a:p>
            <a:pPr defTabSz="931235">
              <a:defRPr b="1"/>
            </a:pPr>
            <a:r>
              <a:t>Click to start film</a:t>
            </a:r>
          </a:p>
          <a:p>
            <a:pPr defTabSz="931235">
              <a:defRPr b="1"/>
            </a:pPr>
          </a:p>
          <a:p>
            <a:pPr defTabSz="931235">
              <a:defRPr b="1"/>
            </a:pPr>
          </a:p>
          <a:p>
            <a:pPr defTabSz="931235">
              <a:defRPr b="1"/>
            </a:pPr>
            <a:r>
              <a:t>Own Notes:</a:t>
            </a:r>
          </a:p>
          <a:p>
            <a:pPr/>
          </a:p>
          <a:p>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Shape 129"/>
          <p:cNvSpPr/>
          <p:nvPr>
            <p:ph type="sldImg"/>
          </p:nvPr>
        </p:nvSpPr>
        <p:spPr>
          <a:prstGeom prst="rect">
            <a:avLst/>
          </a:prstGeom>
        </p:spPr>
        <p:txBody>
          <a:bodyPr/>
          <a:lstStyle/>
          <a:p>
            <a:pPr/>
          </a:p>
        </p:txBody>
      </p:sp>
      <p:sp>
        <p:nvSpPr>
          <p:cNvPr id="130" name="Shape 130"/>
          <p:cNvSpPr/>
          <p:nvPr>
            <p:ph type="body" sz="quarter" idx="1"/>
          </p:nvPr>
        </p:nvSpPr>
        <p:spPr>
          <a:prstGeom prst="rect">
            <a:avLst/>
          </a:prstGeom>
        </p:spPr>
        <p:txBody>
          <a:bodyPr/>
          <a:lstStyle/>
          <a:p>
            <a:pPr>
              <a:defRPr b="1" sz="1400"/>
            </a:pPr>
            <a:r>
              <a:t>Real life incident at Morecambe Bay </a:t>
            </a:r>
          </a:p>
          <a:p>
            <a:pPr>
              <a:defRPr b="1" sz="1400"/>
            </a:pPr>
            <a:r>
              <a:t>(Slide 1/5)</a:t>
            </a:r>
          </a:p>
          <a:p>
            <a:pPr/>
          </a:p>
          <a:p>
            <a:pPr/>
            <a:r>
              <a:t>This is a real life incident that happened in Morecambe Bay. The boy had gone out onto the mud and became stuck. He had not actually gone that far out!</a:t>
            </a:r>
          </a:p>
          <a:p>
            <a:pPr/>
          </a:p>
          <a:p>
            <a:pPr/>
            <a:r>
              <a:t>At the same time local crews from Bay Search and Rescue and the Fire and Rescue Service were practising mud and sand rescue techniques as part of an exercise and fortunately were on hand to rescue him. They were also being filmed for a local news programme.</a:t>
            </a:r>
          </a:p>
          <a:p>
            <a:pPr defTabSz="931235"/>
          </a:p>
          <a:p>
            <a:pPr defTabSz="931235"/>
          </a:p>
          <a:p>
            <a:pPr defTabSz="931235">
              <a:defRPr b="1"/>
            </a:pPr>
            <a:r>
              <a:t>Own Notes:</a:t>
            </a:r>
          </a:p>
          <a:p>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defRPr b="1" sz="1400"/>
            </a:pPr>
            <a:r>
              <a:t>Real life incident at Morecambe Bay </a:t>
            </a:r>
          </a:p>
          <a:p>
            <a:pPr>
              <a:defRPr b="1" sz="1400"/>
            </a:pPr>
            <a:r>
              <a:t>(Slide 2/5)</a:t>
            </a:r>
          </a:p>
          <a:p>
            <a:pPr defTabSz="931235"/>
          </a:p>
          <a:p>
            <a:pPr defTabSz="931235"/>
            <a:r>
              <a:t>The image shows the boy looking exhausted. He is being supported by the rescuers who are kneeling down to spread their weight on the wet sand.</a:t>
            </a:r>
          </a:p>
          <a:p>
            <a:pPr defTabSz="931235"/>
          </a:p>
          <a:p>
            <a:pPr defTabSz="931235"/>
            <a:r>
              <a:t>Although the sun is shining the boy just has normal clothes on which will have become wet, cold and heavy. He may be developing hypothermia.</a:t>
            </a:r>
          </a:p>
          <a:p>
            <a:pPr defTabSz="931235"/>
          </a:p>
          <a:p>
            <a:pPr defTabSz="931235"/>
          </a:p>
          <a:p>
            <a:pPr defTabSz="931235">
              <a:defRPr b="1"/>
            </a:pPr>
            <a:r>
              <a:t>Own Notes: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1" name="Shape 141"/>
          <p:cNvSpPr/>
          <p:nvPr>
            <p:ph type="sldImg"/>
          </p:nvPr>
        </p:nvSpPr>
        <p:spPr>
          <a:prstGeom prst="rect">
            <a:avLst/>
          </a:prstGeom>
        </p:spPr>
        <p:txBody>
          <a:bodyPr/>
          <a:lstStyle/>
          <a:p>
            <a:pPr/>
          </a:p>
        </p:txBody>
      </p:sp>
      <p:sp>
        <p:nvSpPr>
          <p:cNvPr id="142" name="Shape 142"/>
          <p:cNvSpPr/>
          <p:nvPr>
            <p:ph type="body" sz="quarter" idx="1"/>
          </p:nvPr>
        </p:nvSpPr>
        <p:spPr>
          <a:prstGeom prst="rect">
            <a:avLst/>
          </a:prstGeom>
        </p:spPr>
        <p:txBody>
          <a:bodyPr/>
          <a:lstStyle/>
          <a:p>
            <a:pPr>
              <a:defRPr b="1" sz="1400"/>
            </a:pPr>
            <a:r>
              <a:t>Real life incident at Morecambe Bay </a:t>
            </a:r>
          </a:p>
          <a:p>
            <a:pPr>
              <a:defRPr b="1" sz="1400"/>
            </a:pPr>
            <a:r>
              <a:t>(Slide 3/5)</a:t>
            </a:r>
          </a:p>
          <a:p>
            <a:pPr/>
          </a:p>
          <a:p>
            <a:pPr/>
            <a:r>
              <a:t>For anyone stuck it will take many trained personnel with specialist equipment to be able to attempt a rescue. It also puts them at risk.</a:t>
            </a:r>
          </a:p>
          <a:p>
            <a:pPr/>
          </a:p>
          <a:p>
            <a:pPr/>
          </a:p>
          <a:p>
            <a:pPr defTabSz="931235">
              <a:defRPr b="1"/>
            </a:pPr>
            <a:r>
              <a:t>Own Notes: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Shape 147"/>
          <p:cNvSpPr/>
          <p:nvPr>
            <p:ph type="sldImg"/>
          </p:nvPr>
        </p:nvSpPr>
        <p:spPr>
          <a:prstGeom prst="rect">
            <a:avLst/>
          </a:prstGeom>
        </p:spPr>
        <p:txBody>
          <a:bodyPr/>
          <a:lstStyle/>
          <a:p>
            <a:pPr/>
          </a:p>
        </p:txBody>
      </p:sp>
      <p:sp>
        <p:nvSpPr>
          <p:cNvPr id="148" name="Shape 148"/>
          <p:cNvSpPr/>
          <p:nvPr>
            <p:ph type="body" sz="quarter" idx="1"/>
          </p:nvPr>
        </p:nvSpPr>
        <p:spPr>
          <a:prstGeom prst="rect">
            <a:avLst/>
          </a:prstGeom>
        </p:spPr>
        <p:txBody>
          <a:bodyPr/>
          <a:lstStyle/>
          <a:p>
            <a:pPr>
              <a:defRPr b="1" sz="1400"/>
            </a:pPr>
            <a:r>
              <a:t>Real life incident at Morecambe Bay </a:t>
            </a:r>
          </a:p>
          <a:p>
            <a:pPr>
              <a:defRPr b="1" sz="1400"/>
            </a:pPr>
            <a:r>
              <a:t>(Slide 4/5)</a:t>
            </a:r>
          </a:p>
          <a:p>
            <a:pPr defTabSz="931235"/>
          </a:p>
          <a:p>
            <a:pPr defTabSz="931235"/>
            <a:r>
              <a:t>If you look closely you can see the water is in the shape of a horse shoe because of the tides and currents. This has the potential to make the situation a whole lot worse and reduces the amount of time available for rescue.</a:t>
            </a:r>
          </a:p>
          <a:p>
            <a:pPr defTabSz="931235"/>
          </a:p>
          <a:p>
            <a:pPr defTabSz="931235"/>
            <a:r>
              <a:t>The image also shows that even though the boy hadn’t gone too far out he had got himself into serious difficulties.</a:t>
            </a:r>
          </a:p>
          <a:p>
            <a:pPr defTabSz="931235"/>
          </a:p>
          <a:p>
            <a:pPr defTabSz="931235"/>
          </a:p>
          <a:p>
            <a:pPr defTabSz="931235">
              <a:defRPr b="1"/>
            </a:pPr>
            <a:r>
              <a:t>Own Notes: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21"/>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eg"/><Relationship Id="rId4" Type="http://schemas.openxmlformats.org/officeDocument/2006/relationships/image" Target="../media/image14.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video" Target="https://www.youtube.com/embed/4fsn-6EsAZs?feature=oembed" TargetMode="External"/><Relationship Id="rId4" Type="http://schemas.openxmlformats.org/officeDocument/2006/relationships/image" Target="../media/image5.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Picture 2" descr="Picture 2"/>
          <p:cNvPicPr>
            <a:picLocks noChangeAspect="1"/>
          </p:cNvPicPr>
          <p:nvPr/>
        </p:nvPicPr>
        <p:blipFill>
          <a:blip r:embed="rId3">
            <a:extLst/>
          </a:blip>
          <a:stretch>
            <a:fillRect/>
          </a:stretch>
        </p:blipFill>
        <p:spPr>
          <a:xfrm>
            <a:off x="0" y="47698"/>
            <a:ext cx="9144000" cy="6762603"/>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Rectangle 3"/>
          <p:cNvSpPr/>
          <p:nvPr/>
        </p:nvSpPr>
        <p:spPr>
          <a:xfrm>
            <a:off x="1587" y="307975"/>
            <a:ext cx="9144001" cy="1295400"/>
          </a:xfrm>
          <a:prstGeom prst="rect">
            <a:avLst/>
          </a:prstGeom>
          <a:solidFill>
            <a:srgbClr val="0D0D0D">
              <a:alpha val="67059"/>
            </a:srgbClr>
          </a:solidFill>
          <a:ln w="12700">
            <a:miter lim="400000"/>
          </a:ln>
        </p:spPr>
        <p:txBody>
          <a:bodyPr lIns="45719" rIns="45719" anchor="ctr"/>
          <a:lstStyle/>
          <a:p>
            <a:pPr algn="ctr">
              <a:defRPr>
                <a:solidFill>
                  <a:srgbClr val="FFFFFF"/>
                </a:solidFill>
              </a:defRPr>
            </a:pPr>
          </a:p>
        </p:txBody>
      </p:sp>
      <p:sp>
        <p:nvSpPr>
          <p:cNvPr id="151" name="Rectangle 2"/>
          <p:cNvSpPr txBox="1"/>
          <p:nvPr/>
        </p:nvSpPr>
        <p:spPr>
          <a:xfrm>
            <a:off x="588644" y="681007"/>
            <a:ext cx="8138162" cy="54933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3600">
                <a:solidFill>
                  <a:srgbClr val="FFFFFF"/>
                </a:solidFill>
              </a:defRPr>
            </a:lvl1pPr>
          </a:lstStyle>
          <a:p>
            <a:pPr/>
            <a:r>
              <a:t>Real life incident</a:t>
            </a:r>
          </a:p>
        </p:txBody>
      </p:sp>
      <p:pic>
        <p:nvPicPr>
          <p:cNvPr id="152" name="Picture 3" descr="Picture 3"/>
          <p:cNvPicPr>
            <a:picLocks noChangeAspect="1"/>
          </p:cNvPicPr>
          <p:nvPr/>
        </p:nvPicPr>
        <p:blipFill>
          <a:blip r:embed="rId3">
            <a:extLst/>
          </a:blip>
          <a:stretch>
            <a:fillRect/>
          </a:stretch>
        </p:blipFill>
        <p:spPr>
          <a:xfrm>
            <a:off x="1139478" y="1916832"/>
            <a:ext cx="6865044" cy="4579723"/>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6" name="Picture 3" descr="Picture 3"/>
          <p:cNvPicPr>
            <a:picLocks noChangeAspect="1"/>
          </p:cNvPicPr>
          <p:nvPr/>
        </p:nvPicPr>
        <p:blipFill>
          <a:blip r:embed="rId3">
            <a:extLst/>
          </a:blip>
          <a:stretch>
            <a:fillRect/>
          </a:stretch>
        </p:blipFill>
        <p:spPr>
          <a:xfrm>
            <a:off x="0" y="5128"/>
            <a:ext cx="9144000" cy="6863843"/>
          </a:xfrm>
          <a:prstGeom prst="rect">
            <a:avLst/>
          </a:prstGeom>
          <a:ln w="12700">
            <a:miter lim="400000"/>
          </a:ln>
        </p:spPr>
      </p:pic>
      <p:sp>
        <p:nvSpPr>
          <p:cNvPr id="157" name="Rectangle 4"/>
          <p:cNvSpPr/>
          <p:nvPr/>
        </p:nvSpPr>
        <p:spPr>
          <a:xfrm>
            <a:off x="-1" y="2492896"/>
            <a:ext cx="9144001" cy="3024337"/>
          </a:xfrm>
          <a:prstGeom prst="rect">
            <a:avLst/>
          </a:prstGeom>
          <a:solidFill>
            <a:srgbClr val="0D0D0D">
              <a:alpha val="67059"/>
            </a:srgbClr>
          </a:solidFill>
          <a:ln w="12700">
            <a:miter lim="400000"/>
          </a:ln>
        </p:spPr>
        <p:txBody>
          <a:bodyPr lIns="45719" rIns="45719" anchor="ctr"/>
          <a:lstStyle/>
          <a:p>
            <a:pPr algn="ctr">
              <a:defRPr>
                <a:solidFill>
                  <a:srgbClr val="FFFFFF"/>
                </a:solidFill>
              </a:defRPr>
            </a:pPr>
          </a:p>
        </p:txBody>
      </p:sp>
      <p:sp>
        <p:nvSpPr>
          <p:cNvPr id="158" name="TextBox 8"/>
          <p:cNvSpPr txBox="1"/>
          <p:nvPr/>
        </p:nvSpPr>
        <p:spPr>
          <a:xfrm>
            <a:off x="301595" y="2327680"/>
            <a:ext cx="8469253" cy="334184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FFFFFF"/>
                </a:solidFill>
              </a:defRPr>
            </a:pPr>
          </a:p>
          <a:p>
            <a:pPr>
              <a:defRPr sz="3200">
                <a:solidFill>
                  <a:srgbClr val="FFFFFF"/>
                </a:solidFill>
              </a:defRPr>
            </a:pPr>
            <a:r>
              <a:t>It will be frightening - but try not to panic</a:t>
            </a:r>
          </a:p>
          <a:p>
            <a:pPr>
              <a:defRPr sz="3200">
                <a:solidFill>
                  <a:srgbClr val="FFFFFF"/>
                </a:solidFill>
              </a:defRPr>
            </a:pPr>
          </a:p>
          <a:p>
            <a:pPr>
              <a:defRPr sz="3200">
                <a:solidFill>
                  <a:srgbClr val="FFFFFF"/>
                </a:solidFill>
              </a:defRPr>
            </a:pPr>
            <a:r>
              <a:t>Panicking and wriggling about can make the situation worse and you could end up sinking quicker and deeper</a:t>
            </a:r>
            <a:endParaRPr b="1"/>
          </a:p>
        </p:txBody>
      </p:sp>
      <p:sp>
        <p:nvSpPr>
          <p:cNvPr id="159" name="Rectangle 9"/>
          <p:cNvSpPr/>
          <p:nvPr/>
        </p:nvSpPr>
        <p:spPr>
          <a:xfrm>
            <a:off x="1587" y="307975"/>
            <a:ext cx="9144001" cy="1295400"/>
          </a:xfrm>
          <a:prstGeom prst="rect">
            <a:avLst/>
          </a:prstGeom>
          <a:solidFill>
            <a:srgbClr val="0D0D0D">
              <a:alpha val="67059"/>
            </a:srgbClr>
          </a:solidFill>
          <a:ln w="12700">
            <a:miter lim="400000"/>
          </a:ln>
        </p:spPr>
        <p:txBody>
          <a:bodyPr lIns="45719" rIns="45719" anchor="ctr"/>
          <a:lstStyle/>
          <a:p>
            <a:pPr algn="ctr">
              <a:defRPr>
                <a:solidFill>
                  <a:srgbClr val="FFFFFF"/>
                </a:solidFill>
              </a:defRPr>
            </a:pPr>
          </a:p>
        </p:txBody>
      </p:sp>
      <p:sp>
        <p:nvSpPr>
          <p:cNvPr id="160" name="Rectangle 2"/>
          <p:cNvSpPr txBox="1"/>
          <p:nvPr/>
        </p:nvSpPr>
        <p:spPr>
          <a:xfrm>
            <a:off x="423767" y="681007"/>
            <a:ext cx="8138161" cy="54933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3600">
                <a:solidFill>
                  <a:srgbClr val="FFFFFF"/>
                </a:solidFill>
              </a:defRPr>
            </a:lvl1pPr>
          </a:lstStyle>
          <a:p>
            <a:pPr/>
            <a:r>
              <a:t>What NOT TO DO if you get stuck?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58">
                                            <p:txEl>
                                              <p:pRg st="1" end="1"/>
                                            </p:txEl>
                                          </p:spTgt>
                                        </p:tgtEl>
                                        <p:attrNameLst>
                                          <p:attrName>style.visibility</p:attrName>
                                        </p:attrNameLst>
                                      </p:cBhvr>
                                      <p:to>
                                        <p:strVal val="visible"/>
                                      </p:to>
                                    </p:set>
                                    <p:animEffect filter="fade" transition="in">
                                      <p:cBhvr>
                                        <p:cTn id="7" dur="500"/>
                                        <p:tgtEl>
                                          <p:spTgt spid="158">
                                            <p:txEl>
                                              <p:pRg st="1" end="1"/>
                                            </p:txEl>
                                          </p:spTgt>
                                        </p:tgtEl>
                                      </p:cBhvr>
                                    </p:animEffect>
                                  </p:childTnLst>
                                </p:cTn>
                              </p:par>
                            </p:childTnLst>
                          </p:cTn>
                        </p:par>
                        <p:par>
                          <p:cTn id="8" fill="hold">
                            <p:stCondLst>
                              <p:cond delay="500"/>
                            </p:stCondLst>
                            <p:childTnLst>
                              <p:par>
                                <p:cTn id="9" presetClass="entr" nodeType="afterEffect" presetID="10" grpId="1" fill="hold">
                                  <p:stCondLst>
                                    <p:cond delay="0"/>
                                  </p:stCondLst>
                                  <p:iterate type="el" backwards="0">
                                    <p:tmAbs val="0"/>
                                  </p:iterate>
                                  <p:childTnLst>
                                    <p:set>
                                      <p:cBhvr>
                                        <p:cTn id="10" fill="hold"/>
                                        <p:tgtEl>
                                          <p:spTgt spid="158">
                                            <p:txEl>
                                              <p:pRg st="2" end="2"/>
                                            </p:txEl>
                                          </p:spTgt>
                                        </p:tgtEl>
                                        <p:attrNameLst>
                                          <p:attrName>style.visibility</p:attrName>
                                        </p:attrNameLst>
                                      </p:cBhvr>
                                      <p:to>
                                        <p:strVal val="visible"/>
                                      </p:to>
                                    </p:set>
                                    <p:animEffect filter="fade" transition="in">
                                      <p:cBhvr>
                                        <p:cTn id="11" dur="500"/>
                                        <p:tgtEl>
                                          <p:spTgt spid="158">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10" grpId="1" fill="hold">
                                  <p:stCondLst>
                                    <p:cond delay="0"/>
                                  </p:stCondLst>
                                  <p:iterate type="el" backwards="0">
                                    <p:tmAbs val="0"/>
                                  </p:iterate>
                                  <p:childTnLst>
                                    <p:set>
                                      <p:cBhvr>
                                        <p:cTn id="15" fill="hold"/>
                                        <p:tgtEl>
                                          <p:spTgt spid="158">
                                            <p:txEl>
                                              <p:pRg st="3" end="3"/>
                                            </p:txEl>
                                          </p:spTgt>
                                        </p:tgtEl>
                                        <p:attrNameLst>
                                          <p:attrName>style.visibility</p:attrName>
                                        </p:attrNameLst>
                                      </p:cBhvr>
                                      <p:to>
                                        <p:strVal val="visible"/>
                                      </p:to>
                                    </p:set>
                                    <p:animEffect filter="fade" transition="in">
                                      <p:cBhvr>
                                        <p:cTn id="16" dur="500"/>
                                        <p:tgtEl>
                                          <p:spTgt spid="15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10" grpId="1" fill="hold">
                                  <p:stCondLst>
                                    <p:cond delay="0"/>
                                  </p:stCondLst>
                                  <p:iterate type="el" backwards="0">
                                    <p:tmAbs val="0"/>
                                  </p:iterate>
                                  <p:childTnLst>
                                    <p:set>
                                      <p:cBhvr>
                                        <p:cTn id="20" fill="hold"/>
                                        <p:tgtEl>
                                          <p:spTgt spid="158">
                                            <p:txEl>
                                              <p:pRg st="4" end="4"/>
                                            </p:txEl>
                                          </p:spTgt>
                                        </p:tgtEl>
                                        <p:attrNameLst>
                                          <p:attrName>style.visibility</p:attrName>
                                        </p:attrNameLst>
                                      </p:cBhvr>
                                      <p:to>
                                        <p:strVal val="visible"/>
                                      </p:to>
                                    </p:set>
                                    <p:animEffect filter="fade" transition="in">
                                      <p:cBhvr>
                                        <p:cTn id="21" dur="500"/>
                                        <p:tgtEl>
                                          <p:spTgt spid="158">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8"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4" name="Picture 3" descr="Picture 3"/>
          <p:cNvPicPr>
            <a:picLocks noChangeAspect="1"/>
          </p:cNvPicPr>
          <p:nvPr/>
        </p:nvPicPr>
        <p:blipFill>
          <a:blip r:embed="rId3">
            <a:extLst/>
          </a:blip>
          <a:stretch>
            <a:fillRect/>
          </a:stretch>
        </p:blipFill>
        <p:spPr>
          <a:xfrm>
            <a:off x="0" y="0"/>
            <a:ext cx="9144001" cy="6858000"/>
          </a:xfrm>
          <a:prstGeom prst="rect">
            <a:avLst/>
          </a:prstGeom>
          <a:ln w="12700">
            <a:miter lim="400000"/>
          </a:ln>
        </p:spPr>
      </p:pic>
      <p:sp>
        <p:nvSpPr>
          <p:cNvPr id="165" name="Rectangle 7"/>
          <p:cNvSpPr/>
          <p:nvPr/>
        </p:nvSpPr>
        <p:spPr>
          <a:xfrm>
            <a:off x="4355975" y="1772815"/>
            <a:ext cx="4789615" cy="2952330"/>
          </a:xfrm>
          <a:prstGeom prst="rect">
            <a:avLst/>
          </a:prstGeom>
          <a:solidFill>
            <a:srgbClr val="0D0D0D">
              <a:alpha val="67059"/>
            </a:srgbClr>
          </a:solidFill>
          <a:ln w="12700">
            <a:miter lim="400000"/>
          </a:ln>
        </p:spPr>
        <p:txBody>
          <a:bodyPr lIns="45719" rIns="45719" anchor="ctr"/>
          <a:lstStyle/>
          <a:p>
            <a:pPr algn="ctr">
              <a:defRPr>
                <a:solidFill>
                  <a:srgbClr val="FFFFFF"/>
                </a:solidFill>
              </a:defRPr>
            </a:pPr>
          </a:p>
        </p:txBody>
      </p:sp>
      <p:sp>
        <p:nvSpPr>
          <p:cNvPr id="166" name="Rectangle 8"/>
          <p:cNvSpPr/>
          <p:nvPr/>
        </p:nvSpPr>
        <p:spPr>
          <a:xfrm>
            <a:off x="1587" y="261391"/>
            <a:ext cx="9144001" cy="1295401"/>
          </a:xfrm>
          <a:prstGeom prst="rect">
            <a:avLst/>
          </a:prstGeom>
          <a:solidFill>
            <a:srgbClr val="0D0D0D">
              <a:alpha val="67059"/>
            </a:srgbClr>
          </a:solidFill>
          <a:ln w="12700">
            <a:miter lim="400000"/>
          </a:ln>
        </p:spPr>
        <p:txBody>
          <a:bodyPr lIns="45719" rIns="45719" anchor="ctr"/>
          <a:lstStyle/>
          <a:p>
            <a:pPr algn="ctr">
              <a:defRPr>
                <a:solidFill>
                  <a:srgbClr val="FFFFFF"/>
                </a:solidFill>
              </a:defRPr>
            </a:pPr>
          </a:p>
        </p:txBody>
      </p:sp>
      <p:sp>
        <p:nvSpPr>
          <p:cNvPr id="167" name="Rectangle 2"/>
          <p:cNvSpPr txBox="1"/>
          <p:nvPr/>
        </p:nvSpPr>
        <p:spPr>
          <a:xfrm>
            <a:off x="423767" y="634424"/>
            <a:ext cx="8138161" cy="54933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3600">
                <a:solidFill>
                  <a:srgbClr val="FFFFFF"/>
                </a:solidFill>
              </a:defRPr>
            </a:lvl1pPr>
          </a:lstStyle>
          <a:p>
            <a:pPr/>
            <a:r>
              <a:t>What TO DO if you get stuck?</a:t>
            </a:r>
          </a:p>
        </p:txBody>
      </p:sp>
      <p:sp>
        <p:nvSpPr>
          <p:cNvPr id="168" name="TextBox 1"/>
          <p:cNvSpPr txBox="1"/>
          <p:nvPr/>
        </p:nvSpPr>
        <p:spPr>
          <a:xfrm>
            <a:off x="4538565" y="1844824"/>
            <a:ext cx="4452210" cy="32301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71500" indent="-571500">
              <a:buSzPct val="100000"/>
              <a:buFont typeface="Arial"/>
              <a:buChar char="•"/>
              <a:defRPr sz="2200">
                <a:solidFill>
                  <a:srgbClr val="FFFFFF"/>
                </a:solidFill>
              </a:defRPr>
            </a:pPr>
            <a:r>
              <a:t>Try to retrace your steps</a:t>
            </a:r>
          </a:p>
          <a:p>
            <a:pPr marL="571500" indent="-571500">
              <a:buSzPct val="100000"/>
              <a:buFont typeface="Arial"/>
              <a:buChar char="•"/>
              <a:defRPr sz="2200">
                <a:solidFill>
                  <a:srgbClr val="FFFFFF"/>
                </a:solidFill>
              </a:defRPr>
            </a:pPr>
            <a:r>
              <a:t>If you do become stuck - stop wriggling</a:t>
            </a:r>
          </a:p>
          <a:p>
            <a:pPr marL="571500" indent="-571500">
              <a:buSzPct val="100000"/>
              <a:buFont typeface="Arial"/>
              <a:buChar char="•"/>
              <a:defRPr sz="2200">
                <a:solidFill>
                  <a:srgbClr val="FFFFFF"/>
                </a:solidFill>
              </a:defRPr>
            </a:pPr>
            <a:r>
              <a:t>Shout for help and call 999 and ask for the Coastguard</a:t>
            </a:r>
          </a:p>
          <a:p>
            <a:pPr>
              <a:defRPr b="1" sz="2200">
                <a:solidFill>
                  <a:srgbClr val="FFFFFF"/>
                </a:solidFill>
              </a:defRPr>
            </a:pPr>
          </a:p>
          <a:p>
            <a:pPr>
              <a:defRPr b="1" sz="2200">
                <a:solidFill>
                  <a:srgbClr val="FFFFFF"/>
                </a:solidFill>
              </a:defRPr>
            </a:pPr>
            <a:r>
              <a:t>Give as much detail as you can about your location and situation</a:t>
            </a:r>
          </a:p>
        </p:txBody>
      </p:sp>
      <p:sp>
        <p:nvSpPr>
          <p:cNvPr id="169" name="Rectangle 10"/>
          <p:cNvSpPr/>
          <p:nvPr/>
        </p:nvSpPr>
        <p:spPr>
          <a:xfrm>
            <a:off x="-1" y="5229199"/>
            <a:ext cx="6588226" cy="1628801"/>
          </a:xfrm>
          <a:prstGeom prst="rect">
            <a:avLst/>
          </a:prstGeom>
          <a:solidFill>
            <a:srgbClr val="0D0D0D">
              <a:alpha val="67059"/>
            </a:srgbClr>
          </a:solidFill>
          <a:ln w="12700">
            <a:miter lim="400000"/>
          </a:ln>
        </p:spPr>
        <p:txBody>
          <a:bodyPr lIns="45719" rIns="45719" anchor="ctr"/>
          <a:lstStyle/>
          <a:p>
            <a:pPr algn="ctr">
              <a:defRPr>
                <a:solidFill>
                  <a:srgbClr val="FFFFFF"/>
                </a:solidFill>
              </a:defRPr>
            </a:pPr>
          </a:p>
        </p:txBody>
      </p:sp>
      <p:sp>
        <p:nvSpPr>
          <p:cNvPr id="170" name="TextBox 6"/>
          <p:cNvSpPr txBox="1"/>
          <p:nvPr/>
        </p:nvSpPr>
        <p:spPr>
          <a:xfrm>
            <a:off x="423765" y="5339300"/>
            <a:ext cx="6766812" cy="135337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100">
                <a:solidFill>
                  <a:srgbClr val="FFFFFF"/>
                </a:solidFill>
              </a:defRPr>
            </a:pPr>
            <a:r>
              <a:t>If sinking further and have raised the alarm - </a:t>
            </a:r>
          </a:p>
          <a:p>
            <a:pPr marL="571500" indent="-571500">
              <a:buSzPct val="100000"/>
              <a:buFont typeface="Arial"/>
              <a:buChar char="•"/>
              <a:defRPr b="1" sz="2100">
                <a:solidFill>
                  <a:srgbClr val="FFFFFF"/>
                </a:solidFill>
              </a:defRPr>
            </a:pPr>
            <a:r>
              <a:t>Kneel</a:t>
            </a:r>
            <a:r>
              <a:rPr b="0"/>
              <a:t> down to spread the weight on your shins</a:t>
            </a:r>
            <a:endParaRPr b="0"/>
          </a:p>
          <a:p>
            <a:pPr marL="571500" indent="-571500">
              <a:buSzPct val="100000"/>
              <a:buFont typeface="Arial"/>
              <a:buChar char="•"/>
              <a:defRPr b="1" sz="2100">
                <a:solidFill>
                  <a:srgbClr val="FFFFFF"/>
                </a:solidFill>
              </a:defRPr>
            </a:pPr>
            <a:r>
              <a:t>Sit</a:t>
            </a:r>
            <a:r>
              <a:rPr b="0"/>
              <a:t> down </a:t>
            </a:r>
            <a:endParaRPr b="0"/>
          </a:p>
          <a:p>
            <a:pPr marL="571500" indent="-571500">
              <a:buSzPct val="100000"/>
              <a:buFont typeface="Arial"/>
              <a:buChar char="•"/>
              <a:defRPr b="1" sz="2100">
                <a:solidFill>
                  <a:srgbClr val="FFFFFF"/>
                </a:solidFill>
              </a:defRPr>
            </a:pPr>
            <a:r>
              <a:t>Lie</a:t>
            </a:r>
            <a:r>
              <a:rPr b="0"/>
              <a:t> down on your back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68">
                                            <p:bg/>
                                          </p:spTgt>
                                        </p:tgtEl>
                                        <p:attrNameLst>
                                          <p:attrName>style.visibility</p:attrName>
                                        </p:attrNameLst>
                                      </p:cBhvr>
                                      <p:to>
                                        <p:strVal val="visible"/>
                                      </p:to>
                                    </p:set>
                                    <p:animEffect filter="fade" transition="in">
                                      <p:cBhvr>
                                        <p:cTn id="7" dur="500"/>
                                        <p:tgtEl>
                                          <p:spTgt spid="168">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68">
                                            <p:txEl>
                                              <p:pRg st="0" end="0"/>
                                            </p:txEl>
                                          </p:spTgt>
                                        </p:tgtEl>
                                        <p:attrNameLst>
                                          <p:attrName>style.visibility</p:attrName>
                                        </p:attrNameLst>
                                      </p:cBhvr>
                                      <p:to>
                                        <p:strVal val="visible"/>
                                      </p:to>
                                    </p:set>
                                    <p:animEffect filter="fade" transition="in">
                                      <p:cBhvr>
                                        <p:cTn id="10" dur="500"/>
                                        <p:tgtEl>
                                          <p:spTgt spid="16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68">
                                            <p:txEl>
                                              <p:pRg st="1" end="1"/>
                                            </p:txEl>
                                          </p:spTgt>
                                        </p:tgtEl>
                                        <p:attrNameLst>
                                          <p:attrName>style.visibility</p:attrName>
                                        </p:attrNameLst>
                                      </p:cBhvr>
                                      <p:to>
                                        <p:strVal val="visible"/>
                                      </p:to>
                                    </p:set>
                                    <p:animEffect filter="fade" transition="in">
                                      <p:cBhvr>
                                        <p:cTn id="15" dur="500"/>
                                        <p:tgtEl>
                                          <p:spTgt spid="16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68">
                                            <p:txEl>
                                              <p:pRg st="2" end="2"/>
                                            </p:txEl>
                                          </p:spTgt>
                                        </p:tgtEl>
                                        <p:attrNameLst>
                                          <p:attrName>style.visibility</p:attrName>
                                        </p:attrNameLst>
                                      </p:cBhvr>
                                      <p:to>
                                        <p:strVal val="visible"/>
                                      </p:to>
                                    </p:set>
                                    <p:animEffect filter="fade" transition="in">
                                      <p:cBhvr>
                                        <p:cTn id="20" dur="500"/>
                                        <p:tgtEl>
                                          <p:spTgt spid="168">
                                            <p:txEl>
                                              <p:pRg st="2" end="2"/>
                                            </p:txEl>
                                          </p:spTgt>
                                        </p:tgtEl>
                                      </p:cBhvr>
                                    </p:animEffect>
                                  </p:childTnLst>
                                </p:cTn>
                              </p:par>
                            </p:childTnLst>
                          </p:cTn>
                        </p:par>
                        <p:par>
                          <p:cTn id="21" fill="hold">
                            <p:stCondLst>
                              <p:cond delay="500"/>
                            </p:stCondLst>
                            <p:childTnLst>
                              <p:par>
                                <p:cTn id="22" presetClass="entr" nodeType="afterEffect" presetID="10" grpId="1" fill="hold">
                                  <p:stCondLst>
                                    <p:cond delay="0"/>
                                  </p:stCondLst>
                                  <p:iterate type="el" backwards="0">
                                    <p:tmAbs val="0"/>
                                  </p:iterate>
                                  <p:childTnLst>
                                    <p:set>
                                      <p:cBhvr>
                                        <p:cTn id="23" fill="hold"/>
                                        <p:tgtEl>
                                          <p:spTgt spid="168">
                                            <p:txEl>
                                              <p:pRg st="3" end="3"/>
                                            </p:txEl>
                                          </p:spTgt>
                                        </p:tgtEl>
                                        <p:attrNameLst>
                                          <p:attrName>style.visibility</p:attrName>
                                        </p:attrNameLst>
                                      </p:cBhvr>
                                      <p:to>
                                        <p:strVal val="visible"/>
                                      </p:to>
                                    </p:set>
                                    <p:animEffect filter="fade" transition="in">
                                      <p:cBhvr>
                                        <p:cTn id="24" dur="500"/>
                                        <p:tgtEl>
                                          <p:spTgt spid="168">
                                            <p:txEl>
                                              <p:pRg st="3" end="3"/>
                                            </p:txEl>
                                          </p:spTgt>
                                        </p:tgtEl>
                                      </p:cBhvr>
                                    </p:animEffect>
                                  </p:childTnLst>
                                </p:cTn>
                              </p:par>
                            </p:childTnLst>
                          </p:cTn>
                        </p:par>
                        <p:par>
                          <p:cTn id="25" fill="hold">
                            <p:stCondLst>
                              <p:cond delay="1000"/>
                            </p:stCondLst>
                            <p:childTnLst>
                              <p:par>
                                <p:cTn id="26" presetClass="entr" nodeType="afterEffect" presetID="10" grpId="1" fill="hold">
                                  <p:stCondLst>
                                    <p:cond delay="0"/>
                                  </p:stCondLst>
                                  <p:iterate type="el" backwards="0">
                                    <p:tmAbs val="0"/>
                                  </p:iterate>
                                  <p:childTnLst>
                                    <p:set>
                                      <p:cBhvr>
                                        <p:cTn id="27" fill="hold"/>
                                        <p:tgtEl>
                                          <p:spTgt spid="168">
                                            <p:txEl>
                                              <p:pRg st="4" end="4"/>
                                            </p:txEl>
                                          </p:spTgt>
                                        </p:tgtEl>
                                        <p:attrNameLst>
                                          <p:attrName>style.visibility</p:attrName>
                                        </p:attrNameLst>
                                      </p:cBhvr>
                                      <p:to>
                                        <p:strVal val="visible"/>
                                      </p:to>
                                    </p:set>
                                    <p:animEffect filter="fade" transition="in">
                                      <p:cBhvr>
                                        <p:cTn id="28" dur="500"/>
                                        <p:tgtEl>
                                          <p:spTgt spid="16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ID="10" grpId="2" fill="hold">
                                  <p:stCondLst>
                                    <p:cond delay="0"/>
                                  </p:stCondLst>
                                  <p:iterate type="el" backwards="0">
                                    <p:tmAbs val="0"/>
                                  </p:iterate>
                                  <p:childTnLst>
                                    <p:set>
                                      <p:cBhvr>
                                        <p:cTn id="32" fill="hold"/>
                                        <p:tgtEl>
                                          <p:spTgt spid="170">
                                            <p:bg/>
                                          </p:spTgt>
                                        </p:tgtEl>
                                        <p:attrNameLst>
                                          <p:attrName>style.visibility</p:attrName>
                                        </p:attrNameLst>
                                      </p:cBhvr>
                                      <p:to>
                                        <p:strVal val="visible"/>
                                      </p:to>
                                    </p:set>
                                    <p:animEffect filter="fade" transition="in">
                                      <p:cBhvr>
                                        <p:cTn id="33" dur="500"/>
                                        <p:tgtEl>
                                          <p:spTgt spid="170">
                                            <p:bg/>
                                          </p:spTgt>
                                        </p:tgtEl>
                                      </p:cBhvr>
                                    </p:animEffect>
                                  </p:childTnLst>
                                </p:cTn>
                              </p:par>
                              <p:par>
                                <p:cTn id="34" presetClass="entr" nodeType="withEffect" presetSubtype="0" presetID="10" grpId="2" fill="hold">
                                  <p:stCondLst>
                                    <p:cond delay="0"/>
                                  </p:stCondLst>
                                  <p:iterate type="el" backwards="0">
                                    <p:tmAbs val="0"/>
                                  </p:iterate>
                                  <p:childTnLst>
                                    <p:set>
                                      <p:cBhvr>
                                        <p:cTn id="35" fill="hold"/>
                                        <p:tgtEl>
                                          <p:spTgt spid="170">
                                            <p:txEl>
                                              <p:pRg st="0" end="0"/>
                                            </p:txEl>
                                          </p:spTgt>
                                        </p:tgtEl>
                                        <p:attrNameLst>
                                          <p:attrName>style.visibility</p:attrName>
                                        </p:attrNameLst>
                                      </p:cBhvr>
                                      <p:to>
                                        <p:strVal val="visible"/>
                                      </p:to>
                                    </p:set>
                                    <p:animEffect filter="fade" transition="in">
                                      <p:cBhvr>
                                        <p:cTn id="36" dur="500"/>
                                        <p:tgtEl>
                                          <p:spTgt spid="170">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ID="10" grpId="2" fill="hold">
                                  <p:stCondLst>
                                    <p:cond delay="0"/>
                                  </p:stCondLst>
                                  <p:iterate type="el" backwards="0">
                                    <p:tmAbs val="0"/>
                                  </p:iterate>
                                  <p:childTnLst>
                                    <p:set>
                                      <p:cBhvr>
                                        <p:cTn id="40" fill="hold"/>
                                        <p:tgtEl>
                                          <p:spTgt spid="170">
                                            <p:txEl>
                                              <p:pRg st="1" end="1"/>
                                            </p:txEl>
                                          </p:spTgt>
                                        </p:tgtEl>
                                        <p:attrNameLst>
                                          <p:attrName>style.visibility</p:attrName>
                                        </p:attrNameLst>
                                      </p:cBhvr>
                                      <p:to>
                                        <p:strVal val="visible"/>
                                      </p:to>
                                    </p:set>
                                    <p:animEffect filter="fade" transition="in">
                                      <p:cBhvr>
                                        <p:cTn id="41" dur="500"/>
                                        <p:tgtEl>
                                          <p:spTgt spid="170">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ID="10" grpId="2" fill="hold">
                                  <p:stCondLst>
                                    <p:cond delay="0"/>
                                  </p:stCondLst>
                                  <p:iterate type="el" backwards="0">
                                    <p:tmAbs val="0"/>
                                  </p:iterate>
                                  <p:childTnLst>
                                    <p:set>
                                      <p:cBhvr>
                                        <p:cTn id="45" fill="hold"/>
                                        <p:tgtEl>
                                          <p:spTgt spid="170">
                                            <p:txEl>
                                              <p:pRg st="2" end="2"/>
                                            </p:txEl>
                                          </p:spTgt>
                                        </p:tgtEl>
                                        <p:attrNameLst>
                                          <p:attrName>style.visibility</p:attrName>
                                        </p:attrNameLst>
                                      </p:cBhvr>
                                      <p:to>
                                        <p:strVal val="visible"/>
                                      </p:to>
                                    </p:set>
                                    <p:animEffect filter="fade" transition="in">
                                      <p:cBhvr>
                                        <p:cTn id="46" dur="500"/>
                                        <p:tgtEl>
                                          <p:spTgt spid="170">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Class="entr" nodeType="clickEffect" presetID="10" grpId="2" fill="hold">
                                  <p:stCondLst>
                                    <p:cond delay="0"/>
                                  </p:stCondLst>
                                  <p:iterate type="el" backwards="0">
                                    <p:tmAbs val="0"/>
                                  </p:iterate>
                                  <p:childTnLst>
                                    <p:set>
                                      <p:cBhvr>
                                        <p:cTn id="50" fill="hold"/>
                                        <p:tgtEl>
                                          <p:spTgt spid="170">
                                            <p:txEl>
                                              <p:pRg st="3" end="3"/>
                                            </p:txEl>
                                          </p:spTgt>
                                        </p:tgtEl>
                                        <p:attrNameLst>
                                          <p:attrName>style.visibility</p:attrName>
                                        </p:attrNameLst>
                                      </p:cBhvr>
                                      <p:to>
                                        <p:strVal val="visible"/>
                                      </p:to>
                                    </p:set>
                                    <p:animEffect filter="fade" transition="in">
                                      <p:cBhvr>
                                        <p:cTn id="51" dur="500"/>
                                        <p:tgtEl>
                                          <p:spTgt spid="170">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Class="entr" nodeType="clickEffect" presetID="10" grpId="1" fill="hold">
                                  <p:stCondLst>
                                    <p:cond delay="0"/>
                                  </p:stCondLst>
                                  <p:iterate type="el" backwards="0">
                                    <p:tmAbs val="0"/>
                                  </p:iterate>
                                  <p:childTnLst>
                                    <p:set>
                                      <p:cBhvr>
                                        <p:cTn id="55" fill="hold"/>
                                        <p:tgtEl>
                                          <p:spTgt spid="168">
                                            <p:txEl>
                                              <p:pRg st="5" end="5"/>
                                            </p:txEl>
                                          </p:spTgt>
                                        </p:tgtEl>
                                        <p:attrNameLst>
                                          <p:attrName>style.visibility</p:attrName>
                                        </p:attrNameLst>
                                      </p:cBhvr>
                                      <p:to>
                                        <p:strVal val="visible"/>
                                      </p:to>
                                    </p:set>
                                    <p:animEffect filter="fade" transition="in">
                                      <p:cBhvr>
                                        <p:cTn id="56" dur="500"/>
                                        <p:tgtEl>
                                          <p:spTgt spid="168">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0" grpId="2"/>
      <p:bldP build="p" bldLvl="5" animBg="1" rev="0" advAuto="0" spid="168" grpId="1"/>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4" name="Picture 3" descr="Picture 3"/>
          <p:cNvPicPr>
            <a:picLocks noChangeAspect="1"/>
          </p:cNvPicPr>
          <p:nvPr/>
        </p:nvPicPr>
        <p:blipFill>
          <a:blip r:embed="rId3">
            <a:extLst/>
          </a:blip>
          <a:srcRect l="5877" t="0" r="19067" b="0"/>
          <a:stretch>
            <a:fillRect/>
          </a:stretch>
        </p:blipFill>
        <p:spPr>
          <a:xfrm>
            <a:off x="-1" y="5128"/>
            <a:ext cx="9144002" cy="6852872"/>
          </a:xfrm>
          <a:prstGeom prst="rect">
            <a:avLst/>
          </a:prstGeom>
          <a:ln w="12700">
            <a:miter lim="400000"/>
          </a:ln>
        </p:spPr>
      </p:pic>
      <p:sp>
        <p:nvSpPr>
          <p:cNvPr id="175" name="Rectangle 4"/>
          <p:cNvSpPr/>
          <p:nvPr/>
        </p:nvSpPr>
        <p:spPr>
          <a:xfrm>
            <a:off x="0" y="2636911"/>
            <a:ext cx="9144000" cy="3692081"/>
          </a:xfrm>
          <a:prstGeom prst="rect">
            <a:avLst/>
          </a:prstGeom>
          <a:solidFill>
            <a:srgbClr val="0D0D0D">
              <a:alpha val="80000"/>
            </a:srgbClr>
          </a:solidFill>
          <a:ln w="12700">
            <a:miter lim="400000"/>
          </a:ln>
        </p:spPr>
        <p:txBody>
          <a:bodyPr lIns="45719" rIns="45719" anchor="ctr"/>
          <a:lstStyle/>
          <a:p>
            <a:pPr algn="ctr">
              <a:defRPr>
                <a:solidFill>
                  <a:srgbClr val="FFFFFF"/>
                </a:solidFill>
              </a:defRPr>
            </a:pPr>
          </a:p>
        </p:txBody>
      </p:sp>
      <p:sp>
        <p:nvSpPr>
          <p:cNvPr id="176" name="TextBox 8"/>
          <p:cNvSpPr txBox="1"/>
          <p:nvPr/>
        </p:nvSpPr>
        <p:spPr>
          <a:xfrm>
            <a:off x="345712" y="2897283"/>
            <a:ext cx="5237154" cy="33784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700">
                <a:solidFill>
                  <a:srgbClr val="FFFFFF"/>
                </a:solidFill>
              </a:defRPr>
            </a:pPr>
            <a:r>
              <a:t>Most of us have a mobile, so call </a:t>
            </a:r>
            <a:r>
              <a:rPr b="1"/>
              <a:t>999</a:t>
            </a:r>
            <a:r>
              <a:rPr b="1">
                <a:solidFill>
                  <a:srgbClr val="FF0000"/>
                </a:solidFill>
              </a:rPr>
              <a:t> </a:t>
            </a:r>
            <a:r>
              <a:t>and ask for the </a:t>
            </a:r>
            <a:r>
              <a:rPr b="1"/>
              <a:t>Coastguard</a:t>
            </a:r>
          </a:p>
          <a:p>
            <a:pPr>
              <a:defRPr b="1" sz="2700">
                <a:solidFill>
                  <a:srgbClr val="FFFFFF"/>
                </a:solidFill>
              </a:defRPr>
            </a:pPr>
          </a:p>
          <a:p>
            <a:pPr>
              <a:defRPr b="1" sz="2700">
                <a:solidFill>
                  <a:srgbClr val="FFFFFF"/>
                </a:solidFill>
              </a:defRPr>
            </a:pPr>
            <a:r>
              <a:t>Give as much detail as you can about your location and situation - if you are on the coast look out for location reference points</a:t>
            </a:r>
          </a:p>
        </p:txBody>
      </p:sp>
      <p:pic>
        <p:nvPicPr>
          <p:cNvPr id="177" name="Picture 2" descr="Picture 2"/>
          <p:cNvPicPr>
            <a:picLocks noChangeAspect="1"/>
          </p:cNvPicPr>
          <p:nvPr/>
        </p:nvPicPr>
        <p:blipFill>
          <a:blip r:embed="rId4">
            <a:extLst/>
          </a:blip>
          <a:stretch>
            <a:fillRect/>
          </a:stretch>
        </p:blipFill>
        <p:spPr>
          <a:xfrm>
            <a:off x="6228184" y="2996951"/>
            <a:ext cx="2235155" cy="2980206"/>
          </a:xfrm>
          <a:prstGeom prst="rect">
            <a:avLst/>
          </a:prstGeom>
          <a:ln w="12700">
            <a:miter lim="400000"/>
          </a:ln>
        </p:spPr>
      </p:pic>
      <p:sp>
        <p:nvSpPr>
          <p:cNvPr id="178" name="Rectangle 9"/>
          <p:cNvSpPr/>
          <p:nvPr/>
        </p:nvSpPr>
        <p:spPr>
          <a:xfrm>
            <a:off x="1587" y="261391"/>
            <a:ext cx="9144001" cy="1295401"/>
          </a:xfrm>
          <a:prstGeom prst="rect">
            <a:avLst/>
          </a:prstGeom>
          <a:solidFill>
            <a:srgbClr val="0D0D0D">
              <a:alpha val="67059"/>
            </a:srgbClr>
          </a:solidFill>
          <a:ln w="12700">
            <a:miter lim="400000"/>
          </a:ln>
        </p:spPr>
        <p:txBody>
          <a:bodyPr lIns="45719" rIns="45719" anchor="ctr"/>
          <a:lstStyle/>
          <a:p>
            <a:pPr algn="ctr">
              <a:defRPr>
                <a:solidFill>
                  <a:srgbClr val="FFFFFF"/>
                </a:solidFill>
              </a:defRPr>
            </a:pPr>
          </a:p>
        </p:txBody>
      </p:sp>
      <p:sp>
        <p:nvSpPr>
          <p:cNvPr id="179" name="Rectangle 2"/>
          <p:cNvSpPr txBox="1"/>
          <p:nvPr/>
        </p:nvSpPr>
        <p:spPr>
          <a:xfrm>
            <a:off x="423767" y="634424"/>
            <a:ext cx="8138161" cy="54933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3600">
                <a:solidFill>
                  <a:srgbClr val="FFFFFF"/>
                </a:solidFill>
              </a:defRPr>
            </a:lvl1pPr>
          </a:lstStyle>
          <a:p>
            <a:pPr/>
            <a:r>
              <a:t>Calling for help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76">
                                            <p:bg/>
                                          </p:spTgt>
                                        </p:tgtEl>
                                        <p:attrNameLst>
                                          <p:attrName>style.visibility</p:attrName>
                                        </p:attrNameLst>
                                      </p:cBhvr>
                                      <p:to>
                                        <p:strVal val="visible"/>
                                      </p:to>
                                    </p:set>
                                    <p:animEffect filter="fade" transition="in">
                                      <p:cBhvr>
                                        <p:cTn id="7" dur="500"/>
                                        <p:tgtEl>
                                          <p:spTgt spid="17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76">
                                            <p:txEl>
                                              <p:pRg st="0" end="0"/>
                                            </p:txEl>
                                          </p:spTgt>
                                        </p:tgtEl>
                                        <p:attrNameLst>
                                          <p:attrName>style.visibility</p:attrName>
                                        </p:attrNameLst>
                                      </p:cBhvr>
                                      <p:to>
                                        <p:strVal val="visible"/>
                                      </p:to>
                                    </p:set>
                                    <p:animEffect filter="fade" transition="in">
                                      <p:cBhvr>
                                        <p:cTn id="10" dur="500"/>
                                        <p:tgtEl>
                                          <p:spTgt spid="176">
                                            <p:txEl>
                                              <p:pRg st="0" end="0"/>
                                            </p:txEl>
                                          </p:spTgt>
                                        </p:tgtEl>
                                      </p:cBhvr>
                                    </p:animEffect>
                                  </p:childTnLst>
                                </p:cTn>
                              </p:par>
                            </p:childTnLst>
                          </p:cTn>
                        </p:par>
                        <p:par>
                          <p:cTn id="11" fill="hold">
                            <p:stCondLst>
                              <p:cond delay="500"/>
                            </p:stCondLst>
                            <p:childTnLst>
                              <p:par>
                                <p:cTn id="12" presetClass="entr" nodeType="afterEffect" presetID="10" grpId="1" fill="hold">
                                  <p:stCondLst>
                                    <p:cond delay="0"/>
                                  </p:stCondLst>
                                  <p:iterate type="el" backwards="0">
                                    <p:tmAbs val="0"/>
                                  </p:iterate>
                                  <p:childTnLst>
                                    <p:set>
                                      <p:cBhvr>
                                        <p:cTn id="13" fill="hold"/>
                                        <p:tgtEl>
                                          <p:spTgt spid="176">
                                            <p:txEl>
                                              <p:pRg st="1" end="1"/>
                                            </p:txEl>
                                          </p:spTgt>
                                        </p:tgtEl>
                                        <p:attrNameLst>
                                          <p:attrName>style.visibility</p:attrName>
                                        </p:attrNameLst>
                                      </p:cBhvr>
                                      <p:to>
                                        <p:strVal val="visible"/>
                                      </p:to>
                                    </p:set>
                                    <p:animEffect filter="fade" transition="in">
                                      <p:cBhvr>
                                        <p:cTn id="14" dur="500"/>
                                        <p:tgtEl>
                                          <p:spTgt spid="17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Class="entr" nodeType="clickEffect" presetID="10" grpId="1" fill="hold">
                                  <p:stCondLst>
                                    <p:cond delay="0"/>
                                  </p:stCondLst>
                                  <p:iterate type="el" backwards="0">
                                    <p:tmAbs val="0"/>
                                  </p:iterate>
                                  <p:childTnLst>
                                    <p:set>
                                      <p:cBhvr>
                                        <p:cTn id="18" fill="hold"/>
                                        <p:tgtEl>
                                          <p:spTgt spid="176">
                                            <p:txEl>
                                              <p:pRg st="2" end="2"/>
                                            </p:txEl>
                                          </p:spTgt>
                                        </p:tgtEl>
                                        <p:attrNameLst>
                                          <p:attrName>style.visibility</p:attrName>
                                        </p:attrNameLst>
                                      </p:cBhvr>
                                      <p:to>
                                        <p:strVal val="visible"/>
                                      </p:to>
                                    </p:set>
                                    <p:animEffect filter="fade" transition="in">
                                      <p:cBhvr>
                                        <p:cTn id="19" dur="500"/>
                                        <p:tgtEl>
                                          <p:spTgt spid="17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ID="10" grpId="1" fill="hold">
                                  <p:stCondLst>
                                    <p:cond delay="0"/>
                                  </p:stCondLst>
                                  <p:iterate type="el" backwards="0">
                                    <p:tmAbs val="0"/>
                                  </p:iterate>
                                  <p:childTnLst>
                                    <p:set>
                                      <p:cBhvr>
                                        <p:cTn id="23" fill="hold"/>
                                        <p:tgtEl>
                                          <p:spTgt spid="176">
                                            <p:txEl>
                                              <p:pRg st="3" end="3"/>
                                            </p:txEl>
                                          </p:spTgt>
                                        </p:tgtEl>
                                        <p:attrNameLst>
                                          <p:attrName>style.visibility</p:attrName>
                                        </p:attrNameLst>
                                      </p:cBhvr>
                                      <p:to>
                                        <p:strVal val="visible"/>
                                      </p:to>
                                    </p:set>
                                    <p:animEffect filter="fade" transition="in">
                                      <p:cBhvr>
                                        <p:cTn id="24" dur="500"/>
                                        <p:tgtEl>
                                          <p:spTgt spid="17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6"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3" name="Picture 7" descr="Picture 7"/>
          <p:cNvPicPr>
            <a:picLocks noChangeAspect="1"/>
          </p:cNvPicPr>
          <p:nvPr/>
        </p:nvPicPr>
        <p:blipFill>
          <a:blip r:embed="rId3">
            <a:extLst/>
          </a:blip>
          <a:srcRect l="20541" t="0" r="4473" b="0"/>
          <a:stretch>
            <a:fillRect/>
          </a:stretch>
        </p:blipFill>
        <p:spPr>
          <a:xfrm>
            <a:off x="1588" y="-2124"/>
            <a:ext cx="9142412" cy="6858001"/>
          </a:xfrm>
          <a:prstGeom prst="rect">
            <a:avLst/>
          </a:prstGeom>
          <a:ln w="12700">
            <a:miter lim="400000"/>
          </a:ln>
        </p:spPr>
      </p:pic>
      <p:sp>
        <p:nvSpPr>
          <p:cNvPr id="184" name="Rectangle 8"/>
          <p:cNvSpPr/>
          <p:nvPr/>
        </p:nvSpPr>
        <p:spPr>
          <a:xfrm>
            <a:off x="1587" y="307975"/>
            <a:ext cx="9144001" cy="1295400"/>
          </a:xfrm>
          <a:prstGeom prst="rect">
            <a:avLst/>
          </a:prstGeom>
          <a:solidFill>
            <a:srgbClr val="0D0D0D">
              <a:alpha val="67059"/>
            </a:srgbClr>
          </a:solidFill>
          <a:ln w="12700">
            <a:miter lim="400000"/>
          </a:ln>
        </p:spPr>
        <p:txBody>
          <a:bodyPr lIns="45719" rIns="45719" anchor="ctr"/>
          <a:lstStyle/>
          <a:p>
            <a:pPr algn="ctr">
              <a:defRPr>
                <a:solidFill>
                  <a:srgbClr val="FFFFFF"/>
                </a:solidFill>
              </a:defRPr>
            </a:pPr>
          </a:p>
        </p:txBody>
      </p:sp>
      <p:sp>
        <p:nvSpPr>
          <p:cNvPr id="185" name="Rectangle 2"/>
          <p:cNvSpPr txBox="1"/>
          <p:nvPr/>
        </p:nvSpPr>
        <p:spPr>
          <a:xfrm>
            <a:off x="588644" y="681007"/>
            <a:ext cx="8138162" cy="54933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3600">
                <a:solidFill>
                  <a:srgbClr val="FFFFFF"/>
                </a:solidFill>
              </a:defRPr>
            </a:lvl1pPr>
          </a:lstStyle>
          <a:p>
            <a:pPr/>
            <a:r>
              <a:t>Think safety!</a:t>
            </a:r>
          </a:p>
        </p:txBody>
      </p:sp>
      <p:sp>
        <p:nvSpPr>
          <p:cNvPr id="186" name="Rectangle 13"/>
          <p:cNvSpPr/>
          <p:nvPr/>
        </p:nvSpPr>
        <p:spPr>
          <a:xfrm>
            <a:off x="1587" y="3861047"/>
            <a:ext cx="8098806" cy="2780930"/>
          </a:xfrm>
          <a:prstGeom prst="rect">
            <a:avLst/>
          </a:prstGeom>
          <a:solidFill>
            <a:srgbClr val="0D0D0D">
              <a:alpha val="67059"/>
            </a:srgbClr>
          </a:solidFill>
          <a:ln w="12700">
            <a:miter lim="400000"/>
          </a:ln>
        </p:spPr>
        <p:txBody>
          <a:bodyPr lIns="45719" rIns="45719" anchor="ctr"/>
          <a:lstStyle/>
          <a:p>
            <a:pPr algn="ctr">
              <a:defRPr>
                <a:solidFill>
                  <a:srgbClr val="FFFFFF"/>
                </a:solidFill>
              </a:defRPr>
            </a:pPr>
          </a:p>
        </p:txBody>
      </p:sp>
      <p:sp>
        <p:nvSpPr>
          <p:cNvPr id="187" name="Title 1"/>
          <p:cNvSpPr txBox="1"/>
          <p:nvPr>
            <p:ph type="title"/>
          </p:nvPr>
        </p:nvSpPr>
        <p:spPr>
          <a:xfrm>
            <a:off x="251520" y="3284984"/>
            <a:ext cx="7704857" cy="3704010"/>
          </a:xfrm>
          <a:prstGeom prst="rect">
            <a:avLst/>
          </a:prstGeom>
        </p:spPr>
        <p:txBody>
          <a:bodyPr/>
          <a:lstStyle/>
          <a:p>
            <a:pPr algn="l">
              <a:defRPr b="1" sz="2800">
                <a:solidFill>
                  <a:srgbClr val="FFFFFF"/>
                </a:solidFill>
              </a:defRPr>
            </a:pPr>
            <a:r>
              <a:t>Think</a:t>
            </a:r>
            <a:r>
              <a:rPr b="0"/>
              <a:t> </a:t>
            </a:r>
            <a:r>
              <a:t>are you safe?</a:t>
            </a:r>
            <a:r>
              <a:rPr b="0"/>
              <a:t> </a:t>
            </a:r>
            <a:br>
              <a:rPr b="0"/>
            </a:br>
            <a:r>
              <a:rPr b="0"/>
              <a:t>If something was to go wrong could you get help?</a:t>
            </a:r>
            <a:br>
              <a:rPr b="0"/>
            </a:br>
            <a:br>
              <a:rPr b="0"/>
            </a:br>
            <a:r>
              <a:rPr b="0"/>
              <a:t>If the answer to this is </a:t>
            </a:r>
            <a:r>
              <a:t>NO </a:t>
            </a:r>
            <a:r>
              <a:rPr b="0"/>
              <a:t>then get yourself back to safer ground </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87"/>
                                        </p:tgtEl>
                                        <p:attrNameLst>
                                          <p:attrName>style.visibility</p:attrName>
                                        </p:attrNameLst>
                                      </p:cBhvr>
                                      <p:to>
                                        <p:strVal val="visible"/>
                                      </p:to>
                                    </p:set>
                                    <p:animEffect filter="fade" transition="in">
                                      <p:cBhvr>
                                        <p:cTn id="7" dur="500"/>
                                        <p:tgtEl>
                                          <p:spTgt spid="1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7"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1" name="Picture 6" descr="Picture 6"/>
          <p:cNvPicPr>
            <a:picLocks noChangeAspect="1"/>
          </p:cNvPicPr>
          <p:nvPr/>
        </p:nvPicPr>
        <p:blipFill>
          <a:blip r:embed="rId3">
            <a:extLst/>
          </a:blip>
          <a:stretch>
            <a:fillRect/>
          </a:stretch>
        </p:blipFill>
        <p:spPr>
          <a:xfrm>
            <a:off x="1587" y="0"/>
            <a:ext cx="9144001" cy="6858000"/>
          </a:xfrm>
          <a:prstGeom prst="rect">
            <a:avLst/>
          </a:prstGeom>
          <a:ln w="12700">
            <a:miter lim="400000"/>
          </a:ln>
        </p:spPr>
      </p:pic>
      <p:sp>
        <p:nvSpPr>
          <p:cNvPr id="192" name="Rectangle 3"/>
          <p:cNvSpPr/>
          <p:nvPr/>
        </p:nvSpPr>
        <p:spPr>
          <a:xfrm>
            <a:off x="1587" y="307975"/>
            <a:ext cx="9144001" cy="1295400"/>
          </a:xfrm>
          <a:prstGeom prst="rect">
            <a:avLst/>
          </a:prstGeom>
          <a:solidFill>
            <a:srgbClr val="0D0D0D">
              <a:alpha val="67059"/>
            </a:srgbClr>
          </a:solidFill>
          <a:ln w="12700">
            <a:miter lim="400000"/>
          </a:ln>
        </p:spPr>
        <p:txBody>
          <a:bodyPr lIns="45719" rIns="45719" anchor="ctr"/>
          <a:lstStyle/>
          <a:p>
            <a:pPr algn="ctr">
              <a:defRPr>
                <a:solidFill>
                  <a:srgbClr val="FFFFFF"/>
                </a:solidFill>
              </a:defRPr>
            </a:pPr>
          </a:p>
        </p:txBody>
      </p:sp>
      <p:sp>
        <p:nvSpPr>
          <p:cNvPr id="193" name="Rectangle 2"/>
          <p:cNvSpPr txBox="1"/>
          <p:nvPr/>
        </p:nvSpPr>
        <p:spPr>
          <a:xfrm>
            <a:off x="588644" y="681007"/>
            <a:ext cx="8138162" cy="54933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3600">
                <a:solidFill>
                  <a:srgbClr val="FFFFFF"/>
                </a:solidFill>
              </a:defRPr>
            </a:lvl1pPr>
          </a:lstStyle>
          <a:p>
            <a:pPr/>
            <a:r>
              <a:t>Summary</a:t>
            </a:r>
          </a:p>
        </p:txBody>
      </p:sp>
      <p:sp>
        <p:nvSpPr>
          <p:cNvPr id="194" name="Content Placeholder 2"/>
          <p:cNvSpPr txBox="1"/>
          <p:nvPr>
            <p:ph type="body" idx="1"/>
          </p:nvPr>
        </p:nvSpPr>
        <p:spPr>
          <a:xfrm>
            <a:off x="323527" y="1692424"/>
            <a:ext cx="8208914" cy="3993308"/>
          </a:xfrm>
          <a:prstGeom prst="rect">
            <a:avLst/>
          </a:prstGeom>
        </p:spPr>
        <p:txBody>
          <a:bodyPr/>
          <a:lstStyle/>
          <a:p>
            <a:pPr marL="0" indent="0" defTabSz="813816">
              <a:lnSpc>
                <a:spcPct val="150000"/>
              </a:lnSpc>
              <a:spcBef>
                <a:spcPts val="600"/>
              </a:spcBef>
              <a:buSzTx/>
              <a:buNone/>
              <a:defRPr b="1" sz="2848">
                <a:solidFill>
                  <a:srgbClr val="FFFFFF"/>
                </a:solidFill>
              </a:defRPr>
            </a:pPr>
            <a:r>
              <a:t>Remember:</a:t>
            </a:r>
          </a:p>
          <a:p>
            <a:pPr marL="305180" indent="-305180" defTabSz="813816">
              <a:spcBef>
                <a:spcPts val="600"/>
              </a:spcBef>
              <a:defRPr sz="2848">
                <a:solidFill>
                  <a:srgbClr val="FFFFFF"/>
                </a:solidFill>
              </a:defRPr>
            </a:pPr>
            <a:r>
              <a:t>Be aware of the dangers associated with mud and sand</a:t>
            </a:r>
          </a:p>
          <a:p>
            <a:pPr marL="305180" indent="-305180" defTabSz="813816">
              <a:spcBef>
                <a:spcPts val="600"/>
              </a:spcBef>
              <a:defRPr sz="2848">
                <a:solidFill>
                  <a:srgbClr val="FFFFFF"/>
                </a:solidFill>
              </a:defRPr>
            </a:pPr>
            <a:r>
              <a:t>Tidal areas are very dangerous, both coastal and rivers - you can easily get into difficulty</a:t>
            </a:r>
          </a:p>
          <a:p>
            <a:pPr marL="305180" indent="-305180" defTabSz="813816">
              <a:spcBef>
                <a:spcPts val="600"/>
              </a:spcBef>
              <a:defRPr sz="2848">
                <a:solidFill>
                  <a:srgbClr val="FFFFFF"/>
                </a:solidFill>
              </a:defRPr>
            </a:pPr>
            <a:r>
              <a:t>What to do if you or someone else gets stuck</a:t>
            </a:r>
          </a:p>
          <a:p>
            <a:pPr marL="0" indent="0" algn="ctr" defTabSz="813816">
              <a:spcBef>
                <a:spcPts val="600"/>
              </a:spcBef>
              <a:buSzTx/>
              <a:buNone/>
              <a:defRPr b="1" sz="2848">
                <a:solidFill>
                  <a:srgbClr val="FFFFFF"/>
                </a:solidFill>
              </a:defRPr>
            </a:pPr>
          </a:p>
          <a:p>
            <a:pPr marL="0" indent="0" algn="ctr" defTabSz="813816">
              <a:spcBef>
                <a:spcPts val="0"/>
              </a:spcBef>
              <a:buSzTx/>
              <a:buNone/>
              <a:defRPr b="1" sz="2848">
                <a:solidFill>
                  <a:srgbClr val="FFFFFF"/>
                </a:solidFill>
              </a:defRPr>
            </a:pPr>
            <a:r>
              <a:t>If in any doubt - keep away!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94">
                                            <p:bg/>
                                          </p:spTgt>
                                        </p:tgtEl>
                                        <p:attrNameLst>
                                          <p:attrName>style.visibility</p:attrName>
                                        </p:attrNameLst>
                                      </p:cBhvr>
                                      <p:to>
                                        <p:strVal val="visible"/>
                                      </p:to>
                                    </p:set>
                                    <p:animEffect filter="fade" transition="in">
                                      <p:cBhvr>
                                        <p:cTn id="7" dur="500"/>
                                        <p:tgtEl>
                                          <p:spTgt spid="194">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94">
                                            <p:txEl>
                                              <p:pRg st="0" end="0"/>
                                            </p:txEl>
                                          </p:spTgt>
                                        </p:tgtEl>
                                        <p:attrNameLst>
                                          <p:attrName>style.visibility</p:attrName>
                                        </p:attrNameLst>
                                      </p:cBhvr>
                                      <p:to>
                                        <p:strVal val="visible"/>
                                      </p:to>
                                    </p:set>
                                    <p:animEffect filter="fade" transition="in">
                                      <p:cBhvr>
                                        <p:cTn id="10" dur="500"/>
                                        <p:tgtEl>
                                          <p:spTgt spid="19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94">
                                            <p:txEl>
                                              <p:pRg st="1" end="1"/>
                                            </p:txEl>
                                          </p:spTgt>
                                        </p:tgtEl>
                                        <p:attrNameLst>
                                          <p:attrName>style.visibility</p:attrName>
                                        </p:attrNameLst>
                                      </p:cBhvr>
                                      <p:to>
                                        <p:strVal val="visible"/>
                                      </p:to>
                                    </p:set>
                                    <p:animEffect filter="fade" transition="in">
                                      <p:cBhvr>
                                        <p:cTn id="15" dur="500"/>
                                        <p:tgtEl>
                                          <p:spTgt spid="19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94">
                                            <p:txEl>
                                              <p:pRg st="2" end="2"/>
                                            </p:txEl>
                                          </p:spTgt>
                                        </p:tgtEl>
                                        <p:attrNameLst>
                                          <p:attrName>style.visibility</p:attrName>
                                        </p:attrNameLst>
                                      </p:cBhvr>
                                      <p:to>
                                        <p:strVal val="visible"/>
                                      </p:to>
                                    </p:set>
                                    <p:animEffect filter="fade" transition="in">
                                      <p:cBhvr>
                                        <p:cTn id="20" dur="500"/>
                                        <p:tgtEl>
                                          <p:spTgt spid="19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94">
                                            <p:txEl>
                                              <p:pRg st="3" end="3"/>
                                            </p:txEl>
                                          </p:spTgt>
                                        </p:tgtEl>
                                        <p:attrNameLst>
                                          <p:attrName>style.visibility</p:attrName>
                                        </p:attrNameLst>
                                      </p:cBhvr>
                                      <p:to>
                                        <p:strVal val="visible"/>
                                      </p:to>
                                    </p:set>
                                    <p:animEffect filter="fade" transition="in">
                                      <p:cBhvr>
                                        <p:cTn id="25" dur="500"/>
                                        <p:tgtEl>
                                          <p:spTgt spid="194">
                                            <p:txEl>
                                              <p:pRg st="3" end="3"/>
                                            </p:txEl>
                                          </p:spTgt>
                                        </p:tgtEl>
                                      </p:cBhvr>
                                    </p:animEffect>
                                  </p:childTnLst>
                                </p:cTn>
                              </p:par>
                            </p:childTnLst>
                          </p:cTn>
                        </p:par>
                        <p:par>
                          <p:cTn id="26" fill="hold">
                            <p:stCondLst>
                              <p:cond delay="500"/>
                            </p:stCondLst>
                            <p:childTnLst>
                              <p:par>
                                <p:cTn id="27" presetClass="entr" nodeType="afterEffect" presetID="10" grpId="1" fill="hold">
                                  <p:stCondLst>
                                    <p:cond delay="0"/>
                                  </p:stCondLst>
                                  <p:iterate type="el" backwards="0">
                                    <p:tmAbs val="0"/>
                                  </p:iterate>
                                  <p:childTnLst>
                                    <p:set>
                                      <p:cBhvr>
                                        <p:cTn id="28" fill="hold"/>
                                        <p:tgtEl>
                                          <p:spTgt spid="194">
                                            <p:txEl>
                                              <p:pRg st="4" end="4"/>
                                            </p:txEl>
                                          </p:spTgt>
                                        </p:tgtEl>
                                        <p:attrNameLst>
                                          <p:attrName>style.visibility</p:attrName>
                                        </p:attrNameLst>
                                      </p:cBhvr>
                                      <p:to>
                                        <p:strVal val="visible"/>
                                      </p:to>
                                    </p:set>
                                    <p:animEffect filter="fade" transition="in">
                                      <p:cBhvr>
                                        <p:cTn id="29" dur="500"/>
                                        <p:tgtEl>
                                          <p:spTgt spid="194">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Class="entr" nodeType="clickEffect" presetID="10" grpId="1" fill="hold">
                                  <p:stCondLst>
                                    <p:cond delay="0"/>
                                  </p:stCondLst>
                                  <p:iterate type="el" backwards="0">
                                    <p:tmAbs val="0"/>
                                  </p:iterate>
                                  <p:childTnLst>
                                    <p:set>
                                      <p:cBhvr>
                                        <p:cTn id="33" fill="hold"/>
                                        <p:tgtEl>
                                          <p:spTgt spid="194">
                                            <p:txEl>
                                              <p:pRg st="5" end="5"/>
                                            </p:txEl>
                                          </p:spTgt>
                                        </p:tgtEl>
                                        <p:attrNameLst>
                                          <p:attrName>style.visibility</p:attrName>
                                        </p:attrNameLst>
                                      </p:cBhvr>
                                      <p:to>
                                        <p:strVal val="visible"/>
                                      </p:to>
                                    </p:set>
                                    <p:animEffect filter="fade" transition="in">
                                      <p:cBhvr>
                                        <p:cTn id="34" dur="500"/>
                                        <p:tgtEl>
                                          <p:spTgt spid="194">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94"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8" name="Picture 3" descr="Picture 3"/>
          <p:cNvPicPr>
            <a:picLocks noChangeAspect="1"/>
          </p:cNvPicPr>
          <p:nvPr/>
        </p:nvPicPr>
        <p:blipFill>
          <a:blip r:embed="rId3">
            <a:extLst/>
          </a:blip>
          <a:stretch>
            <a:fillRect/>
          </a:stretch>
        </p:blipFill>
        <p:spPr>
          <a:xfrm>
            <a:off x="0" y="1603375"/>
            <a:ext cx="9144000" cy="5264842"/>
          </a:xfrm>
          <a:prstGeom prst="rect">
            <a:avLst/>
          </a:prstGeom>
          <a:ln w="12700">
            <a:miter lim="400000"/>
          </a:ln>
        </p:spPr>
      </p:pic>
      <p:sp>
        <p:nvSpPr>
          <p:cNvPr id="199" name="Rectangle 4"/>
          <p:cNvSpPr/>
          <p:nvPr/>
        </p:nvSpPr>
        <p:spPr>
          <a:xfrm>
            <a:off x="1587" y="307975"/>
            <a:ext cx="9144001" cy="1295400"/>
          </a:xfrm>
          <a:prstGeom prst="rect">
            <a:avLst/>
          </a:prstGeom>
          <a:solidFill>
            <a:srgbClr val="0D0D0D">
              <a:alpha val="67059"/>
            </a:srgbClr>
          </a:solidFill>
          <a:ln w="12700">
            <a:miter lim="400000"/>
          </a:ln>
        </p:spPr>
        <p:txBody>
          <a:bodyPr lIns="45719" rIns="45719" anchor="ctr"/>
          <a:lstStyle/>
          <a:p>
            <a:pPr algn="ctr">
              <a:defRPr>
                <a:solidFill>
                  <a:srgbClr val="FFFFFF"/>
                </a:solidFill>
              </a:defRPr>
            </a:pPr>
          </a:p>
        </p:txBody>
      </p:sp>
      <p:sp>
        <p:nvSpPr>
          <p:cNvPr id="200" name="Rectangle 2"/>
          <p:cNvSpPr txBox="1"/>
          <p:nvPr/>
        </p:nvSpPr>
        <p:spPr>
          <a:xfrm>
            <a:off x="588644" y="681007"/>
            <a:ext cx="8138162" cy="54933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3600">
                <a:solidFill>
                  <a:srgbClr val="FFFFFF"/>
                </a:solidFill>
              </a:defRPr>
            </a:lvl1pPr>
          </a:lstStyle>
          <a:p>
            <a:pPr/>
            <a:r>
              <a:t>Any questions?</a:t>
            </a:r>
          </a:p>
        </p:txBody>
      </p:sp>
      <p:sp>
        <p:nvSpPr>
          <p:cNvPr id="201" name="TextBox 2"/>
          <p:cNvSpPr txBox="1"/>
          <p:nvPr/>
        </p:nvSpPr>
        <p:spPr>
          <a:xfrm>
            <a:off x="239489" y="5445223"/>
            <a:ext cx="8665021" cy="392471"/>
          </a:xfrm>
          <a:prstGeom prst="rect">
            <a:avLst/>
          </a:prstGeom>
          <a:solidFill>
            <a:srgbClr val="5D5D5D"/>
          </a:solidFill>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150000"/>
              </a:lnSpc>
              <a:defRPr b="1" sz="2400">
                <a:solidFill>
                  <a:srgbClr val="FFFFFF"/>
                </a:solidFill>
              </a:defRPr>
            </a:lvl1pPr>
          </a:lstStyle>
          <a:p>
            <a:pPr/>
            <a:r>
              <a:t>Make the right choice – look after yourselves and everyone else!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8" name="Picture 6" descr="Picture 6"/>
          <p:cNvPicPr>
            <a:picLocks noChangeAspect="1"/>
          </p:cNvPicPr>
          <p:nvPr/>
        </p:nvPicPr>
        <p:blipFill>
          <a:blip r:embed="rId3">
            <a:extLst/>
          </a:blip>
          <a:stretch>
            <a:fillRect/>
          </a:stretch>
        </p:blipFill>
        <p:spPr>
          <a:xfrm>
            <a:off x="1587" y="0"/>
            <a:ext cx="9144001" cy="6858000"/>
          </a:xfrm>
          <a:prstGeom prst="rect">
            <a:avLst/>
          </a:prstGeom>
          <a:ln w="12700">
            <a:miter lim="400000"/>
          </a:ln>
        </p:spPr>
      </p:pic>
      <p:sp>
        <p:nvSpPr>
          <p:cNvPr id="99" name="Rectangle 3"/>
          <p:cNvSpPr/>
          <p:nvPr/>
        </p:nvSpPr>
        <p:spPr>
          <a:xfrm>
            <a:off x="1587" y="307975"/>
            <a:ext cx="9144001" cy="1295400"/>
          </a:xfrm>
          <a:prstGeom prst="rect">
            <a:avLst/>
          </a:prstGeom>
          <a:solidFill>
            <a:srgbClr val="0D0D0D">
              <a:alpha val="67059"/>
            </a:srgbClr>
          </a:solidFill>
          <a:ln w="12700">
            <a:miter lim="400000"/>
          </a:ln>
        </p:spPr>
        <p:txBody>
          <a:bodyPr lIns="45719" rIns="45719" anchor="ctr"/>
          <a:lstStyle/>
          <a:p>
            <a:pPr algn="ctr">
              <a:defRPr>
                <a:solidFill>
                  <a:srgbClr val="FFFFFF"/>
                </a:solidFill>
              </a:defRPr>
            </a:pPr>
          </a:p>
        </p:txBody>
      </p:sp>
      <p:sp>
        <p:nvSpPr>
          <p:cNvPr id="100" name="Rectangle 2"/>
          <p:cNvSpPr txBox="1"/>
          <p:nvPr/>
        </p:nvSpPr>
        <p:spPr>
          <a:xfrm>
            <a:off x="588644" y="681007"/>
            <a:ext cx="8138162" cy="54933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3600">
                <a:solidFill>
                  <a:srgbClr val="FFFFFF"/>
                </a:solidFill>
              </a:defRPr>
            </a:lvl1pPr>
          </a:lstStyle>
          <a:p>
            <a:pPr/>
            <a:r>
              <a:t>What we will talk about</a:t>
            </a:r>
          </a:p>
        </p:txBody>
      </p:sp>
      <p:sp>
        <p:nvSpPr>
          <p:cNvPr id="101" name="Content Placeholder 2"/>
          <p:cNvSpPr txBox="1"/>
          <p:nvPr>
            <p:ph type="body" idx="1"/>
          </p:nvPr>
        </p:nvSpPr>
        <p:spPr>
          <a:xfrm>
            <a:off x="323527" y="1844824"/>
            <a:ext cx="8208914" cy="3993308"/>
          </a:xfrm>
          <a:prstGeom prst="rect">
            <a:avLst/>
          </a:prstGeom>
        </p:spPr>
        <p:txBody>
          <a:bodyPr/>
          <a:lstStyle/>
          <a:p>
            <a:pPr marL="0" indent="0" defTabSz="850391">
              <a:lnSpc>
                <a:spcPct val="150000"/>
              </a:lnSpc>
              <a:buSzTx/>
              <a:buNone/>
              <a:defRPr b="1" sz="2976">
                <a:solidFill>
                  <a:srgbClr val="FFFFFF"/>
                </a:solidFill>
              </a:defRPr>
            </a:pPr>
            <a:r>
              <a:t>By the end of today’s session you will:</a:t>
            </a:r>
          </a:p>
          <a:p>
            <a:pPr marL="318897" indent="-318897" defTabSz="850391">
              <a:defRPr sz="2976">
                <a:solidFill>
                  <a:srgbClr val="FFFFFF"/>
                </a:solidFill>
              </a:defRPr>
            </a:pPr>
            <a:r>
              <a:t>Be aware of the dangers associated with mud and sand</a:t>
            </a:r>
          </a:p>
          <a:p>
            <a:pPr marL="318897" indent="-318897" defTabSz="850391">
              <a:defRPr sz="2976">
                <a:solidFill>
                  <a:srgbClr val="FFFFFF"/>
                </a:solidFill>
              </a:defRPr>
            </a:pPr>
            <a:r>
              <a:t>Develop an understanding of tidal movements and how you can become cut off on the beach and even further inland on a river </a:t>
            </a:r>
          </a:p>
          <a:p>
            <a:pPr marL="318897" indent="-318897" defTabSz="850391">
              <a:defRPr sz="2976">
                <a:solidFill>
                  <a:srgbClr val="FFFFFF"/>
                </a:solidFill>
              </a:defRPr>
            </a:pPr>
            <a:r>
              <a:t>Know what to do if you or someone else gets stuck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01">
                                            <p:bg/>
                                          </p:spTgt>
                                        </p:tgtEl>
                                        <p:attrNameLst>
                                          <p:attrName>style.visibility</p:attrName>
                                        </p:attrNameLst>
                                      </p:cBhvr>
                                      <p:to>
                                        <p:strVal val="visible"/>
                                      </p:to>
                                    </p:set>
                                    <p:animEffect filter="fade" transition="in">
                                      <p:cBhvr>
                                        <p:cTn id="7" dur="500"/>
                                        <p:tgtEl>
                                          <p:spTgt spid="101">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01">
                                            <p:txEl>
                                              <p:pRg st="0" end="0"/>
                                            </p:txEl>
                                          </p:spTgt>
                                        </p:tgtEl>
                                        <p:attrNameLst>
                                          <p:attrName>style.visibility</p:attrName>
                                        </p:attrNameLst>
                                      </p:cBhvr>
                                      <p:to>
                                        <p:strVal val="visible"/>
                                      </p:to>
                                    </p:set>
                                    <p:animEffect filter="fade" transition="in">
                                      <p:cBhvr>
                                        <p:cTn id="10" dur="500"/>
                                        <p:tgtEl>
                                          <p:spTgt spid="10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01">
                                            <p:txEl>
                                              <p:pRg st="1" end="1"/>
                                            </p:txEl>
                                          </p:spTgt>
                                        </p:tgtEl>
                                        <p:attrNameLst>
                                          <p:attrName>style.visibility</p:attrName>
                                        </p:attrNameLst>
                                      </p:cBhvr>
                                      <p:to>
                                        <p:strVal val="visible"/>
                                      </p:to>
                                    </p:set>
                                    <p:animEffect filter="fade" transition="in">
                                      <p:cBhvr>
                                        <p:cTn id="15" dur="500"/>
                                        <p:tgtEl>
                                          <p:spTgt spid="10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01">
                                            <p:txEl>
                                              <p:pRg st="2" end="2"/>
                                            </p:txEl>
                                          </p:spTgt>
                                        </p:tgtEl>
                                        <p:attrNameLst>
                                          <p:attrName>style.visibility</p:attrName>
                                        </p:attrNameLst>
                                      </p:cBhvr>
                                      <p:to>
                                        <p:strVal val="visible"/>
                                      </p:to>
                                    </p:set>
                                    <p:animEffect filter="fade" transition="in">
                                      <p:cBhvr>
                                        <p:cTn id="20" dur="500"/>
                                        <p:tgtEl>
                                          <p:spTgt spid="10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01">
                                            <p:txEl>
                                              <p:pRg st="3" end="3"/>
                                            </p:txEl>
                                          </p:spTgt>
                                        </p:tgtEl>
                                        <p:attrNameLst>
                                          <p:attrName>style.visibility</p:attrName>
                                        </p:attrNameLst>
                                      </p:cBhvr>
                                      <p:to>
                                        <p:strVal val="visible"/>
                                      </p:to>
                                    </p:set>
                                    <p:animEffect filter="fade" transition="in">
                                      <p:cBhvr>
                                        <p:cTn id="25" dur="500"/>
                                        <p:tgtEl>
                                          <p:spTgt spid="101">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101"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5" name="Picture 3" descr="Picture 3"/>
          <p:cNvPicPr>
            <a:picLocks noChangeAspect="1"/>
          </p:cNvPicPr>
          <p:nvPr/>
        </p:nvPicPr>
        <p:blipFill>
          <a:blip r:embed="rId3">
            <a:extLst/>
          </a:blip>
          <a:stretch>
            <a:fillRect/>
          </a:stretch>
        </p:blipFill>
        <p:spPr>
          <a:xfrm>
            <a:off x="-2" y="0"/>
            <a:ext cx="9144002" cy="6858000"/>
          </a:xfrm>
          <a:prstGeom prst="rect">
            <a:avLst/>
          </a:prstGeom>
          <a:ln w="12700">
            <a:miter lim="400000"/>
          </a:ln>
        </p:spPr>
      </p:pic>
      <p:sp>
        <p:nvSpPr>
          <p:cNvPr id="106" name="Rectangle 4"/>
          <p:cNvSpPr/>
          <p:nvPr/>
        </p:nvSpPr>
        <p:spPr>
          <a:xfrm>
            <a:off x="1587" y="307975"/>
            <a:ext cx="9144001" cy="1295400"/>
          </a:xfrm>
          <a:prstGeom prst="rect">
            <a:avLst/>
          </a:prstGeom>
          <a:solidFill>
            <a:srgbClr val="0D0D0D">
              <a:alpha val="67059"/>
            </a:srgbClr>
          </a:solidFill>
          <a:ln w="12700">
            <a:miter lim="400000"/>
          </a:ln>
        </p:spPr>
        <p:txBody>
          <a:bodyPr lIns="45719" rIns="45719" anchor="ctr"/>
          <a:lstStyle/>
          <a:p>
            <a:pPr algn="ctr">
              <a:defRPr>
                <a:solidFill>
                  <a:srgbClr val="FFFFFF"/>
                </a:solidFill>
              </a:defRPr>
            </a:pPr>
          </a:p>
        </p:txBody>
      </p:sp>
      <p:sp>
        <p:nvSpPr>
          <p:cNvPr id="107" name="Rectangle 2"/>
          <p:cNvSpPr txBox="1"/>
          <p:nvPr/>
        </p:nvSpPr>
        <p:spPr>
          <a:xfrm>
            <a:off x="588644" y="681007"/>
            <a:ext cx="8138162" cy="54933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3600">
                <a:solidFill>
                  <a:srgbClr val="FFFFFF"/>
                </a:solidFill>
              </a:defRPr>
            </a:lvl1pPr>
          </a:lstStyle>
          <a:p>
            <a:pPr/>
            <a:r>
              <a:t>Having fun</a:t>
            </a:r>
          </a:p>
        </p:txBody>
      </p:sp>
      <p:sp>
        <p:nvSpPr>
          <p:cNvPr id="108" name="Rectangle 8"/>
          <p:cNvSpPr/>
          <p:nvPr/>
        </p:nvSpPr>
        <p:spPr>
          <a:xfrm>
            <a:off x="1587" y="3261088"/>
            <a:ext cx="9144001" cy="2760200"/>
          </a:xfrm>
          <a:prstGeom prst="rect">
            <a:avLst/>
          </a:prstGeom>
          <a:solidFill>
            <a:srgbClr val="0D0D0D">
              <a:alpha val="67059"/>
            </a:srgbClr>
          </a:solidFill>
          <a:ln w="12700">
            <a:miter lim="400000"/>
          </a:ln>
        </p:spPr>
        <p:txBody>
          <a:bodyPr lIns="45719" rIns="45719" anchor="ctr"/>
          <a:lstStyle/>
          <a:p>
            <a:pPr algn="ctr">
              <a:defRPr>
                <a:solidFill>
                  <a:srgbClr val="FFFFFF"/>
                </a:solidFill>
              </a:defRPr>
            </a:pPr>
          </a:p>
        </p:txBody>
      </p:sp>
      <p:sp>
        <p:nvSpPr>
          <p:cNvPr id="109" name="Content Placeholder 2"/>
          <p:cNvSpPr txBox="1"/>
          <p:nvPr/>
        </p:nvSpPr>
        <p:spPr>
          <a:xfrm>
            <a:off x="505169" y="3461656"/>
            <a:ext cx="8133659" cy="227555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700"/>
              </a:spcBef>
              <a:buSzPct val="100000"/>
              <a:buFont typeface="Arial"/>
              <a:buChar char="•"/>
              <a:defRPr sz="3200">
                <a:solidFill>
                  <a:srgbClr val="FFFFFF"/>
                </a:solidFill>
              </a:defRPr>
            </a:pPr>
            <a:r>
              <a:t>Playing on the beach</a:t>
            </a:r>
          </a:p>
          <a:p>
            <a:pPr marL="342900" indent="-342900">
              <a:spcBef>
                <a:spcPts val="700"/>
              </a:spcBef>
              <a:buSzPct val="100000"/>
              <a:buFont typeface="Arial"/>
              <a:buChar char="•"/>
              <a:defRPr sz="3200">
                <a:solidFill>
                  <a:srgbClr val="FFFFFF"/>
                </a:solidFill>
              </a:defRPr>
            </a:pPr>
            <a:r>
              <a:t>Paddling or swimming in the sea and/or rivers</a:t>
            </a:r>
          </a:p>
          <a:p>
            <a:pPr marL="342900" indent="-342900">
              <a:spcBef>
                <a:spcPts val="700"/>
              </a:spcBef>
              <a:buSzPct val="100000"/>
              <a:buFont typeface="Arial"/>
              <a:buChar char="•"/>
              <a:defRPr sz="3200">
                <a:solidFill>
                  <a:srgbClr val="FFFFFF"/>
                </a:solidFill>
              </a:defRPr>
            </a:pPr>
            <a:r>
              <a:t>Walking and playing with dogs</a:t>
            </a:r>
          </a:p>
          <a:p>
            <a:pPr marL="342900" indent="-342900">
              <a:spcBef>
                <a:spcPts val="700"/>
              </a:spcBef>
              <a:buSzPct val="100000"/>
              <a:buFont typeface="Arial"/>
              <a:buChar char="•"/>
              <a:defRPr sz="3200">
                <a:solidFill>
                  <a:srgbClr val="FFFFFF"/>
                </a:solidFill>
              </a:defRPr>
            </a:pPr>
            <a:r>
              <a:t>Fishing</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09">
                                            <p:bg/>
                                          </p:spTgt>
                                        </p:tgtEl>
                                        <p:attrNameLst>
                                          <p:attrName>style.visibility</p:attrName>
                                        </p:attrNameLst>
                                      </p:cBhvr>
                                      <p:to>
                                        <p:strVal val="visible"/>
                                      </p:to>
                                    </p:set>
                                    <p:animEffect filter="fade" transition="in">
                                      <p:cBhvr>
                                        <p:cTn id="7" dur="500"/>
                                        <p:tgtEl>
                                          <p:spTgt spid="109">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09">
                                            <p:txEl>
                                              <p:pRg st="0" end="0"/>
                                            </p:txEl>
                                          </p:spTgt>
                                        </p:tgtEl>
                                        <p:attrNameLst>
                                          <p:attrName>style.visibility</p:attrName>
                                        </p:attrNameLst>
                                      </p:cBhvr>
                                      <p:to>
                                        <p:strVal val="visible"/>
                                      </p:to>
                                    </p:set>
                                    <p:animEffect filter="fade" transition="in">
                                      <p:cBhvr>
                                        <p:cTn id="10" dur="500"/>
                                        <p:tgtEl>
                                          <p:spTgt spid="10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09">
                                            <p:txEl>
                                              <p:pRg st="1" end="1"/>
                                            </p:txEl>
                                          </p:spTgt>
                                        </p:tgtEl>
                                        <p:attrNameLst>
                                          <p:attrName>style.visibility</p:attrName>
                                        </p:attrNameLst>
                                      </p:cBhvr>
                                      <p:to>
                                        <p:strVal val="visible"/>
                                      </p:to>
                                    </p:set>
                                    <p:animEffect filter="fade" transition="in">
                                      <p:cBhvr>
                                        <p:cTn id="15" dur="500"/>
                                        <p:tgtEl>
                                          <p:spTgt spid="10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09">
                                            <p:txEl>
                                              <p:pRg st="2" end="2"/>
                                            </p:txEl>
                                          </p:spTgt>
                                        </p:tgtEl>
                                        <p:attrNameLst>
                                          <p:attrName>style.visibility</p:attrName>
                                        </p:attrNameLst>
                                      </p:cBhvr>
                                      <p:to>
                                        <p:strVal val="visible"/>
                                      </p:to>
                                    </p:set>
                                    <p:animEffect filter="fade" transition="in">
                                      <p:cBhvr>
                                        <p:cTn id="20" dur="500"/>
                                        <p:tgtEl>
                                          <p:spTgt spid="10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09">
                                            <p:txEl>
                                              <p:pRg st="3" end="3"/>
                                            </p:txEl>
                                          </p:spTgt>
                                        </p:tgtEl>
                                        <p:attrNameLst>
                                          <p:attrName>style.visibility</p:attrName>
                                        </p:attrNameLst>
                                      </p:cBhvr>
                                      <p:to>
                                        <p:strVal val="visible"/>
                                      </p:to>
                                    </p:set>
                                    <p:animEffect filter="fade" transition="in">
                                      <p:cBhvr>
                                        <p:cTn id="25" dur="500"/>
                                        <p:tgtEl>
                                          <p:spTgt spid="109">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9"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Picture 6" descr="Picture 6"/>
          <p:cNvPicPr>
            <a:picLocks noChangeAspect="1"/>
          </p:cNvPicPr>
          <p:nvPr/>
        </p:nvPicPr>
        <p:blipFill>
          <a:blip r:embed="rId3">
            <a:extLst/>
          </a:blip>
          <a:stretch>
            <a:fillRect/>
          </a:stretch>
        </p:blipFill>
        <p:spPr>
          <a:xfrm>
            <a:off x="1587" y="0"/>
            <a:ext cx="9144001" cy="6868243"/>
          </a:xfrm>
          <a:prstGeom prst="rect">
            <a:avLst/>
          </a:prstGeom>
          <a:ln w="12700">
            <a:miter lim="400000"/>
          </a:ln>
        </p:spPr>
      </p:pic>
      <p:sp>
        <p:nvSpPr>
          <p:cNvPr id="114" name="Rectangle 3"/>
          <p:cNvSpPr/>
          <p:nvPr/>
        </p:nvSpPr>
        <p:spPr>
          <a:xfrm>
            <a:off x="1587" y="307975"/>
            <a:ext cx="9144001" cy="1295400"/>
          </a:xfrm>
          <a:prstGeom prst="rect">
            <a:avLst/>
          </a:prstGeom>
          <a:solidFill>
            <a:srgbClr val="0D0D0D">
              <a:alpha val="67059"/>
            </a:srgbClr>
          </a:solidFill>
          <a:ln w="12700">
            <a:miter lim="400000"/>
          </a:ln>
        </p:spPr>
        <p:txBody>
          <a:bodyPr lIns="45719" rIns="45719" anchor="ctr"/>
          <a:lstStyle/>
          <a:p>
            <a:pPr algn="ctr">
              <a:defRPr>
                <a:solidFill>
                  <a:srgbClr val="FFFFFF"/>
                </a:solidFill>
              </a:defRPr>
            </a:pPr>
          </a:p>
        </p:txBody>
      </p:sp>
      <p:sp>
        <p:nvSpPr>
          <p:cNvPr id="115" name="Rectangle 2"/>
          <p:cNvSpPr txBox="1"/>
          <p:nvPr/>
        </p:nvSpPr>
        <p:spPr>
          <a:xfrm>
            <a:off x="588644" y="681007"/>
            <a:ext cx="8138162" cy="54933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3600">
                <a:solidFill>
                  <a:srgbClr val="FFFFFF"/>
                </a:solidFill>
              </a:defRPr>
            </a:lvl1pPr>
          </a:lstStyle>
          <a:p>
            <a:pPr/>
            <a:r>
              <a:t>Dangers</a:t>
            </a:r>
          </a:p>
        </p:txBody>
      </p:sp>
      <p:sp>
        <p:nvSpPr>
          <p:cNvPr id="116" name="Content Placeholder 2"/>
          <p:cNvSpPr txBox="1"/>
          <p:nvPr/>
        </p:nvSpPr>
        <p:spPr>
          <a:xfrm>
            <a:off x="317181" y="1916831"/>
            <a:ext cx="8509636" cy="494712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700"/>
              </a:spcBef>
              <a:buSzPct val="100000"/>
              <a:buFont typeface="Arial"/>
              <a:buChar char="•"/>
              <a:defRPr sz="3200">
                <a:solidFill>
                  <a:srgbClr val="FFFFFF"/>
                </a:solidFill>
              </a:defRPr>
            </a:pPr>
            <a:r>
              <a:t>Soft mud or sand with no noticeable differences/tell-tale signs</a:t>
            </a:r>
          </a:p>
          <a:p>
            <a:pPr marL="342900" indent="-342900">
              <a:spcBef>
                <a:spcPts val="700"/>
              </a:spcBef>
              <a:buSzPct val="100000"/>
              <a:buFont typeface="Arial"/>
              <a:buChar char="•"/>
              <a:defRPr sz="3200">
                <a:solidFill>
                  <a:srgbClr val="FFFFFF"/>
                </a:solidFill>
              </a:defRPr>
            </a:pPr>
            <a:r>
              <a:t>Areas of danger can move from tide-to-tide or day-to-day</a:t>
            </a:r>
          </a:p>
          <a:p>
            <a:pPr marL="342900" indent="-342900">
              <a:spcBef>
                <a:spcPts val="700"/>
              </a:spcBef>
              <a:buSzPct val="100000"/>
              <a:buFont typeface="Arial"/>
              <a:buChar char="•"/>
              <a:defRPr sz="3200">
                <a:solidFill>
                  <a:srgbClr val="FFFFFF"/>
                </a:solidFill>
              </a:defRPr>
            </a:pPr>
            <a:r>
              <a:t>You can get stuck a long way from shore</a:t>
            </a:r>
          </a:p>
          <a:p>
            <a:pPr marL="342900" indent="-342900">
              <a:spcBef>
                <a:spcPts val="700"/>
              </a:spcBef>
              <a:buSzPct val="100000"/>
              <a:buFont typeface="Arial"/>
              <a:buChar char="•"/>
              <a:defRPr sz="3200">
                <a:solidFill>
                  <a:srgbClr val="FFFFFF"/>
                </a:solidFill>
              </a:defRPr>
            </a:pPr>
            <a:r>
              <a:t>Tidal movement - this can easily creep up on you</a:t>
            </a:r>
          </a:p>
          <a:p>
            <a:pPr marL="342900" indent="-342900">
              <a:spcBef>
                <a:spcPts val="700"/>
              </a:spcBef>
              <a:buSzPct val="100000"/>
              <a:buFont typeface="Arial"/>
              <a:buChar char="•"/>
              <a:defRPr sz="3200">
                <a:solidFill>
                  <a:srgbClr val="FFFFFF"/>
                </a:solidFill>
              </a:defRPr>
            </a:pPr>
            <a:r>
              <a:t>If you do get stuck the more you move about the deeper you could sink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16">
                                            <p:bg/>
                                          </p:spTgt>
                                        </p:tgtEl>
                                        <p:attrNameLst>
                                          <p:attrName>style.visibility</p:attrName>
                                        </p:attrNameLst>
                                      </p:cBhvr>
                                      <p:to>
                                        <p:strVal val="visible"/>
                                      </p:to>
                                    </p:set>
                                    <p:animEffect filter="fade" transition="in">
                                      <p:cBhvr>
                                        <p:cTn id="7" dur="500"/>
                                        <p:tgtEl>
                                          <p:spTgt spid="116">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16">
                                            <p:txEl>
                                              <p:pRg st="0" end="0"/>
                                            </p:txEl>
                                          </p:spTgt>
                                        </p:tgtEl>
                                        <p:attrNameLst>
                                          <p:attrName>style.visibility</p:attrName>
                                        </p:attrNameLst>
                                      </p:cBhvr>
                                      <p:to>
                                        <p:strVal val="visible"/>
                                      </p:to>
                                    </p:set>
                                    <p:animEffect filter="fade" transition="in">
                                      <p:cBhvr>
                                        <p:cTn id="10" dur="500"/>
                                        <p:tgtEl>
                                          <p:spTgt spid="11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16">
                                            <p:txEl>
                                              <p:pRg st="1" end="1"/>
                                            </p:txEl>
                                          </p:spTgt>
                                        </p:tgtEl>
                                        <p:attrNameLst>
                                          <p:attrName>style.visibility</p:attrName>
                                        </p:attrNameLst>
                                      </p:cBhvr>
                                      <p:to>
                                        <p:strVal val="visible"/>
                                      </p:to>
                                    </p:set>
                                    <p:animEffect filter="fade" transition="in">
                                      <p:cBhvr>
                                        <p:cTn id="15" dur="500"/>
                                        <p:tgtEl>
                                          <p:spTgt spid="11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16">
                                            <p:txEl>
                                              <p:pRg st="2" end="2"/>
                                            </p:txEl>
                                          </p:spTgt>
                                        </p:tgtEl>
                                        <p:attrNameLst>
                                          <p:attrName>style.visibility</p:attrName>
                                        </p:attrNameLst>
                                      </p:cBhvr>
                                      <p:to>
                                        <p:strVal val="visible"/>
                                      </p:to>
                                    </p:set>
                                    <p:animEffect filter="fade" transition="in">
                                      <p:cBhvr>
                                        <p:cTn id="20" dur="500"/>
                                        <p:tgtEl>
                                          <p:spTgt spid="11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16">
                                            <p:txEl>
                                              <p:pRg st="3" end="3"/>
                                            </p:txEl>
                                          </p:spTgt>
                                        </p:tgtEl>
                                        <p:attrNameLst>
                                          <p:attrName>style.visibility</p:attrName>
                                        </p:attrNameLst>
                                      </p:cBhvr>
                                      <p:to>
                                        <p:strVal val="visible"/>
                                      </p:to>
                                    </p:set>
                                    <p:animEffect filter="fade" transition="in">
                                      <p:cBhvr>
                                        <p:cTn id="25" dur="500"/>
                                        <p:tgtEl>
                                          <p:spTgt spid="11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116">
                                            <p:txEl>
                                              <p:pRg st="4" end="4"/>
                                            </p:txEl>
                                          </p:spTgt>
                                        </p:tgtEl>
                                        <p:attrNameLst>
                                          <p:attrName>style.visibility</p:attrName>
                                        </p:attrNameLst>
                                      </p:cBhvr>
                                      <p:to>
                                        <p:strVal val="visible"/>
                                      </p:to>
                                    </p:set>
                                    <p:animEffect filter="fade" transition="in">
                                      <p:cBhvr>
                                        <p:cTn id="30" dur="500"/>
                                        <p:tgtEl>
                                          <p:spTgt spid="11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116">
                                            <p:txEl>
                                              <p:pRg st="5" end="5"/>
                                            </p:txEl>
                                          </p:spTgt>
                                        </p:tgtEl>
                                        <p:attrNameLst>
                                          <p:attrName>style.visibility</p:attrName>
                                        </p:attrNameLst>
                                      </p:cBhvr>
                                      <p:to>
                                        <p:strVal val="visible"/>
                                      </p:to>
                                    </p:set>
                                    <p:animEffect filter="fade" transition="in">
                                      <p:cBhvr>
                                        <p:cTn id="35" dur="500"/>
                                        <p:tgtEl>
                                          <p:spTgt spid="116">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6"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Rectangle 2"/>
          <p:cNvSpPr/>
          <p:nvPr/>
        </p:nvSpPr>
        <p:spPr>
          <a:xfrm>
            <a:off x="0" y="384175"/>
            <a:ext cx="9144000" cy="1295400"/>
          </a:xfrm>
          <a:prstGeom prst="rect">
            <a:avLst/>
          </a:prstGeom>
          <a:solidFill>
            <a:srgbClr val="0D0D0D">
              <a:alpha val="67059"/>
            </a:srgbClr>
          </a:solidFill>
          <a:ln w="12700">
            <a:miter lim="400000"/>
          </a:ln>
        </p:spPr>
        <p:txBody>
          <a:bodyPr lIns="45719" rIns="45719" anchor="ctr"/>
          <a:lstStyle/>
          <a:p>
            <a:pPr algn="ctr">
              <a:defRPr>
                <a:solidFill>
                  <a:srgbClr val="FFFFFF"/>
                </a:solidFill>
              </a:defRPr>
            </a:pPr>
          </a:p>
        </p:txBody>
      </p:sp>
      <p:sp>
        <p:nvSpPr>
          <p:cNvPr id="121" name="Rectangle 2"/>
          <p:cNvSpPr txBox="1"/>
          <p:nvPr/>
        </p:nvSpPr>
        <p:spPr>
          <a:xfrm>
            <a:off x="588644" y="681007"/>
            <a:ext cx="8138162" cy="54933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3600">
                <a:solidFill>
                  <a:srgbClr val="FFFFFF"/>
                </a:solidFill>
              </a:defRPr>
            </a:lvl1pPr>
          </a:lstStyle>
          <a:p>
            <a:pPr/>
            <a:r>
              <a:t>Stuck on the beach</a:t>
            </a:r>
          </a:p>
        </p:txBody>
      </p:sp>
      <p:pic>
        <p:nvPicPr>
          <p:cNvPr id="122" name="Stuck on the Beach" descr="Stuck on the Beach"/>
          <p:cNvPicPr>
            <a:picLocks noChangeAspect="0"/>
          </p:cNvPicPr>
          <p:nvPr>
            <a:videoFile xmlns:mc="http://schemas.openxmlformats.org/markup-compatibility/2006" xmlns:aiw="http://developer.apple.com/namespaces/iwork" r:link="rId3" mc:Ignorable="aiw" aiw:title="Stuck on the Beach" aiw:author="LancashireFire"/>
          </p:nvPr>
        </p:nvPicPr>
        <p:blipFill>
          <a:blip r:embed="rId4">
            <a:extLst/>
          </a:blip>
          <a:stretch>
            <a:fillRect/>
          </a:stretch>
        </p:blipFill>
        <p:spPr>
          <a:xfrm>
            <a:off x="0" y="1687954"/>
            <a:ext cx="9144001" cy="5143501"/>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122"/>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122"/>
                </p:tgtEl>
              </p:cMediaNode>
            </p:video>
            <p:seq concurrent="1" prevAc="none" nextAc="seek">
              <p:cTn id="8" evtFilter="cancelBubble" nodeType="interactiveSeq" restart="whenNotActive" fill="hold">
                <p:stCondLst>
                  <p:cond delay="0" evt="onClick">
                    <p:tgtEl>
                      <p:spTgt spid="122"/>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122"/>
                                        </p:tgtEl>
                                      </p:cBhvr>
                                    </p:cmd>
                                  </p:childTnLst>
                                </p:cTn>
                              </p:par>
                            </p:childTnLst>
                          </p:cTn>
                        </p:par>
                      </p:childTnLst>
                    </p:cTn>
                  </p:par>
                </p:childTnLst>
              </p:cTn>
              <p:nextCondLst>
                <p:cond delay="0" evt="onClick">
                  <p:tgtEl>
                    <p:spTgt spid="12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Rectangle 3"/>
          <p:cNvSpPr/>
          <p:nvPr/>
        </p:nvSpPr>
        <p:spPr>
          <a:xfrm>
            <a:off x="0" y="384175"/>
            <a:ext cx="9144000" cy="1295400"/>
          </a:xfrm>
          <a:prstGeom prst="rect">
            <a:avLst/>
          </a:prstGeom>
          <a:solidFill>
            <a:srgbClr val="0D0D0D">
              <a:alpha val="67059"/>
            </a:srgbClr>
          </a:solidFill>
          <a:ln w="12700">
            <a:miter lim="400000"/>
          </a:ln>
        </p:spPr>
        <p:txBody>
          <a:bodyPr lIns="45719" rIns="45719" anchor="ctr"/>
          <a:lstStyle/>
          <a:p>
            <a:pPr algn="ctr">
              <a:defRPr>
                <a:solidFill>
                  <a:srgbClr val="FFFFFF"/>
                </a:solidFill>
              </a:defRPr>
            </a:pPr>
          </a:p>
        </p:txBody>
      </p:sp>
      <p:sp>
        <p:nvSpPr>
          <p:cNvPr id="127" name="Rectangle 2"/>
          <p:cNvSpPr txBox="1"/>
          <p:nvPr/>
        </p:nvSpPr>
        <p:spPr>
          <a:xfrm>
            <a:off x="588644" y="681007"/>
            <a:ext cx="8138162" cy="54933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3600">
                <a:solidFill>
                  <a:srgbClr val="FFFFFF"/>
                </a:solidFill>
              </a:defRPr>
            </a:lvl1pPr>
          </a:lstStyle>
          <a:p>
            <a:pPr/>
            <a:r>
              <a:t>Real life incident</a:t>
            </a:r>
          </a:p>
        </p:txBody>
      </p:sp>
      <p:pic>
        <p:nvPicPr>
          <p:cNvPr id="128" name="Picture 2" descr="Picture 2"/>
          <p:cNvPicPr>
            <a:picLocks noChangeAspect="1"/>
          </p:cNvPicPr>
          <p:nvPr/>
        </p:nvPicPr>
        <p:blipFill>
          <a:blip r:embed="rId3">
            <a:extLst/>
          </a:blip>
          <a:stretch>
            <a:fillRect/>
          </a:stretch>
        </p:blipFill>
        <p:spPr>
          <a:xfrm>
            <a:off x="1494209" y="1988840"/>
            <a:ext cx="6327032" cy="4220812"/>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Rectangle 4"/>
          <p:cNvSpPr/>
          <p:nvPr/>
        </p:nvSpPr>
        <p:spPr>
          <a:xfrm>
            <a:off x="1587" y="307975"/>
            <a:ext cx="9144001" cy="1295400"/>
          </a:xfrm>
          <a:prstGeom prst="rect">
            <a:avLst/>
          </a:prstGeom>
          <a:solidFill>
            <a:srgbClr val="0D0D0D">
              <a:alpha val="67059"/>
            </a:srgbClr>
          </a:solidFill>
          <a:ln w="12700">
            <a:miter lim="400000"/>
          </a:ln>
        </p:spPr>
        <p:txBody>
          <a:bodyPr lIns="45719" rIns="45719" anchor="ctr"/>
          <a:lstStyle/>
          <a:p>
            <a:pPr algn="ctr">
              <a:defRPr>
                <a:solidFill>
                  <a:srgbClr val="FFFFFF"/>
                </a:solidFill>
              </a:defRPr>
            </a:pPr>
          </a:p>
        </p:txBody>
      </p:sp>
      <p:sp>
        <p:nvSpPr>
          <p:cNvPr id="133" name="Rectangle 2"/>
          <p:cNvSpPr txBox="1"/>
          <p:nvPr/>
        </p:nvSpPr>
        <p:spPr>
          <a:xfrm>
            <a:off x="588644" y="681007"/>
            <a:ext cx="8138162" cy="54933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3600">
                <a:solidFill>
                  <a:srgbClr val="FFFFFF"/>
                </a:solidFill>
              </a:defRPr>
            </a:lvl1pPr>
          </a:lstStyle>
          <a:p>
            <a:pPr/>
            <a:r>
              <a:t>Real life incident</a:t>
            </a:r>
          </a:p>
        </p:txBody>
      </p:sp>
      <p:pic>
        <p:nvPicPr>
          <p:cNvPr id="134" name="Picture 2" descr="Picture 2"/>
          <p:cNvPicPr>
            <a:picLocks noChangeAspect="1"/>
          </p:cNvPicPr>
          <p:nvPr/>
        </p:nvPicPr>
        <p:blipFill>
          <a:blip r:embed="rId3">
            <a:extLst/>
          </a:blip>
          <a:stretch>
            <a:fillRect/>
          </a:stretch>
        </p:blipFill>
        <p:spPr>
          <a:xfrm>
            <a:off x="1491795" y="2132856"/>
            <a:ext cx="6163585" cy="411177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Rectangle 4"/>
          <p:cNvSpPr/>
          <p:nvPr/>
        </p:nvSpPr>
        <p:spPr>
          <a:xfrm>
            <a:off x="1587" y="307975"/>
            <a:ext cx="9144001" cy="1295400"/>
          </a:xfrm>
          <a:prstGeom prst="rect">
            <a:avLst/>
          </a:prstGeom>
          <a:solidFill>
            <a:srgbClr val="0D0D0D">
              <a:alpha val="67059"/>
            </a:srgbClr>
          </a:solidFill>
          <a:ln w="12700">
            <a:miter lim="400000"/>
          </a:ln>
        </p:spPr>
        <p:txBody>
          <a:bodyPr lIns="45719" rIns="45719" anchor="ctr"/>
          <a:lstStyle/>
          <a:p>
            <a:pPr algn="ctr">
              <a:defRPr>
                <a:solidFill>
                  <a:srgbClr val="FFFFFF"/>
                </a:solidFill>
              </a:defRPr>
            </a:pPr>
          </a:p>
        </p:txBody>
      </p:sp>
      <p:sp>
        <p:nvSpPr>
          <p:cNvPr id="139" name="Rectangle 2"/>
          <p:cNvSpPr txBox="1"/>
          <p:nvPr/>
        </p:nvSpPr>
        <p:spPr>
          <a:xfrm>
            <a:off x="588644" y="681007"/>
            <a:ext cx="8138162" cy="54933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3600">
                <a:solidFill>
                  <a:srgbClr val="FFFFFF"/>
                </a:solidFill>
              </a:defRPr>
            </a:lvl1pPr>
          </a:lstStyle>
          <a:p>
            <a:pPr/>
            <a:r>
              <a:t>Real life incident</a:t>
            </a:r>
          </a:p>
        </p:txBody>
      </p:sp>
      <p:pic>
        <p:nvPicPr>
          <p:cNvPr id="140" name="Picture 2" descr="Picture 2"/>
          <p:cNvPicPr>
            <a:picLocks noChangeAspect="1"/>
          </p:cNvPicPr>
          <p:nvPr/>
        </p:nvPicPr>
        <p:blipFill>
          <a:blip r:embed="rId3">
            <a:extLst/>
          </a:blip>
          <a:stretch>
            <a:fillRect/>
          </a:stretch>
        </p:blipFill>
        <p:spPr>
          <a:xfrm>
            <a:off x="1043608" y="1916832"/>
            <a:ext cx="6821042" cy="455037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Rectangle 3"/>
          <p:cNvSpPr/>
          <p:nvPr/>
        </p:nvSpPr>
        <p:spPr>
          <a:xfrm>
            <a:off x="1587" y="307975"/>
            <a:ext cx="9144001" cy="1295400"/>
          </a:xfrm>
          <a:prstGeom prst="rect">
            <a:avLst/>
          </a:prstGeom>
          <a:solidFill>
            <a:srgbClr val="0D0D0D">
              <a:alpha val="67059"/>
            </a:srgbClr>
          </a:solidFill>
          <a:ln w="12700">
            <a:miter lim="400000"/>
          </a:ln>
        </p:spPr>
        <p:txBody>
          <a:bodyPr lIns="45719" rIns="45719" anchor="ctr"/>
          <a:lstStyle/>
          <a:p>
            <a:pPr algn="ctr">
              <a:defRPr>
                <a:solidFill>
                  <a:srgbClr val="FFFFFF"/>
                </a:solidFill>
              </a:defRPr>
            </a:pPr>
          </a:p>
        </p:txBody>
      </p:sp>
      <p:sp>
        <p:nvSpPr>
          <p:cNvPr id="145" name="Rectangle 2"/>
          <p:cNvSpPr txBox="1"/>
          <p:nvPr/>
        </p:nvSpPr>
        <p:spPr>
          <a:xfrm>
            <a:off x="588644" y="681007"/>
            <a:ext cx="8138162" cy="549336"/>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b="1" sz="3600">
                <a:solidFill>
                  <a:srgbClr val="FFFFFF"/>
                </a:solidFill>
              </a:defRPr>
            </a:lvl1pPr>
          </a:lstStyle>
          <a:p>
            <a:pPr/>
            <a:r>
              <a:t>Real life incident</a:t>
            </a:r>
          </a:p>
        </p:txBody>
      </p:sp>
      <p:pic>
        <p:nvPicPr>
          <p:cNvPr id="146" name="Picture 2" descr="Picture 2"/>
          <p:cNvPicPr>
            <a:picLocks noChangeAspect="1"/>
          </p:cNvPicPr>
          <p:nvPr/>
        </p:nvPicPr>
        <p:blipFill>
          <a:blip r:embed="rId3">
            <a:extLst/>
          </a:blip>
          <a:stretch>
            <a:fillRect/>
          </a:stretch>
        </p:blipFill>
        <p:spPr>
          <a:xfrm>
            <a:off x="1223351" y="1844824"/>
            <a:ext cx="6868749" cy="458219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