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6"/>
  </p:notesMasterIdLst>
  <p:sldIdLst>
    <p:sldId id="384" r:id="rId4"/>
    <p:sldId id="401" r:id="rId5"/>
    <p:sldId id="388" r:id="rId6"/>
    <p:sldId id="398" r:id="rId7"/>
    <p:sldId id="399" r:id="rId8"/>
    <p:sldId id="389" r:id="rId9"/>
    <p:sldId id="400" r:id="rId10"/>
    <p:sldId id="391" r:id="rId11"/>
    <p:sldId id="392" r:id="rId12"/>
    <p:sldId id="393" r:id="rId13"/>
    <p:sldId id="394" r:id="rId14"/>
    <p:sldId id="395" r:id="rId15"/>
    <p:sldId id="396" r:id="rId16"/>
    <p:sldId id="397" r:id="rId17"/>
    <p:sldId id="305" r:id="rId18"/>
    <p:sldId id="280" r:id="rId19"/>
    <p:sldId id="301" r:id="rId20"/>
    <p:sldId id="268" r:id="rId21"/>
    <p:sldId id="304" r:id="rId22"/>
    <p:sldId id="275" r:id="rId23"/>
    <p:sldId id="276" r:id="rId24"/>
    <p:sldId id="302" r:id="rId2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33" autoAdjust="0"/>
    <p:restoredTop sz="72253" autoAdjust="0"/>
  </p:normalViewPr>
  <p:slideViewPr>
    <p:cSldViewPr>
      <p:cViewPr varScale="1">
        <p:scale>
          <a:sx n="62" d="100"/>
          <a:sy n="62" d="100"/>
        </p:scale>
        <p:origin x="169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3123" tIns="46562" rIns="93123" bIns="46562" rtlCol="0"/>
          <a:lstStyle>
            <a:lvl1pPr algn="l">
              <a:defRPr sz="1200"/>
            </a:lvl1pPr>
          </a:lstStyle>
          <a:p>
            <a:endParaRPr lang="en-GB"/>
          </a:p>
        </p:txBody>
      </p:sp>
      <p:sp>
        <p:nvSpPr>
          <p:cNvPr id="3" name="Date Placeholder 2"/>
          <p:cNvSpPr>
            <a:spLocks noGrp="1"/>
          </p:cNvSpPr>
          <p:nvPr>
            <p:ph type="dt" idx="1"/>
          </p:nvPr>
        </p:nvSpPr>
        <p:spPr>
          <a:xfrm>
            <a:off x="3856738" y="2"/>
            <a:ext cx="2950475" cy="497046"/>
          </a:xfrm>
          <a:prstGeom prst="rect">
            <a:avLst/>
          </a:prstGeom>
        </p:spPr>
        <p:txBody>
          <a:bodyPr vert="horz" lIns="93123" tIns="46562" rIns="93123" bIns="46562" rtlCol="0"/>
          <a:lstStyle>
            <a:lvl1pPr algn="r">
              <a:defRPr sz="1200"/>
            </a:lvl1pPr>
          </a:lstStyle>
          <a:p>
            <a:fld id="{C2521EBC-AEEF-4F40-AC7F-CFF13BFBCC06}" type="datetimeFigureOut">
              <a:rPr lang="en-GB" smtClean="0"/>
              <a:t>30/06/2023</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23" tIns="46562" rIns="93123" bIns="46562" rtlCol="0" anchor="ctr"/>
          <a:lstStyle/>
          <a:p>
            <a:endParaRPr lang="en-GB"/>
          </a:p>
        </p:txBody>
      </p:sp>
      <p:sp>
        <p:nvSpPr>
          <p:cNvPr id="5" name="Notes Placeholder 4"/>
          <p:cNvSpPr>
            <a:spLocks noGrp="1"/>
          </p:cNvSpPr>
          <p:nvPr>
            <p:ph type="body" sz="quarter" idx="3"/>
          </p:nvPr>
        </p:nvSpPr>
        <p:spPr>
          <a:xfrm>
            <a:off x="680879" y="4721941"/>
            <a:ext cx="5447030" cy="4473416"/>
          </a:xfrm>
          <a:prstGeom prst="rect">
            <a:avLst/>
          </a:prstGeom>
        </p:spPr>
        <p:txBody>
          <a:bodyPr vert="horz" lIns="93123" tIns="46562" rIns="93123" bIns="465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3123" tIns="46562" rIns="93123" bIns="46562"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3123" tIns="46562" rIns="93123" bIns="46562" rtlCol="0" anchor="b"/>
          <a:lstStyle>
            <a:lvl1pPr algn="r">
              <a:defRPr sz="1200"/>
            </a:lvl1pPr>
          </a:lstStyle>
          <a:p>
            <a:fld id="{61CB917D-4D85-4499-860E-8F143F9ABBBE}" type="slidenum">
              <a:rPr lang="en-GB" smtClean="0"/>
              <a:t>‹#›</a:t>
            </a:fld>
            <a:endParaRPr lang="en-GB"/>
          </a:p>
        </p:txBody>
      </p:sp>
    </p:spTree>
    <p:extLst>
      <p:ext uri="{BB962C8B-B14F-4D97-AF65-F5344CB8AC3E}">
        <p14:creationId xmlns:p14="http://schemas.microsoft.com/office/powerpoint/2010/main" val="197025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hat3words.com/what3words-for-emergencies-real-life-stori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6209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152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4631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749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483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36">
              <a:defRPr/>
            </a:pPr>
            <a:r>
              <a:rPr lang="en-US" sz="1400" b="1" dirty="0"/>
              <a:t>‘Open water’ – what is it and what are the dangers?</a:t>
            </a:r>
            <a:r>
              <a:rPr lang="en-US" sz="1400" b="1" baseline="0" dirty="0"/>
              <a:t>       </a:t>
            </a:r>
          </a:p>
          <a:p>
            <a:pPr marL="0" indent="0" defTabSz="931236">
              <a:buFont typeface="Arial" panose="020B0604020202020204" pitchFamily="34" charset="0"/>
              <a:buNone/>
              <a:defRPr/>
            </a:pPr>
            <a:endParaRPr lang="en-US" baseline="0" dirty="0">
              <a:cs typeface="Arial" panose="020B0604020202020204" pitchFamily="34" charset="0"/>
            </a:endParaRPr>
          </a:p>
          <a:p>
            <a:pPr marL="0" indent="0" defTabSz="931236">
              <a:buFont typeface="Arial" panose="020B0604020202020204" pitchFamily="34" charset="0"/>
              <a:buNone/>
              <a:defRPr/>
            </a:pPr>
            <a:r>
              <a:rPr lang="en-US" sz="1200" baseline="0" dirty="0">
                <a:cs typeface="Arial" panose="020B0604020202020204" pitchFamily="34" charset="0"/>
              </a:rPr>
              <a:t>The open water images and dangers will appear. The images are of –</a:t>
            </a:r>
          </a:p>
          <a:p>
            <a:pPr marL="171450" indent="-171450" defTabSz="931236">
              <a:buFont typeface="Arial" panose="020B0604020202020204" pitchFamily="34" charset="0"/>
              <a:buChar char="•"/>
              <a:defRPr/>
            </a:pPr>
            <a:r>
              <a:rPr lang="en-US" sz="1200" baseline="0" dirty="0">
                <a:cs typeface="Arial" panose="020B0604020202020204" pitchFamily="34" charset="0"/>
              </a:rPr>
              <a:t>river</a:t>
            </a:r>
          </a:p>
          <a:p>
            <a:pPr marL="171450" indent="-171450" defTabSz="931236">
              <a:buFont typeface="Arial" panose="020B0604020202020204" pitchFamily="34" charset="0"/>
              <a:buChar char="•"/>
              <a:defRPr/>
            </a:pPr>
            <a:r>
              <a:rPr lang="en-US" sz="1200" baseline="0" dirty="0">
                <a:cs typeface="Arial" panose="020B0604020202020204" pitchFamily="34" charset="0"/>
              </a:rPr>
              <a:t>sea</a:t>
            </a:r>
          </a:p>
          <a:p>
            <a:pPr marL="171450" indent="-171450" defTabSz="931236">
              <a:buFont typeface="Arial" panose="020B0604020202020204" pitchFamily="34" charset="0"/>
              <a:buChar char="•"/>
              <a:defRPr/>
            </a:pPr>
            <a:r>
              <a:rPr lang="en-US" sz="1200" baseline="0" dirty="0">
                <a:cs typeface="Arial" panose="020B0604020202020204" pitchFamily="34" charset="0"/>
              </a:rPr>
              <a:t>reservoir</a:t>
            </a:r>
          </a:p>
          <a:p>
            <a:pPr marL="171450" indent="-171450" defTabSz="931236">
              <a:buFont typeface="Arial" panose="020B0604020202020204" pitchFamily="34" charset="0"/>
              <a:buChar char="•"/>
              <a:defRPr/>
            </a:pPr>
            <a:r>
              <a:rPr lang="en-US" sz="1200" baseline="0" dirty="0">
                <a:cs typeface="Arial" panose="020B0604020202020204" pitchFamily="34" charset="0"/>
              </a:rPr>
              <a:t>Disused/flooded quarry</a:t>
            </a:r>
          </a:p>
          <a:p>
            <a:pPr marL="0" indent="0" defTabSz="931236">
              <a:buFont typeface="Arial" panose="020B0604020202020204" pitchFamily="34" charset="0"/>
              <a:buNone/>
              <a:defRPr/>
            </a:pPr>
            <a:endParaRPr lang="en-US" sz="1200" baseline="0" dirty="0">
              <a:cs typeface="Arial" panose="020B0604020202020204" pitchFamily="34" charset="0"/>
            </a:endParaRPr>
          </a:p>
          <a:p>
            <a:pPr marL="0" indent="0" defTabSz="931236">
              <a:buFont typeface="Arial" panose="020B0604020202020204" pitchFamily="34" charset="0"/>
              <a:buNone/>
              <a:defRPr/>
            </a:pPr>
            <a:r>
              <a:rPr lang="en-US" sz="1200" baseline="0" dirty="0">
                <a:cs typeface="Arial" panose="020B0604020202020204" pitchFamily="34" charset="0"/>
              </a:rPr>
              <a:t>Canals can also be included here, especially with the dangers of difficulty getting out and rubbish/vegetation under the water line</a:t>
            </a:r>
          </a:p>
          <a:p>
            <a:pPr marL="0" indent="0" defTabSz="931236">
              <a:buFont typeface="Arial" panose="020B0604020202020204" pitchFamily="34" charset="0"/>
              <a:buNone/>
              <a:defRPr/>
            </a:pPr>
            <a:endParaRPr lang="en-US" sz="1200" baseline="0" dirty="0">
              <a:cs typeface="Arial" panose="020B0604020202020204" pitchFamily="34" charset="0"/>
            </a:endParaRPr>
          </a:p>
          <a:p>
            <a:pPr marL="0" indent="0" defTabSz="931236">
              <a:buFont typeface="Arial" panose="020B0604020202020204" pitchFamily="34" charset="0"/>
              <a:buNone/>
              <a:defRPr/>
            </a:pPr>
            <a:r>
              <a:rPr lang="en-US" sz="1200" baseline="0" dirty="0">
                <a:cs typeface="Arial" panose="020B0604020202020204" pitchFamily="34" charset="0"/>
              </a:rPr>
              <a:t>Help the learners realise that there is quite a lot of overlap between the types of ‘open water’ and the dangers.</a:t>
            </a:r>
            <a:r>
              <a:rPr lang="en-US" sz="1200" b="0" baseline="0" dirty="0"/>
              <a:t> Reinforce the following:</a:t>
            </a:r>
            <a:endParaRPr lang="en-US" sz="1200" b="1" dirty="0"/>
          </a:p>
          <a:p>
            <a:endParaRPr lang="en-GB" sz="1200" b="1" dirty="0"/>
          </a:p>
          <a:p>
            <a:pPr marL="171450" indent="-171450" defTabSz="931236">
              <a:buFont typeface="Arial" panose="020B0604020202020204" pitchFamily="34" charset="0"/>
              <a:buChar char="•"/>
              <a:defRPr/>
            </a:pPr>
            <a:r>
              <a:rPr lang="en-GB" sz="1200" b="1" dirty="0">
                <a:solidFill>
                  <a:prstClr val="black"/>
                </a:solidFill>
              </a:rPr>
              <a:t>Depth of the water</a:t>
            </a:r>
            <a:r>
              <a:rPr lang="en-GB" sz="1200" dirty="0">
                <a:solidFill>
                  <a:prstClr val="black"/>
                </a:solidFill>
              </a:rPr>
              <a:t> </a:t>
            </a:r>
          </a:p>
          <a:p>
            <a:pPr defTabSz="931236">
              <a:defRPr/>
            </a:pPr>
            <a:endParaRPr lang="en-GB" sz="1200" dirty="0">
              <a:solidFill>
                <a:prstClr val="black"/>
              </a:solidFill>
            </a:endParaRPr>
          </a:p>
          <a:p>
            <a:r>
              <a:rPr lang="en-GB" sz="1200" dirty="0">
                <a:solidFill>
                  <a:prstClr val="black"/>
                </a:solidFill>
              </a:rPr>
              <a:t>It can be very difficult to judge the depth of the water even when the water is clear.</a:t>
            </a:r>
            <a:r>
              <a:rPr lang="en-GB" sz="1200" b="1" dirty="0"/>
              <a:t> </a:t>
            </a:r>
            <a:r>
              <a:rPr lang="en-GB" sz="1200" b="0" dirty="0"/>
              <a:t>The sand/soil (water bed) level under the water may also suddenly drop away.</a:t>
            </a:r>
            <a:endParaRPr lang="en-GB" sz="1200" b="1" dirty="0"/>
          </a:p>
          <a:p>
            <a:endParaRPr lang="en-GB" sz="1200" b="1" dirty="0"/>
          </a:p>
          <a:p>
            <a:pPr marL="171450" indent="-171450">
              <a:buFont typeface="Arial" panose="020B0604020202020204" pitchFamily="34" charset="0"/>
              <a:buChar char="•"/>
            </a:pPr>
            <a:r>
              <a:rPr lang="en-GB" sz="1200" b="1" baseline="0" dirty="0"/>
              <a:t>Cold water (Cold water shock)</a:t>
            </a:r>
          </a:p>
          <a:p>
            <a:endParaRPr lang="en-GB" sz="1200" baseline="0" dirty="0"/>
          </a:p>
          <a:p>
            <a:r>
              <a:rPr lang="en-GB" sz="1200" baseline="0" dirty="0"/>
              <a:t>The water is likely much colder than you think. As you enter the water you will have an initial deep and sudden gasp followed by hyperventilation that can be as much as 600 - 1000% greater than normal breathing. You must keep your airway clear or run the risk of drowning. </a:t>
            </a:r>
          </a:p>
          <a:p>
            <a:endParaRPr lang="en-GB" sz="1200" baseline="0" dirty="0"/>
          </a:p>
          <a:p>
            <a:r>
              <a:rPr lang="en-GB" sz="1200" baseline="0" dirty="0"/>
              <a:t>If you fall into cold water unexpectedly, your instinct is to try and swim - fight the water. This will tire you quickly. Cold water shock can also make you panic, gasp, breath in water and you are more likely to drown. If you float the initial effects of cold water shock can pass and you will regain control of your breathing. The best way to do this is to float on your back:</a:t>
            </a:r>
          </a:p>
          <a:p>
            <a:r>
              <a:rPr lang="en-GB" sz="1200" baseline="0" dirty="0"/>
              <a:t>1. Fight your instinct to thrash around.</a:t>
            </a:r>
          </a:p>
          <a:p>
            <a:r>
              <a:rPr lang="en-GB" sz="1200" baseline="0" dirty="0"/>
              <a:t>2. Lean back, extend your arms and legs.</a:t>
            </a:r>
          </a:p>
          <a:p>
            <a:r>
              <a:rPr lang="en-GB" sz="1200" baseline="0" dirty="0"/>
              <a:t>3. If you need to, gently move them around to help you float.</a:t>
            </a:r>
          </a:p>
          <a:p>
            <a:r>
              <a:rPr lang="en-GB" sz="1200" baseline="0" dirty="0"/>
              <a:t>4. Float until you can control your breathing.</a:t>
            </a:r>
          </a:p>
          <a:p>
            <a:r>
              <a:rPr lang="en-GB" sz="1200" baseline="0" dirty="0"/>
              <a:t>5. Only then, call for help, swim to safety or continue floating until help arrives.</a:t>
            </a:r>
          </a:p>
          <a:p>
            <a:endParaRPr lang="en-GB" sz="1200" baseline="0" dirty="0"/>
          </a:p>
          <a:p>
            <a:endParaRPr lang="en-GB" sz="1200" baseline="0" dirty="0"/>
          </a:p>
          <a:p>
            <a:pPr marL="171450" indent="-171450">
              <a:buFont typeface="Arial" panose="020B0604020202020204" pitchFamily="34" charset="0"/>
              <a:buChar char="•"/>
            </a:pPr>
            <a:r>
              <a:rPr lang="en-GB" sz="1200" b="1" baseline="0" dirty="0"/>
              <a:t>Risk of getting trapped/entanglement</a:t>
            </a:r>
            <a:r>
              <a:rPr lang="en-GB"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Foot and hand entrapments from natural materials, such as weeds and reeds, can occur resulting in a person getting into difficulty and even drowning.</a:t>
            </a:r>
          </a:p>
          <a:p>
            <a:endParaRPr lang="en-GB" sz="1200" baseline="0" dirty="0"/>
          </a:p>
          <a:p>
            <a:pPr marL="171450" indent="-171450">
              <a:buFont typeface="Arial" panose="020B0604020202020204" pitchFamily="34" charset="0"/>
              <a:buChar char="•"/>
            </a:pPr>
            <a:r>
              <a:rPr lang="en-GB" sz="1200" b="1" baseline="0" dirty="0"/>
              <a:t>Difficulty getting out</a:t>
            </a:r>
            <a:r>
              <a:rPr lang="en-GB" sz="1200" baseline="0" dirty="0"/>
              <a:t> </a:t>
            </a:r>
          </a:p>
          <a:p>
            <a:endParaRPr lang="en-GB" sz="1200" baseline="0" dirty="0"/>
          </a:p>
          <a:p>
            <a:r>
              <a:rPr lang="en-GB" sz="1200" baseline="0" dirty="0"/>
              <a:t>It can be very difficult to get out of the water because of high vertical sides, muddy banks, steep slippery banks, trees and undergrowth.</a:t>
            </a:r>
            <a:endParaRPr lang="en-GB" sz="1200" b="1" baseline="0" dirty="0"/>
          </a:p>
          <a:p>
            <a:endParaRPr lang="en-GB" sz="1200" baseline="0" dirty="0"/>
          </a:p>
          <a:p>
            <a:pPr marL="171450" indent="-171450">
              <a:buFont typeface="Arial" panose="020B0604020202020204" pitchFamily="34" charset="0"/>
              <a:buChar char="•"/>
            </a:pPr>
            <a:r>
              <a:rPr lang="en-GB" sz="1200" b="1" baseline="0" dirty="0"/>
              <a:t>Hidden currents and strong or unpredictable tides</a:t>
            </a:r>
          </a:p>
          <a:p>
            <a:endParaRPr lang="en-GB" sz="1200" b="1" baseline="0" dirty="0"/>
          </a:p>
          <a:p>
            <a:r>
              <a:rPr lang="en-GB" sz="1200" baseline="0" dirty="0"/>
              <a:t>Coastal water is tidal which can change and move very quickly. </a:t>
            </a:r>
          </a:p>
          <a:p>
            <a:endParaRPr lang="en-GB" sz="1200" baseline="0" dirty="0"/>
          </a:p>
          <a:p>
            <a:pPr marL="0" marR="0" lvl="0" indent="0" algn="l" defTabSz="931316" rtl="0" eaLnBrk="1" fontAlgn="auto" latinLnBrk="0" hangingPunct="1">
              <a:lnSpc>
                <a:spcPct val="100000"/>
              </a:lnSpc>
              <a:spcBef>
                <a:spcPts val="0"/>
              </a:spcBef>
              <a:spcAft>
                <a:spcPts val="0"/>
              </a:spcAft>
              <a:buClrTx/>
              <a:buSzTx/>
              <a:buFontTx/>
              <a:buNone/>
              <a:tabLst/>
              <a:defRPr/>
            </a:pPr>
            <a:r>
              <a:rPr lang="en-GB" sz="1200" baseline="0" dirty="0"/>
              <a:t>In a coastal bay or wherever the water is tidal, including rivers near the coast, dangers will move from tide-to-tide, day-to-day. One day you might have felt safe and the mud/sand appeared stable, however this does not mean it will be the same the following day.</a:t>
            </a:r>
            <a:r>
              <a:rPr lang="en-GB" sz="1200" b="0" baseline="0" dirty="0"/>
              <a:t> The tide can change quickly and it can become very dangerous in terms of the underfoot conditions.</a:t>
            </a:r>
            <a:r>
              <a:rPr lang="en-GB" sz="1200" b="1" dirty="0"/>
              <a:t> </a:t>
            </a:r>
            <a:r>
              <a:rPr lang="en-GB" sz="1200" baseline="0" dirty="0"/>
              <a:t>Powerful hidden currents may also run unseen below the surface.</a:t>
            </a:r>
          </a:p>
          <a:p>
            <a:pPr marL="0" marR="0" lvl="0" indent="0" algn="l" defTabSz="931316"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31316" rtl="0" eaLnBrk="1" fontAlgn="auto" latinLnBrk="0" hangingPunct="1">
              <a:lnSpc>
                <a:spcPct val="100000"/>
              </a:lnSpc>
              <a:spcBef>
                <a:spcPts val="0"/>
              </a:spcBef>
              <a:spcAft>
                <a:spcPts val="0"/>
              </a:spcAft>
              <a:buClrTx/>
              <a:buSzTx/>
              <a:buFontTx/>
              <a:buNone/>
              <a:tabLst/>
              <a:defRPr/>
            </a:pPr>
            <a:r>
              <a:rPr lang="en-GB" sz="1200" baseline="0" dirty="0"/>
              <a:t>Some of the rivers in Lancashire are tidal and these can also have powerful hidden currents that run unseen below the surface.</a:t>
            </a:r>
          </a:p>
          <a:p>
            <a:pPr marL="0" marR="0" lvl="0" indent="0" algn="l" defTabSz="931316" rtl="0" eaLnBrk="1" fontAlgn="auto" latinLnBrk="0" hangingPunct="1">
              <a:lnSpc>
                <a:spcPct val="100000"/>
              </a:lnSpc>
              <a:spcBef>
                <a:spcPts val="0"/>
              </a:spcBef>
              <a:spcAft>
                <a:spcPts val="0"/>
              </a:spcAft>
              <a:buClrTx/>
              <a:buSzTx/>
              <a:buFontTx/>
              <a:buNone/>
              <a:tabLst/>
              <a:defRPr/>
            </a:pPr>
            <a:endParaRPr lang="en-GB" sz="1200" baseline="0" dirty="0"/>
          </a:p>
          <a:p>
            <a:pPr marL="171450" indent="-171450">
              <a:buFont typeface="Arial" panose="020B0604020202020204" pitchFamily="34" charset="0"/>
              <a:buChar char="•"/>
            </a:pPr>
            <a:r>
              <a:rPr lang="en-GB" sz="1200" b="1" baseline="0" dirty="0"/>
              <a:t>Rubbish on or under the water</a:t>
            </a:r>
            <a:r>
              <a:rPr lang="en-GB" sz="1200" baseline="0" dirty="0"/>
              <a:t> </a:t>
            </a:r>
          </a:p>
          <a:p>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Fly-tippers, vandals and adverse weather conditions mean that quantities of rubbish, trees, shopping trolleys etc. end up in our water courses including ponds, lakes and canals. As well as landing on something or getting caught up in it when the water is moving, meaning getting out is made more difficult, this rubbish/debris can cause severe injury to a person should they hit it in the water.</a:t>
            </a:r>
          </a:p>
          <a:p>
            <a:endParaRPr lang="en-GB" sz="1200" baseline="0" dirty="0"/>
          </a:p>
          <a:p>
            <a:pPr marL="171450" indent="-171450">
              <a:buFont typeface="Arial" panose="020B0604020202020204" pitchFamily="34" charset="0"/>
              <a:buChar char="•"/>
            </a:pPr>
            <a:r>
              <a:rPr lang="en-GB" sz="1200" b="1" baseline="0" dirty="0"/>
              <a:t>Polluted water</a:t>
            </a:r>
            <a:r>
              <a:rPr lang="en-GB" sz="1200" baseline="0" dirty="0"/>
              <a:t> </a:t>
            </a:r>
          </a:p>
          <a:p>
            <a:endParaRPr lang="en-GB" sz="1200" baseline="0" dirty="0"/>
          </a:p>
          <a:p>
            <a:r>
              <a:rPr lang="en-GB" sz="1200" baseline="0" dirty="0"/>
              <a:t>There may be different types of pollution in the water. These can include water-borne diseases and bacteria from both human and wildlife. There may also be chemicals in the water.</a:t>
            </a:r>
          </a:p>
          <a:p>
            <a:endParaRPr lang="en-GB" sz="1200" baseline="0" dirty="0"/>
          </a:p>
          <a:p>
            <a:r>
              <a:rPr lang="en-GB" sz="1200" baseline="0" dirty="0"/>
              <a:t>If appropriate you may refer to the potential illnesses. These include:</a:t>
            </a:r>
          </a:p>
          <a:p>
            <a:r>
              <a:rPr lang="en-GB" sz="1200" baseline="0" dirty="0"/>
              <a:t>Trachoma - an eye infection that turns your eyelashes inside-out and could lead to blindness.</a:t>
            </a:r>
          </a:p>
          <a:p>
            <a:r>
              <a:rPr lang="en-GB" sz="1200" baseline="0" dirty="0"/>
              <a:t>Cryptosporidium (pronounced sip-to-</a:t>
            </a:r>
            <a:r>
              <a:rPr lang="en-GB" sz="1200" baseline="0" dirty="0" err="1"/>
              <a:t>sper</a:t>
            </a:r>
            <a:r>
              <a:rPr lang="en-GB" sz="1200" baseline="0" dirty="0"/>
              <a:t>-</a:t>
            </a:r>
            <a:r>
              <a:rPr lang="en-GB" sz="1200" baseline="0" dirty="0" err="1"/>
              <a:t>idium</a:t>
            </a:r>
            <a:r>
              <a:rPr lang="en-GB" sz="1200" baseline="0" dirty="0"/>
              <a:t>) - a parasite that causes severe stomach cramps and </a:t>
            </a:r>
            <a:r>
              <a:rPr lang="en-GB" sz="1200" baseline="0" dirty="0" err="1"/>
              <a:t>diarrhea</a:t>
            </a:r>
            <a:r>
              <a:rPr lang="en-GB" sz="1200" baseline="0" dirty="0"/>
              <a:t>.</a:t>
            </a:r>
          </a:p>
          <a:p>
            <a:r>
              <a:rPr lang="en-GB" sz="1200" baseline="0" dirty="0"/>
              <a:t>Whipworm - worm eggs which hatch inside the body after being swallowed. </a:t>
            </a:r>
          </a:p>
          <a:p>
            <a:r>
              <a:rPr lang="en-GB" sz="1200" baseline="0" dirty="0"/>
              <a:t>Weil’s disease - an organ damaging disease caused by swallowing animal urine (particularly rats).</a:t>
            </a:r>
          </a:p>
          <a:p>
            <a:endParaRPr lang="en-GB" sz="1200" baseline="0" dirty="0"/>
          </a:p>
          <a:p>
            <a:endParaRPr lang="en-GB" sz="1200" b="1" baseline="0" dirty="0"/>
          </a:p>
          <a:p>
            <a:pPr marL="171450" indent="-171450">
              <a:buFont typeface="Arial" panose="020B0604020202020204" pitchFamily="34" charset="0"/>
              <a:buChar char="•"/>
            </a:pPr>
            <a:r>
              <a:rPr lang="en-GB" sz="1200" b="1" baseline="0" dirty="0"/>
              <a:t>Remote locations – no lifeguards or help close at hand</a:t>
            </a:r>
          </a:p>
          <a:p>
            <a:endParaRPr lang="en-GB" sz="1200" baseline="0" dirty="0"/>
          </a:p>
          <a:p>
            <a:r>
              <a:rPr lang="en-GB" sz="1200" baseline="0" dirty="0"/>
              <a:t>If a person gets into difficulty then unless the area is patrolled by lifeguards or people are out and about the likelihood of them being rescued may be slim and anyone entering the water to rescue them has the potential to become a drowning statistic too. If the location is remote this will have its own problems with access and time for help to arrive. Mobile phone signals could be weak or non-existent.</a:t>
            </a:r>
            <a:endParaRPr lang="en-GB" sz="1200" dirty="0"/>
          </a:p>
          <a:p>
            <a:endParaRPr lang="en-GB" sz="1200" baseline="0" dirty="0"/>
          </a:p>
          <a:p>
            <a:r>
              <a:rPr lang="en-GB" sz="1200" baseline="0" dirty="0"/>
              <a:t>In addition to the dangers on the slide depending on the audience the following could be mentioned:</a:t>
            </a:r>
          </a:p>
          <a:p>
            <a:endParaRPr lang="en-GB" sz="1200" baseline="0" dirty="0"/>
          </a:p>
          <a:p>
            <a:pPr marL="171450" indent="-171450">
              <a:buFont typeface="Arial" panose="020B0604020202020204" pitchFamily="34" charset="0"/>
              <a:buChar char="•"/>
            </a:pPr>
            <a:r>
              <a:rPr lang="en-GB" sz="1200" b="1" baseline="0" dirty="0"/>
              <a:t>Mud and ‘quicksand’</a:t>
            </a:r>
          </a:p>
          <a:p>
            <a:pPr marL="171450" indent="-171450">
              <a:buFont typeface="Arial" panose="020B0604020202020204" pitchFamily="34" charset="0"/>
              <a:buChar char="•"/>
            </a:pPr>
            <a:endParaRPr lang="en-GB" sz="1200" b="1" baseline="0" dirty="0"/>
          </a:p>
          <a:p>
            <a:r>
              <a:rPr lang="en-GB" sz="1200" b="0" dirty="0"/>
              <a:t>Mud and sand mixed with water can </a:t>
            </a:r>
            <a:r>
              <a:rPr lang="en-GB" sz="1200" b="0" dirty="0">
                <a:solidFill>
                  <a:schemeClr val="tx1"/>
                </a:solidFill>
              </a:rPr>
              <a:t>cause what is often </a:t>
            </a:r>
            <a:r>
              <a:rPr lang="en-GB" sz="1200" b="0" baseline="0" dirty="0">
                <a:solidFill>
                  <a:schemeClr val="tx1"/>
                </a:solidFill>
              </a:rPr>
              <a:t>referred to as ‘quicksand’ and i</a:t>
            </a:r>
            <a:r>
              <a:rPr lang="en-GB" sz="1200" dirty="0">
                <a:solidFill>
                  <a:schemeClr val="tx1"/>
                </a:solidFill>
              </a:rPr>
              <a:t>t is very difficult to see </a:t>
            </a:r>
            <a:r>
              <a:rPr lang="en-GB" sz="1200" dirty="0"/>
              <a:t>danger areas.</a:t>
            </a:r>
            <a:r>
              <a:rPr lang="en-GB" sz="1200" baseline="0" dirty="0"/>
              <a:t> There are not always noticeable signs to tell you that the area where you are is dangerous. Some areas of the beach are particularly dangerous and you could start to ‘sink’ very quickly – moving around once your feet have become stuck can make the situation worse. In no time at all you could be up to your knees or waist and unable to free yourself.</a:t>
            </a:r>
          </a:p>
          <a:p>
            <a:endParaRPr lang="en-GB" sz="1200" baseline="0" dirty="0"/>
          </a:p>
          <a:p>
            <a:r>
              <a:rPr lang="en-GB" sz="1200" baseline="0" dirty="0"/>
              <a:t>Stress that it is highly unlikely you would sink completely, however the danger is that you would become stuck and the tide would come in, potentially rising up over you.</a:t>
            </a:r>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indent="0" algn="l" defTabSz="9312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You may wish to stress particular aspects according the circumstances and location of where the session is taking place.</a:t>
            </a:r>
            <a:endParaRPr lang="en-US" sz="1200" baseline="0" dirty="0">
              <a:cs typeface="Arial" panose="020B0604020202020204" pitchFamily="34" charset="0"/>
            </a:endParaRPr>
          </a:p>
          <a:p>
            <a:pPr defTabSz="931236">
              <a:defRPr/>
            </a:pPr>
            <a:endParaRPr lang="en-US" sz="1200" b="0" baseline="0" dirty="0">
              <a:cs typeface="Arial" panose="020B0604020202020204" pitchFamily="34" charset="0"/>
            </a:endParaRPr>
          </a:p>
          <a:p>
            <a:pPr defTabSz="931236">
              <a:defRPr/>
            </a:pPr>
            <a:endParaRPr lang="en-US" sz="1200" b="0" baseline="0"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61CB917D-4D85-4499-860E-8F143F9ABBBE}" type="slidenum">
              <a:rPr lang="en-GB" smtClean="0"/>
              <a:t>15</a:t>
            </a:fld>
            <a:endParaRPr lang="en-GB"/>
          </a:p>
        </p:txBody>
      </p:sp>
    </p:spTree>
    <p:extLst>
      <p:ext uri="{BB962C8B-B14F-4D97-AF65-F5344CB8AC3E}">
        <p14:creationId xmlns:p14="http://schemas.microsoft.com/office/powerpoint/2010/main" val="38045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Effects of Cold Water Shock</a:t>
            </a:r>
          </a:p>
          <a:p>
            <a:endParaRPr lang="en-GB" sz="1200" b="1" dirty="0">
              <a:latin typeface="+mn-lt"/>
            </a:endParaRPr>
          </a:p>
          <a:p>
            <a:r>
              <a:rPr lang="en-GB" sz="1200" b="0" dirty="0">
                <a:latin typeface="+mn-lt"/>
              </a:rPr>
              <a:t>Go through the effects of entering cold water, Stress that the timings will vary slightly from person to person but they are a good guide.</a:t>
            </a:r>
          </a:p>
          <a:p>
            <a:endParaRPr lang="en-GB" sz="1200" b="1" dirty="0">
              <a:latin typeface="+mn-lt"/>
            </a:endParaRPr>
          </a:p>
          <a:p>
            <a:r>
              <a:rPr lang="en-GB" sz="1200" b="1" dirty="0">
                <a:latin typeface="+mn-lt"/>
              </a:rPr>
              <a:t>Short Term (first 5 mins) </a:t>
            </a:r>
          </a:p>
          <a:p>
            <a:endParaRPr lang="en-GB" sz="1200" b="1" dirty="0">
              <a:latin typeface="+mn-lt"/>
            </a:endParaRPr>
          </a:p>
          <a:p>
            <a:r>
              <a:rPr lang="en-GB" sz="1200" b="1" dirty="0">
                <a:latin typeface="+mn-lt"/>
              </a:rPr>
              <a:t>Panic and Hyperventilation</a:t>
            </a:r>
          </a:p>
          <a:p>
            <a:endParaRPr lang="en-GB" sz="1200" b="1" dirty="0">
              <a:latin typeface="+mn-lt"/>
            </a:endParaRPr>
          </a:p>
          <a:p>
            <a:r>
              <a:rPr lang="en-GB" sz="1200" b="0" dirty="0">
                <a:latin typeface="+mn-lt"/>
              </a:rPr>
              <a:t>On entering the water it is likely to be much colder than the air temperature.</a:t>
            </a:r>
            <a:r>
              <a:rPr lang="en-GB" sz="1200" b="0" baseline="0" dirty="0">
                <a:latin typeface="+mn-lt"/>
              </a:rPr>
              <a:t> You may gasp for air which may increase the chance of inhaling water into your lungs. </a:t>
            </a:r>
          </a:p>
          <a:p>
            <a:endParaRPr lang="en-GB" sz="1200" b="0" baseline="0" dirty="0">
              <a:latin typeface="+mn-lt"/>
            </a:endParaRPr>
          </a:p>
          <a:p>
            <a:r>
              <a:rPr lang="en-GB" sz="1200" b="0" baseline="0" dirty="0">
                <a:latin typeface="+mn-lt"/>
              </a:rPr>
              <a:t>If you need to swim, lie on your back and try to float – spread your legs and arms out and, if you need to, gently move them to help float. Try not to use your legs to swim as the large muscles require lots of blood to function, this will draw the blood away from the core part of the body making it cool faster which will increase the chance of hypothermia.</a:t>
            </a:r>
            <a:endParaRPr lang="en-GB" sz="1200" b="0" dirty="0">
              <a:latin typeface="+mn-lt"/>
            </a:endParaRPr>
          </a:p>
          <a:p>
            <a:endParaRPr lang="en-GB" sz="1200" b="1" dirty="0">
              <a:latin typeface="+mn-lt"/>
            </a:endParaRPr>
          </a:p>
          <a:p>
            <a:pPr defTabSz="931316">
              <a:defRPr/>
            </a:pPr>
            <a:r>
              <a:rPr lang="en-GB" sz="1200" b="1" dirty="0">
                <a:latin typeface="+mn-lt"/>
              </a:rPr>
              <a:t>Possible heart related problems</a:t>
            </a:r>
            <a:r>
              <a:rPr lang="en-GB" sz="1200" b="1" baseline="0" dirty="0">
                <a:latin typeface="+mn-lt"/>
              </a:rPr>
              <a:t> - h</a:t>
            </a:r>
            <a:r>
              <a:rPr lang="en-GB" sz="1200" b="1" dirty="0">
                <a:latin typeface="+mn-lt"/>
              </a:rPr>
              <a:t>eart rate rises and blood tries to pumps faster. </a:t>
            </a:r>
          </a:p>
          <a:p>
            <a:pPr defTabSz="931316">
              <a:defRPr/>
            </a:pPr>
            <a:endParaRPr lang="en-GB" sz="1200" b="1" dirty="0">
              <a:latin typeface="+mn-lt"/>
            </a:endParaRPr>
          </a:p>
          <a:p>
            <a:r>
              <a:rPr lang="en-GB" sz="1200" b="0" dirty="0">
                <a:latin typeface="+mn-lt"/>
              </a:rPr>
              <a:t>Your heart rate</a:t>
            </a:r>
            <a:r>
              <a:rPr lang="en-GB" sz="1200" b="0" baseline="0" dirty="0">
                <a:latin typeface="+mn-lt"/>
              </a:rPr>
              <a:t> will rise drastically reducing its efficiency, which this may lead to heart failure.</a:t>
            </a:r>
            <a:endParaRPr lang="en-GB" sz="1200" b="1" baseline="0" dirty="0">
              <a:latin typeface="+mn-lt"/>
            </a:endParaRPr>
          </a:p>
          <a:p>
            <a:pPr defTabSz="931236">
              <a:defRPr/>
            </a:pPr>
            <a:endParaRPr lang="en-GB" altLang="en-US" sz="1200" b="1" dirty="0">
              <a:latin typeface="+mn-lt"/>
              <a:cs typeface="Arial" charset="0"/>
            </a:endParaRPr>
          </a:p>
          <a:p>
            <a:pPr defTabSz="931236">
              <a:defRPr/>
            </a:pPr>
            <a:r>
              <a:rPr lang="en-GB" altLang="en-US" sz="1200" b="1" dirty="0">
                <a:latin typeface="+mn-lt"/>
                <a:cs typeface="Arial" charset="0"/>
              </a:rPr>
              <a:t>Medium Term (from around 5 mins to around 30 mins)</a:t>
            </a:r>
          </a:p>
          <a:p>
            <a:pPr defTabSz="931236">
              <a:defRPr/>
            </a:pPr>
            <a:endParaRPr lang="en-GB" altLang="en-US" sz="1200" b="1" dirty="0">
              <a:latin typeface="+mn-lt"/>
              <a:cs typeface="Arial" charset="0"/>
            </a:endParaRPr>
          </a:p>
          <a:p>
            <a:pPr defTabSz="931236">
              <a:defRPr/>
            </a:pPr>
            <a:r>
              <a:rPr lang="en-GB" altLang="en-US" sz="1200" b="1" dirty="0">
                <a:latin typeface="+mn-lt"/>
                <a:cs typeface="Arial" charset="0"/>
              </a:rPr>
              <a:t>Arms</a:t>
            </a:r>
            <a:r>
              <a:rPr lang="en-GB" altLang="en-US" sz="1200" b="1" baseline="0" dirty="0">
                <a:latin typeface="+mn-lt"/>
                <a:cs typeface="Arial" charset="0"/>
              </a:rPr>
              <a:t> and legs</a:t>
            </a:r>
            <a:r>
              <a:rPr lang="en-GB" altLang="en-US" sz="1200" b="1" dirty="0">
                <a:latin typeface="+mn-lt"/>
                <a:cs typeface="Arial" charset="0"/>
              </a:rPr>
              <a:t> start</a:t>
            </a:r>
            <a:r>
              <a:rPr lang="en-GB" altLang="en-US" sz="1200" b="1" baseline="0" dirty="0">
                <a:latin typeface="+mn-lt"/>
                <a:cs typeface="Arial" charset="0"/>
              </a:rPr>
              <a:t> </a:t>
            </a:r>
            <a:r>
              <a:rPr lang="en-GB" altLang="en-US" sz="1200" b="1" dirty="0">
                <a:latin typeface="+mn-lt"/>
                <a:cs typeface="Arial" charset="0"/>
              </a:rPr>
              <a:t>cooling rapidly</a:t>
            </a:r>
          </a:p>
          <a:p>
            <a:pPr defTabSz="931236">
              <a:defRPr/>
            </a:pPr>
            <a:endParaRPr lang="en-GB" altLang="en-US" sz="1200" b="1" dirty="0">
              <a:latin typeface="+mn-lt"/>
              <a:cs typeface="Arial" charset="0"/>
            </a:endParaRPr>
          </a:p>
          <a:p>
            <a:pPr defTabSz="931236">
              <a:defRPr/>
            </a:pPr>
            <a:r>
              <a:rPr lang="en-GB" altLang="en-US" sz="1200" dirty="0">
                <a:latin typeface="+mn-lt"/>
                <a:cs typeface="Arial" charset="0"/>
              </a:rPr>
              <a:t>The body will start to reduce the blood flow to the extremities and direct it to the core area to protect the vital organs.</a:t>
            </a:r>
          </a:p>
          <a:p>
            <a:pPr defTabSz="931236">
              <a:defRPr/>
            </a:pPr>
            <a:endParaRPr lang="en-GB" altLang="en-US" sz="1200" b="1" dirty="0">
              <a:latin typeface="+mn-lt"/>
              <a:cs typeface="Arial" charset="0"/>
            </a:endParaRPr>
          </a:p>
          <a:p>
            <a:pPr defTabSz="931236">
              <a:defRPr/>
            </a:pPr>
            <a:r>
              <a:rPr lang="en-GB" altLang="en-US" sz="1200" b="1" dirty="0">
                <a:latin typeface="+mn-lt"/>
                <a:cs typeface="Arial" charset="0"/>
              </a:rPr>
              <a:t>Loss of strength and endurance</a:t>
            </a:r>
          </a:p>
          <a:p>
            <a:pPr defTabSz="931236">
              <a:defRPr/>
            </a:pPr>
            <a:endParaRPr lang="en-GB" altLang="en-US" sz="1200" b="1" dirty="0">
              <a:latin typeface="+mn-lt"/>
              <a:cs typeface="Arial" charset="0"/>
            </a:endParaRPr>
          </a:p>
          <a:p>
            <a:pPr defTabSz="931236">
              <a:defRPr/>
            </a:pPr>
            <a:r>
              <a:rPr lang="en-GB" altLang="en-US" sz="1200" dirty="0">
                <a:latin typeface="+mn-lt"/>
                <a:cs typeface="Arial" charset="0"/>
              </a:rPr>
              <a:t>Over approximately the next 10 minutes you will lose the effective use of your fingers, arms and legs for any meaningful movement.</a:t>
            </a:r>
          </a:p>
          <a:p>
            <a:endParaRPr lang="en-GB" sz="1200" b="1" baseline="0" dirty="0">
              <a:latin typeface="+mn-lt"/>
            </a:endParaRPr>
          </a:p>
          <a:p>
            <a:pPr defTabSz="931236">
              <a:defRPr/>
            </a:pPr>
            <a:r>
              <a:rPr lang="en-GB" sz="1200" b="1" dirty="0">
                <a:latin typeface="+mn-lt"/>
              </a:rPr>
              <a:t>Longer Term (30 mins +)</a:t>
            </a:r>
          </a:p>
          <a:p>
            <a:pPr defTabSz="931236">
              <a:defRPr/>
            </a:pPr>
            <a:endParaRPr lang="en-GB" sz="1200" b="1" dirty="0">
              <a:latin typeface="+mn-lt"/>
            </a:endParaRPr>
          </a:p>
          <a:p>
            <a:pPr defTabSz="931236">
              <a:defRPr/>
            </a:pPr>
            <a:r>
              <a:rPr lang="en-GB" sz="1200" b="1" dirty="0">
                <a:latin typeface="+mn-lt"/>
              </a:rPr>
              <a:t>Core body temperature drops below 35°c (Hypothermia)</a:t>
            </a:r>
          </a:p>
          <a:p>
            <a:pPr defTabSz="931236">
              <a:defRPr/>
            </a:pPr>
            <a:endParaRPr lang="en-GB" sz="1200" b="1" dirty="0">
              <a:latin typeface="+mn-lt"/>
            </a:endParaRPr>
          </a:p>
          <a:p>
            <a:pPr defTabSz="931236">
              <a:defRPr/>
            </a:pPr>
            <a:r>
              <a:rPr lang="en-GB" sz="1200" b="0" dirty="0">
                <a:latin typeface="+mn-lt"/>
              </a:rPr>
              <a:t>It will be very difficult to try and stay afloat due to having very little energy in the muscles to move adequately.</a:t>
            </a:r>
            <a:endParaRPr lang="en-GB" sz="1200" b="1" dirty="0">
              <a:latin typeface="+mn-lt"/>
            </a:endParaRPr>
          </a:p>
          <a:p>
            <a:pPr defTabSz="931236">
              <a:defRPr/>
            </a:pPr>
            <a:endParaRPr lang="en-GB" sz="1200" b="1" dirty="0">
              <a:latin typeface="+mn-lt"/>
            </a:endParaRPr>
          </a:p>
          <a:p>
            <a:pPr defTabSz="931236">
              <a:defRPr/>
            </a:pPr>
            <a:r>
              <a:rPr lang="en-GB" sz="1200" b="1" dirty="0">
                <a:latin typeface="+mn-lt"/>
              </a:rPr>
              <a:t>Disorientation and confusion</a:t>
            </a:r>
          </a:p>
          <a:p>
            <a:pPr defTabSz="931236">
              <a:defRPr/>
            </a:pPr>
            <a:endParaRPr lang="en-GB" sz="1200" b="1" dirty="0">
              <a:latin typeface="+mn-lt"/>
            </a:endParaRPr>
          </a:p>
          <a:p>
            <a:pPr defTabSz="931236">
              <a:defRPr/>
            </a:pPr>
            <a:r>
              <a:rPr lang="en-GB" sz="1200" b="0" dirty="0">
                <a:latin typeface="+mn-lt"/>
              </a:rPr>
              <a:t>Normal</a:t>
            </a:r>
            <a:r>
              <a:rPr lang="en-GB" sz="1200" b="0" baseline="0" dirty="0">
                <a:latin typeface="+mn-lt"/>
              </a:rPr>
              <a:t> decision making will be greatly reduced and rational thought will be difficult.</a:t>
            </a:r>
            <a:endParaRPr lang="en-GB" sz="1200" b="0" dirty="0">
              <a:latin typeface="+mn-lt"/>
            </a:endParaRPr>
          </a:p>
          <a:p>
            <a:pPr defTabSz="931236">
              <a:defRPr/>
            </a:pPr>
            <a:endParaRPr lang="en-GB" sz="1200" b="1" dirty="0">
              <a:latin typeface="+mn-lt"/>
            </a:endParaRPr>
          </a:p>
          <a:p>
            <a:pPr defTabSz="931236">
              <a:defRPr/>
            </a:pPr>
            <a:r>
              <a:rPr lang="en-GB" sz="1200" b="1" dirty="0">
                <a:latin typeface="+mn-lt"/>
              </a:rPr>
              <a:t>Fall unconscious</a:t>
            </a:r>
          </a:p>
          <a:p>
            <a:pPr defTabSz="931236">
              <a:defRPr/>
            </a:pPr>
            <a:endParaRPr lang="en-GB" sz="1200" b="1" dirty="0">
              <a:latin typeface="+mn-lt"/>
            </a:endParaRPr>
          </a:p>
          <a:p>
            <a:pPr defTabSz="931236">
              <a:defRPr/>
            </a:pPr>
            <a:r>
              <a:rPr lang="en-GB" sz="1200" b="0" dirty="0">
                <a:latin typeface="+mn-lt"/>
              </a:rPr>
              <a:t>With reduced energy the body will naturally fall unconscious to try and save what energy it has left</a:t>
            </a:r>
            <a:r>
              <a:rPr lang="en-GB" sz="1200" b="0" baseline="0" dirty="0">
                <a:latin typeface="+mn-lt"/>
              </a:rPr>
              <a:t> - </a:t>
            </a:r>
            <a:r>
              <a:rPr lang="en-GB" sz="1200" b="0" dirty="0">
                <a:latin typeface="+mn-lt"/>
              </a:rPr>
              <a:t>this</a:t>
            </a:r>
            <a:r>
              <a:rPr lang="en-GB" sz="1200" b="0" baseline="0" dirty="0">
                <a:latin typeface="+mn-lt"/>
              </a:rPr>
              <a:t> is likely to lead to drowning.</a:t>
            </a:r>
            <a:endParaRPr lang="en-GB" sz="1200" b="0" dirty="0">
              <a:latin typeface="+mn-lt"/>
            </a:endParaRPr>
          </a:p>
          <a:p>
            <a:endParaRPr lang="en-GB" sz="1200" b="1" baseline="0" dirty="0">
              <a:latin typeface="+mn-lt"/>
            </a:endParaRPr>
          </a:p>
          <a:p>
            <a:endParaRPr lang="en-GB" sz="1200" b="1" baseline="0" dirty="0">
              <a:latin typeface="+mn-lt"/>
            </a:endParaRPr>
          </a:p>
          <a:p>
            <a:endParaRPr lang="en-GB" b="1" dirty="0"/>
          </a:p>
          <a:p>
            <a:endParaRPr lang="en-GB" b="1" dirty="0"/>
          </a:p>
          <a:p>
            <a:endParaRPr lang="en-GB" b="1" dirty="0"/>
          </a:p>
        </p:txBody>
      </p:sp>
      <p:sp>
        <p:nvSpPr>
          <p:cNvPr id="4" name="Slide Number Placeholder 3"/>
          <p:cNvSpPr>
            <a:spLocks noGrp="1"/>
          </p:cNvSpPr>
          <p:nvPr>
            <p:ph type="sldNum" sz="quarter" idx="10"/>
          </p:nvPr>
        </p:nvSpPr>
        <p:spPr/>
        <p:txBody>
          <a:bodyPr/>
          <a:lstStyle/>
          <a:p>
            <a:fld id="{61CB917D-4D85-4499-860E-8F143F9ABBBE}" type="slidenum">
              <a:rPr lang="en-GB" smtClean="0"/>
              <a:t>16</a:t>
            </a:fld>
            <a:endParaRPr lang="en-GB"/>
          </a:p>
        </p:txBody>
      </p:sp>
    </p:spTree>
    <p:extLst>
      <p:ext uri="{BB962C8B-B14F-4D97-AF65-F5344CB8AC3E}">
        <p14:creationId xmlns:p14="http://schemas.microsoft.com/office/powerpoint/2010/main" val="247660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Cooling or ‘</a:t>
            </a:r>
            <a:r>
              <a:rPr lang="en-US" sz="1400" b="1" dirty="0" err="1"/>
              <a:t>Afterdrop</a:t>
            </a:r>
            <a:r>
              <a:rPr lang="en-US" sz="1400" b="1" dirty="0"/>
              <a:t>’</a:t>
            </a:r>
          </a:p>
          <a:p>
            <a:endParaRPr lang="en-US" sz="1400" b="1" spc="0" baseline="0" dirty="0">
              <a:solidFill>
                <a:schemeClr val="tx1"/>
              </a:solidFill>
              <a:effectLst/>
              <a:latin typeface="+mn-lt"/>
              <a:ea typeface="+mn-ea"/>
            </a:endParaRPr>
          </a:p>
          <a:p>
            <a:r>
              <a:rPr lang="en-GB" sz="1200" spc="-10" dirty="0">
                <a:solidFill>
                  <a:srgbClr val="262626"/>
                </a:solidFill>
                <a:effectLst/>
                <a:latin typeface="+mn-lt"/>
                <a:ea typeface="Times New Roman" panose="02020603050405020304" pitchFamily="18" charset="0"/>
              </a:rPr>
              <a:t>Explain to the learners that “</a:t>
            </a:r>
            <a:r>
              <a:rPr lang="en-GB" sz="1200" spc="-10" dirty="0" err="1">
                <a:solidFill>
                  <a:srgbClr val="262626"/>
                </a:solidFill>
                <a:effectLst/>
                <a:latin typeface="+mn-lt"/>
                <a:ea typeface="Times New Roman" panose="02020603050405020304" pitchFamily="18" charset="0"/>
              </a:rPr>
              <a:t>Afterdrop</a:t>
            </a:r>
            <a:r>
              <a:rPr lang="en-GB" sz="1200" spc="-10" dirty="0">
                <a:solidFill>
                  <a:srgbClr val="262626"/>
                </a:solidFill>
                <a:effectLst/>
                <a:latin typeface="+mn-lt"/>
                <a:ea typeface="Times New Roman" panose="02020603050405020304" pitchFamily="18" charset="0"/>
              </a:rPr>
              <a:t>” is common after swimming in cold water - you get out and feel fine, and then you start to get colder, sometimes growing faint, shivering violently and feeling unwell.</a:t>
            </a:r>
          </a:p>
          <a:p>
            <a:endParaRPr lang="en-GB" sz="1200" dirty="0">
              <a:effectLst/>
              <a:latin typeface="+mn-lt"/>
              <a:ea typeface="Times New Roman" panose="02020603050405020304" pitchFamily="18" charset="0"/>
            </a:endParaRPr>
          </a:p>
          <a:p>
            <a:pPr>
              <a:spcAft>
                <a:spcPts val="2025"/>
              </a:spcAft>
            </a:pPr>
            <a:r>
              <a:rPr lang="en-GB" sz="1200" dirty="0" err="1">
                <a:solidFill>
                  <a:srgbClr val="262626"/>
                </a:solidFill>
                <a:effectLst/>
                <a:latin typeface="+mn-lt"/>
                <a:ea typeface="Times New Roman" panose="02020603050405020304" pitchFamily="18" charset="0"/>
              </a:rPr>
              <a:t>Afterdrop</a:t>
            </a:r>
            <a:r>
              <a:rPr lang="en-GB" sz="1200" dirty="0">
                <a:solidFill>
                  <a:srgbClr val="262626"/>
                </a:solidFill>
                <a:effectLst/>
                <a:latin typeface="+mn-lt"/>
                <a:ea typeface="Times New Roman" panose="02020603050405020304" pitchFamily="18" charset="0"/>
              </a:rPr>
              <a:t> is the phenomenon of your body temperature continuing to drop even after you  get out of cold water and into a warmer environment – so that you feel colder 10 to 40 minutes after you exit than you did in the water.</a:t>
            </a:r>
            <a:endParaRPr lang="en-GB" sz="1200" dirty="0">
              <a:effectLst/>
              <a:latin typeface="+mn-lt"/>
              <a:ea typeface="Times New Roman" panose="02020603050405020304" pitchFamily="18" charset="0"/>
            </a:endParaRPr>
          </a:p>
          <a:p>
            <a:pPr>
              <a:spcAft>
                <a:spcPts val="2025"/>
              </a:spcAft>
            </a:pPr>
            <a:endParaRPr lang="en-GB" sz="1200" dirty="0">
              <a:solidFill>
                <a:srgbClr val="262626"/>
              </a:solidFill>
              <a:effectLst/>
              <a:latin typeface="+mn-lt"/>
              <a:ea typeface="Times New Roman" panose="02020603050405020304" pitchFamily="18" charset="0"/>
            </a:endParaRPr>
          </a:p>
          <a:p>
            <a:pPr>
              <a:spcAft>
                <a:spcPts val="2025"/>
              </a:spcAft>
            </a:pPr>
            <a:r>
              <a:rPr lang="en-GB" sz="1200" dirty="0">
                <a:solidFill>
                  <a:srgbClr val="262626"/>
                </a:solidFill>
                <a:effectLst/>
                <a:latin typeface="+mn-lt"/>
                <a:ea typeface="Times New Roman" panose="02020603050405020304" pitchFamily="18" charset="0"/>
              </a:rPr>
              <a:t>When you swim, your body shuts down circulation to your skin, pooling warm blood in your core.  This process helps you stay in the water longer: with reduced circulation to your peripheries skin and sub-cutaneous fat is turned into a thermal layer, similar to a natural wetsuit – hence the wild swimmers’ term </a:t>
            </a:r>
            <a:r>
              <a:rPr lang="en-GB" sz="1200" i="1" dirty="0" err="1">
                <a:solidFill>
                  <a:srgbClr val="262626"/>
                </a:solidFill>
                <a:effectLst/>
                <a:latin typeface="+mn-lt"/>
                <a:ea typeface="Times New Roman" panose="02020603050405020304" pitchFamily="18" charset="0"/>
              </a:rPr>
              <a:t>bioprene</a:t>
            </a:r>
            <a:r>
              <a:rPr lang="en-GB" sz="1200" dirty="0">
                <a:solidFill>
                  <a:srgbClr val="262626"/>
                </a:solidFill>
                <a:effectLst/>
                <a:latin typeface="+mn-lt"/>
                <a:ea typeface="Times New Roman" panose="02020603050405020304" pitchFamily="18" charset="0"/>
              </a:rPr>
              <a:t> for fat.</a:t>
            </a:r>
            <a:endParaRPr lang="en-GB" sz="1200" dirty="0">
              <a:effectLst/>
              <a:latin typeface="+mn-lt"/>
              <a:ea typeface="Times New Roman" panose="02020603050405020304" pitchFamily="18" charset="0"/>
            </a:endParaRPr>
          </a:p>
          <a:p>
            <a:pPr>
              <a:spcAft>
                <a:spcPts val="2025"/>
              </a:spcAft>
            </a:pPr>
            <a:r>
              <a:rPr lang="en-GB" sz="1200" dirty="0">
                <a:solidFill>
                  <a:srgbClr val="262626"/>
                </a:solidFill>
                <a:effectLst/>
                <a:latin typeface="+mn-lt"/>
                <a:ea typeface="Times New Roman" panose="02020603050405020304" pitchFamily="18" charset="0"/>
              </a:rPr>
              <a:t>But when you exit the water, the cooling process does not stop straight away. Even dry on the banks, this cold layer of skin and muscle continues to cool your core. You can lose up to 4.5°C from your core temperature (according to Golden and Tipton, </a:t>
            </a:r>
            <a:r>
              <a:rPr lang="en-GB" sz="1200" i="1" dirty="0">
                <a:solidFill>
                  <a:srgbClr val="262626"/>
                </a:solidFill>
                <a:effectLst/>
                <a:latin typeface="+mn-lt"/>
                <a:ea typeface="Times New Roman" panose="02020603050405020304" pitchFamily="18" charset="0"/>
              </a:rPr>
              <a:t>Essentials of Sea Survival</a:t>
            </a:r>
            <a:r>
              <a:rPr lang="en-GB" sz="1200" dirty="0">
                <a:solidFill>
                  <a:srgbClr val="262626"/>
                </a:solidFill>
                <a:effectLst/>
                <a:latin typeface="+mn-lt"/>
                <a:ea typeface="Times New Roman" panose="02020603050405020304" pitchFamily="18" charset="0"/>
              </a:rPr>
              <a:t>), bringing on shivering, hypothermia, or feeling faint and unwell.</a:t>
            </a:r>
            <a:endParaRPr lang="en-GB" sz="1200" dirty="0">
              <a:effectLst/>
              <a:latin typeface="+mn-lt"/>
              <a:ea typeface="Times New Roman" panose="02020603050405020304" pitchFamily="18" charset="0"/>
            </a:endParaRPr>
          </a:p>
          <a:p>
            <a:pPr>
              <a:lnSpc>
                <a:spcPct val="107000"/>
              </a:lnSpc>
              <a:spcAft>
                <a:spcPts val="800"/>
              </a:spcAft>
            </a:pPr>
            <a:r>
              <a:rPr lang="en-GB" sz="1200" dirty="0">
                <a:solidFill>
                  <a:srgbClr val="202124"/>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202124"/>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202124"/>
                </a:solidFill>
                <a:effectLst/>
                <a:latin typeface="+mn-lt"/>
                <a:ea typeface="Times New Roman" panose="02020603050405020304" pitchFamily="18" charset="0"/>
                <a:cs typeface="Times New Roman" panose="02020603050405020304" pitchFamily="18" charset="0"/>
              </a:rPr>
              <a:t>Tips to warm up after you get out of cold water:</a:t>
            </a:r>
          </a:p>
          <a:p>
            <a:pPr>
              <a:lnSpc>
                <a:spcPct val="107000"/>
              </a:lnSpc>
              <a:spcAft>
                <a:spcPts val="800"/>
              </a:spcAft>
            </a:pPr>
            <a:endParaRPr lang="en-GB"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300"/>
              </a:spcAft>
              <a:buClrTx/>
              <a:buSzTx/>
              <a:buFont typeface="+mj-lt"/>
              <a:buAutoNum type="arabicPeriod"/>
              <a:tabLst>
                <a:tab pos="457200" algn="l"/>
              </a:tabLst>
              <a:defRPr/>
            </a:pPr>
            <a:r>
              <a:rPr lang="en-GB" sz="1200" dirty="0">
                <a:solidFill>
                  <a:srgbClr val="202124"/>
                </a:solidFill>
                <a:effectLst/>
                <a:latin typeface="+mn-lt"/>
                <a:ea typeface="Times New Roman" panose="02020603050405020304" pitchFamily="18" charset="0"/>
                <a:cs typeface="Times New Roman" panose="02020603050405020304" pitchFamily="18" charset="0"/>
              </a:rPr>
              <a:t>Get dressed as soon as you can - put on lots of layers, including a hat and gloves.</a:t>
            </a:r>
            <a:endParaRPr lang="en-GB" sz="1200" dirty="0">
              <a:solidFill>
                <a:srgbClr val="202124"/>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mj-lt"/>
              <a:buAutoNum type="arabicPeriod"/>
              <a:tabLst>
                <a:tab pos="457200" algn="l"/>
              </a:tabLst>
            </a:pPr>
            <a:r>
              <a:rPr lang="en-GB" sz="1200" dirty="0">
                <a:solidFill>
                  <a:srgbClr val="202124"/>
                </a:solidFill>
                <a:effectLst/>
                <a:latin typeface="+mn-lt"/>
                <a:ea typeface="Times New Roman" panose="02020603050405020304" pitchFamily="18" charset="0"/>
                <a:cs typeface="Times New Roman" panose="02020603050405020304" pitchFamily="18" charset="0"/>
              </a:rPr>
              <a:t>Have a warm drink from a flask you brought with you.</a:t>
            </a:r>
            <a:endParaRPr lang="en-GB" sz="1200" dirty="0">
              <a:solidFill>
                <a:srgbClr val="202124"/>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mj-lt"/>
              <a:buAutoNum type="arabicPeriod"/>
              <a:tabLst>
                <a:tab pos="457200" algn="l"/>
              </a:tabLst>
            </a:pPr>
            <a:r>
              <a:rPr lang="en-GB" sz="1200" dirty="0">
                <a:solidFill>
                  <a:srgbClr val="202124"/>
                </a:solidFill>
                <a:effectLst/>
                <a:latin typeface="+mn-lt"/>
                <a:ea typeface="Times New Roman" panose="02020603050405020304" pitchFamily="18" charset="0"/>
                <a:cs typeface="Times New Roman" panose="02020603050405020304" pitchFamily="18" charset="0"/>
              </a:rPr>
              <a:t>Sip the warm drink: this helps warm the body gently from the inside.</a:t>
            </a:r>
            <a:endParaRPr lang="en-GB" sz="1200" dirty="0">
              <a:solidFill>
                <a:srgbClr val="202124"/>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200" dirty="0">
                <a:solidFill>
                  <a:srgbClr val="202124"/>
                </a:solidFill>
                <a:effectLst/>
                <a:latin typeface="+mn-lt"/>
                <a:ea typeface="Times New Roman" panose="02020603050405020304" pitchFamily="18" charset="0"/>
                <a:cs typeface="Times New Roman" panose="02020603050405020304" pitchFamily="18" charset="0"/>
              </a:rPr>
              <a:t>Eat something: sugar will help raise body temperature so it’s an excuse to have some chocolate, biscuits or even a cake!</a:t>
            </a:r>
            <a:endParaRPr lang="en-GB" sz="1200" dirty="0">
              <a:solidFill>
                <a:srgbClr val="202124"/>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mn-lt"/>
            </a:endParaRPr>
          </a:p>
          <a:p>
            <a:endParaRPr lang="en-US" sz="1200" baseline="0" dirty="0">
              <a:latin typeface="+mn-lt"/>
            </a:endParaRPr>
          </a:p>
          <a:p>
            <a:pPr defTabSz="931236">
              <a:defRPr/>
            </a:pPr>
            <a:endParaRPr lang="en-US" sz="1200" b="0" baseline="0" dirty="0">
              <a:latin typeface="+mn-lt"/>
            </a:endParaRPr>
          </a:p>
          <a:p>
            <a:pPr defTabSz="931236">
              <a:defRPr/>
            </a:pPr>
            <a:endParaRPr lang="en-US" sz="1200" b="0" baseline="0" dirty="0">
              <a:latin typeface="+mn-l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917D-4D85-4499-860E-8F143F9AB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38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64E660E-AB91-68AC-D699-7D337C3DD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6EDBDAB-87D8-1257-ADBF-776F72EB4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a:t>Need help? – What you should do</a:t>
            </a:r>
          </a:p>
          <a:p>
            <a:pPr defTabSz="931236" eaLnBrk="0" fontAlgn="base" hangingPunct="0">
              <a:spcBef>
                <a:spcPct val="20000"/>
              </a:spcBef>
              <a:spcAft>
                <a:spcPct val="0"/>
              </a:spcAft>
            </a:pPr>
            <a:endParaRPr lang="en-GB" sz="1400" dirty="0"/>
          </a:p>
          <a:p>
            <a:pPr defTabSz="931236" eaLnBrk="0" fontAlgn="base" hangingPunct="0">
              <a:spcBef>
                <a:spcPct val="20000"/>
              </a:spcBef>
              <a:spcAft>
                <a:spcPct val="0"/>
              </a:spcAft>
            </a:pPr>
            <a:r>
              <a:rPr lang="en-GB" sz="1200" dirty="0"/>
              <a:t>Go through what to do if someone is struggling in the water and needs help.</a:t>
            </a:r>
          </a:p>
          <a:p>
            <a:pPr defTabSz="931236" eaLnBrk="0" fontAlgn="base" hangingPunct="0">
              <a:spcBef>
                <a:spcPct val="20000"/>
              </a:spcBef>
              <a:spcAft>
                <a:spcPct val="0"/>
              </a:spcAft>
            </a:pPr>
            <a:endParaRPr lang="en-GB" sz="1200" b="1" dirty="0"/>
          </a:p>
          <a:p>
            <a:pPr defTabSz="931236" eaLnBrk="0" fontAlgn="base" hangingPunct="0">
              <a:spcBef>
                <a:spcPct val="20000"/>
              </a:spcBef>
              <a:spcAft>
                <a:spcPct val="0"/>
              </a:spcAft>
            </a:pPr>
            <a:r>
              <a:rPr lang="en-GB" sz="1200" b="1" dirty="0"/>
              <a:t>Importantly –</a:t>
            </a:r>
          </a:p>
          <a:p>
            <a:pPr defTabSz="931236" eaLnBrk="0" fontAlgn="base" hangingPunct="0">
              <a:spcBef>
                <a:spcPct val="20000"/>
              </a:spcBef>
              <a:spcAft>
                <a:spcPct val="0"/>
              </a:spcAft>
            </a:pPr>
            <a:r>
              <a:rPr lang="en-GB" sz="1200" b="1" dirty="0"/>
              <a:t>Never enter the water to rescue a drowning person </a:t>
            </a:r>
            <a:r>
              <a:rPr lang="en-GB" sz="1200" dirty="0"/>
              <a:t>– explain why – the dangers are the same for you and it may mean two people are then struggling with no means of getting help. You may be pulled down too as it is common for people struggling in the water to panic.</a:t>
            </a:r>
            <a:r>
              <a:rPr kumimoji="0" lang="en-GB" sz="1200" b="0" i="0" u="none" strike="noStrike" cap="none" normalizeH="0" baseline="0" dirty="0">
                <a:ln>
                  <a:noFill/>
                </a:ln>
                <a:solidFill>
                  <a:schemeClr val="tx1"/>
                </a:solidFill>
                <a:effectLst/>
                <a:latin typeface="+mn-lt"/>
              </a:rPr>
              <a:t> The Fire and Rescue Service and other emergency services have equipment available to them to assist in water rescues.</a:t>
            </a:r>
          </a:p>
          <a:p>
            <a:pPr defTabSz="931236" eaLnBrk="0" fontAlgn="base" hangingPunct="0">
              <a:spcBef>
                <a:spcPct val="20000"/>
              </a:spcBef>
              <a:spcAft>
                <a:spcPct val="0"/>
              </a:spcAft>
            </a:pPr>
            <a:endParaRPr lang="en-GB" sz="1200" dirty="0"/>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t>Instead – </a:t>
            </a:r>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t>SHOUT  - Call 999 and shout for help </a:t>
            </a:r>
            <a:r>
              <a:rPr lang="en-GB" sz="1200" b="0" dirty="0"/>
              <a:t>– </a:t>
            </a:r>
            <a:r>
              <a:rPr kumimoji="0" lang="en-GB" sz="1200" b="0" i="0" u="none" strike="noStrike" cap="none" normalizeH="0" baseline="0" dirty="0">
                <a:ln>
                  <a:noFill/>
                </a:ln>
                <a:solidFill>
                  <a:schemeClr val="tx1"/>
                </a:solidFill>
                <a:effectLst/>
                <a:latin typeface="+mn-lt"/>
              </a:rPr>
              <a:t>Call 999 or shout for help from any passers by and ask them to call 999.</a:t>
            </a:r>
            <a:r>
              <a:rPr lang="en-GB" sz="1200" b="0" dirty="0"/>
              <a:t> Try to give as much information to the call handler as possible and importantly, a location.</a:t>
            </a:r>
            <a:r>
              <a:rPr kumimoji="0" lang="en-GB" sz="1200" b="0" i="0" u="none" strike="noStrike" cap="none" normalizeH="0" baseline="0" dirty="0">
                <a:ln>
                  <a:noFill/>
                </a:ln>
                <a:solidFill>
                  <a:schemeClr val="tx1"/>
                </a:solidFill>
                <a:effectLst/>
                <a:latin typeface="+mn-lt"/>
              </a:rPr>
              <a:t> Have the What3Words app or a similar one downloaded on your phone so you can use this if you need to.</a:t>
            </a:r>
            <a:endParaRPr lang="en-GB" sz="1200" b="0" dirty="0"/>
          </a:p>
          <a:p>
            <a:pPr defTabSz="931236" eaLnBrk="0" fontAlgn="base" hangingPunct="0">
              <a:spcBef>
                <a:spcPct val="20000"/>
              </a:spcBef>
              <a:spcAft>
                <a:spcPct val="0"/>
              </a:spcAft>
            </a:pPr>
            <a:r>
              <a:rPr lang="en-US" sz="1200" dirty="0"/>
              <a:t>Make contact with the person and encourage them towards you.</a:t>
            </a:r>
            <a:endParaRPr lang="en-GB" sz="1200" b="1"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latin typeface="+mn-lt"/>
              </a:rPr>
              <a:t>Try to reassure them and</a:t>
            </a:r>
            <a:r>
              <a:rPr lang="en-GB" sz="1200" dirty="0"/>
              <a:t> encourage them to remain calm and not panic. If they are hyperventilating they need to try and calm themselves so they can regulate their breathing.</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t>Encourage the person struggling to a point of safety – keep talking to them. </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Get them to try to turn on their back and float by stretching out their arms and legs like a starfish and keep talking to them, reassuring them. In effect, </a:t>
            </a:r>
            <a:r>
              <a:rPr lang="en-GB" sz="1200" b="1" dirty="0"/>
              <a:t>#FloatToLive</a:t>
            </a:r>
            <a:r>
              <a:rPr lang="en-GB" sz="1200" dirty="0"/>
              <a:t>. This is equally important if it is you struggling in the water yourself.</a:t>
            </a: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endParaRPr lang="en-GB" sz="1200" dirty="0"/>
          </a:p>
          <a:p>
            <a:pPr eaLnBrk="1" hangingPunct="1">
              <a:spcBef>
                <a:spcPct val="0"/>
              </a:spcBef>
            </a:pPr>
            <a:endParaRPr lang="en-GB" altLang="en-US" sz="1400" dirty="0"/>
          </a:p>
        </p:txBody>
      </p:sp>
      <p:sp>
        <p:nvSpPr>
          <p:cNvPr id="46084" name="Slide Number Placeholder 3">
            <a:extLst>
              <a:ext uri="{FF2B5EF4-FFF2-40B4-BE49-F238E27FC236}">
                <a16:creationId xmlns:a16="http://schemas.microsoft.com/office/drawing/2014/main" id="{A0D44754-A88B-5D5B-BBA7-CE605CF7854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4FA239-B425-481A-BEE4-FB5BD6926E39}" type="slidenum">
              <a:rPr lang="en-GB" altLang="en-US"/>
              <a:pPr eaLnBrk="1" hangingPunct="1"/>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dirty="0"/>
              <a:t>What3Words App</a:t>
            </a:r>
          </a:p>
          <a:p>
            <a:pPr algn="l"/>
            <a:endParaRPr lang="en-GB" b="1" dirty="0"/>
          </a:p>
          <a:p>
            <a:pPr algn="l"/>
            <a:r>
              <a:rPr lang="en-GB" b="0" i="0" dirty="0">
                <a:solidFill>
                  <a:srgbClr val="525252"/>
                </a:solidFill>
                <a:effectLst/>
                <a:latin typeface="+mn-lt"/>
              </a:rPr>
              <a:t>Street addresses aren’t accurate enough to specify precise locations, such as building entrances, and don’t exist for parks and many rural areas, including more remote water locations.</a:t>
            </a:r>
            <a:br>
              <a:rPr lang="en-GB" dirty="0">
                <a:latin typeface="+mn-lt"/>
              </a:rPr>
            </a:br>
            <a:r>
              <a:rPr lang="en-GB" b="0" i="0" dirty="0">
                <a:solidFill>
                  <a:srgbClr val="525252"/>
                </a:solidFill>
                <a:effectLst/>
                <a:latin typeface="+mn-lt"/>
              </a:rPr>
              <a:t>This can make it hard to find places and prevents people from describing exactly where help is needed in an emergency.</a:t>
            </a:r>
          </a:p>
          <a:p>
            <a:pPr algn="l"/>
            <a:endParaRPr lang="en-GB" b="0" i="0" dirty="0">
              <a:solidFill>
                <a:srgbClr val="525252"/>
              </a:solidFill>
              <a:effectLst/>
              <a:latin typeface="+mn-lt"/>
            </a:endParaRPr>
          </a:p>
          <a:p>
            <a:pPr algn="l"/>
            <a:r>
              <a:rPr lang="en-GB" b="0" dirty="0">
                <a:latin typeface="+mn-lt"/>
              </a:rPr>
              <a:t>There are several Locator Apps which can be downloaded onto mobile phones and which may help guide the emergency services to a location if their help is needed. </a:t>
            </a:r>
          </a:p>
          <a:p>
            <a:pPr algn="l"/>
            <a:endParaRPr lang="en-GB" b="1" dirty="0">
              <a:latin typeface="+mn-lt"/>
            </a:endParaRPr>
          </a:p>
          <a:p>
            <a:pPr algn="l"/>
            <a:r>
              <a:rPr lang="en-GB" b="1" dirty="0">
                <a:latin typeface="+mn-lt"/>
              </a:rPr>
              <a:t>What 3 Words </a:t>
            </a:r>
            <a:r>
              <a:rPr lang="en-GB" b="0" dirty="0">
                <a:latin typeface="+mn-lt"/>
              </a:rPr>
              <a:t>is an example of a Locator App.</a:t>
            </a:r>
            <a:r>
              <a:rPr lang="en-GB" b="0" i="0" dirty="0">
                <a:solidFill>
                  <a:srgbClr val="0A3049"/>
                </a:solidFill>
                <a:effectLst/>
                <a:latin typeface="+mn-lt"/>
              </a:rPr>
              <a:t> In it the World has been divided into 3 metre squares. Each square has a unique combination of three words separated by full stops.</a:t>
            </a:r>
            <a:r>
              <a:rPr lang="en-GB" b="0" dirty="0">
                <a:latin typeface="+mn-lt"/>
              </a:rPr>
              <a:t> It can be used in two ways, but the first way is usually the most useful in an emergency situation - </a:t>
            </a:r>
          </a:p>
          <a:p>
            <a:pPr algn="l"/>
            <a:endParaRPr lang="en-GB" b="1" i="0" dirty="0">
              <a:solidFill>
                <a:srgbClr val="FFFFFF"/>
              </a:solidFill>
              <a:effectLst/>
              <a:latin typeface="+mn-lt"/>
            </a:endParaRPr>
          </a:p>
          <a:p>
            <a:pPr algn="l"/>
            <a:r>
              <a:rPr lang="en-GB" b="1" i="0" dirty="0">
                <a:solidFill>
                  <a:srgbClr val="FFFFFF"/>
                </a:solidFill>
                <a:effectLst/>
                <a:latin typeface="+mn-lt"/>
              </a:rPr>
              <a:t>View current What3Words address</a:t>
            </a:r>
            <a:endParaRPr lang="en-GB" b="1" i="0" dirty="0">
              <a:effectLst/>
              <a:latin typeface="+mn-lt"/>
            </a:endParaRPr>
          </a:p>
          <a:p>
            <a:pPr algn="l"/>
            <a:endParaRPr lang="en-GB" b="0" i="0" dirty="0">
              <a:solidFill>
                <a:srgbClr val="FFFFFF"/>
              </a:solidFill>
              <a:effectLst/>
              <a:latin typeface="+mn-lt"/>
            </a:endParaRPr>
          </a:p>
          <a:p>
            <a:pPr algn="l"/>
            <a:r>
              <a:rPr lang="en-GB" b="0" i="0" dirty="0">
                <a:solidFill>
                  <a:srgbClr val="FFFFFF"/>
                </a:solidFill>
                <a:effectLst/>
                <a:latin typeface="+mn-lt"/>
              </a:rPr>
              <a:t>Tap the icon above satellite mode to view your current location. If your GPS accuracy is low, switch to satellite mode. The What3Words code should automatically appear but to be sure click on the blue arrow in the bottom right corner of the screen. Alternatively, zoom in until you see the grid and tap the correct square.</a:t>
            </a:r>
            <a:endParaRPr lang="en-GB" b="0" i="0" dirty="0">
              <a:solidFill>
                <a:schemeClr val="tx1"/>
              </a:solidFill>
              <a:effectLst/>
              <a:latin typeface="+mn-lt"/>
            </a:endParaRPr>
          </a:p>
          <a:p>
            <a:pPr algn="l"/>
            <a:endParaRPr lang="en-GB" b="1" i="0" dirty="0">
              <a:solidFill>
                <a:srgbClr val="FFFFFF"/>
              </a:solidFill>
              <a:effectLst/>
              <a:latin typeface="+mn-lt"/>
            </a:endParaRPr>
          </a:p>
          <a:p>
            <a:pPr algn="l"/>
            <a:r>
              <a:rPr lang="en-GB" b="1" i="0" dirty="0">
                <a:solidFill>
                  <a:srgbClr val="FFFFFF"/>
                </a:solidFill>
                <a:effectLst/>
                <a:latin typeface="+mn-lt"/>
              </a:rPr>
              <a:t>Find a What3Words address</a:t>
            </a:r>
            <a:endParaRPr lang="en-GB" b="1" i="0" dirty="0">
              <a:effectLst/>
              <a:latin typeface="+mn-lt"/>
            </a:endParaRPr>
          </a:p>
          <a:p>
            <a:pPr algn="l"/>
            <a:endParaRPr lang="en-GB" b="0" i="0" dirty="0">
              <a:solidFill>
                <a:srgbClr val="FFFFFF"/>
              </a:solidFill>
              <a:effectLst/>
              <a:latin typeface="+mn-lt"/>
            </a:endParaRPr>
          </a:p>
          <a:p>
            <a:pPr algn="l"/>
            <a:r>
              <a:rPr lang="en-GB" b="0" i="0" dirty="0">
                <a:solidFill>
                  <a:srgbClr val="FFFFFF"/>
                </a:solidFill>
                <a:effectLst/>
                <a:latin typeface="+mn-lt"/>
              </a:rPr>
              <a:t>Enter a place name or street address into the search bar and choose the correct result.</a:t>
            </a:r>
            <a:br>
              <a:rPr lang="en-GB" b="0" i="0" dirty="0">
                <a:solidFill>
                  <a:srgbClr val="FFFFFF"/>
                </a:solidFill>
                <a:effectLst/>
                <a:latin typeface="+mn-lt"/>
              </a:rPr>
            </a:br>
            <a:r>
              <a:rPr lang="en-GB" b="0" i="0" dirty="0">
                <a:solidFill>
                  <a:srgbClr val="FFFFFF"/>
                </a:solidFill>
                <a:effectLst/>
                <a:latin typeface="+mn-lt"/>
              </a:rPr>
              <a:t>Switch to satellite mode and zoom in until you see the grid. Tap on a square to see its what3words address.</a:t>
            </a:r>
            <a:endParaRPr lang="en-GB" b="0" i="0" dirty="0">
              <a:effectLst/>
              <a:latin typeface="+mn-lt"/>
            </a:endParaRPr>
          </a:p>
          <a:p>
            <a:endParaRPr lang="en-GB" sz="1200" b="0" dirty="0">
              <a:latin typeface="+mn-lt"/>
            </a:endParaRPr>
          </a:p>
          <a:p>
            <a:r>
              <a:rPr lang="en-GB" sz="1200" b="0" dirty="0">
                <a:latin typeface="+mn-lt"/>
              </a:rPr>
              <a:t>Click here for case studies, including of when the What3Words App helped in an emergency situation, including several water safety ones, in particular one from Preston Fire Station -</a:t>
            </a:r>
          </a:p>
          <a:p>
            <a:r>
              <a:rPr lang="en-GB" dirty="0">
                <a:latin typeface="+mn-lt"/>
                <a:hlinkClick r:id="rId3"/>
              </a:rPr>
              <a:t>what3words for emergencies: real-life stories | what3words</a:t>
            </a:r>
            <a:endParaRPr lang="en-GB" sz="1200" b="0" dirty="0">
              <a:latin typeface="+mn-lt"/>
            </a:endParaRPr>
          </a:p>
          <a:p>
            <a:pPr defTabSz="931236" eaLnBrk="0" fontAlgn="base" hangingPunct="0">
              <a:spcBef>
                <a:spcPct val="20000"/>
              </a:spcBef>
              <a:spcAft>
                <a:spcPct val="0"/>
              </a:spcAft>
            </a:pPr>
            <a:endParaRPr lang="en-US" sz="1200" b="1" baseline="0" dirty="0">
              <a:latin typeface="+mn-lt"/>
            </a:endParaRPr>
          </a:p>
          <a:p>
            <a:pPr defTabSz="931236" eaLnBrk="0" fontAlgn="base" hangingPunct="0">
              <a:spcBef>
                <a:spcPct val="20000"/>
              </a:spcBef>
              <a:spcAft>
                <a:spcPct val="0"/>
              </a:spcAft>
            </a:pPr>
            <a:endParaRPr lang="en-US" sz="1200" b="1" baseline="0" dirty="0">
              <a:latin typeface="+mn-lt"/>
            </a:endParaRPr>
          </a:p>
          <a:p>
            <a:pPr defTabSz="931236" eaLnBrk="0" fontAlgn="base" hangingPunct="0">
              <a:spcBef>
                <a:spcPct val="20000"/>
              </a:spcBef>
              <a:spcAft>
                <a:spcPct val="0"/>
              </a:spcAft>
            </a:pPr>
            <a:endParaRPr lang="en-GB" sz="1200" b="1" dirty="0">
              <a:latin typeface="+mn-lt"/>
            </a:endParaRPr>
          </a:p>
          <a:p>
            <a:endParaRPr lang="en-US" b="1" baseline="0" dirty="0">
              <a:latin typeface="+mn-lt"/>
            </a:endParaRP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917D-4D85-4499-860E-8F143F9AB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7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5340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F66D2DD-E08E-85A4-291C-74350AF6D0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C1F5B65-F17A-807D-4F1D-64977C8AD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a:t>If you can reach</a:t>
            </a:r>
          </a:p>
          <a:p>
            <a:pPr defTabSz="931236" eaLnBrk="0" fontAlgn="base" hangingPunct="0">
              <a:spcBef>
                <a:spcPct val="20000"/>
              </a:spcBef>
              <a:spcAft>
                <a:spcPct val="0"/>
              </a:spcAft>
            </a:pPr>
            <a:endParaRPr lang="en-GB" sz="1400" dirty="0"/>
          </a:p>
          <a:p>
            <a:pPr defTabSz="931236" eaLnBrk="0" fontAlgn="base" hangingPunct="0">
              <a:spcBef>
                <a:spcPct val="20000"/>
              </a:spcBef>
              <a:spcAft>
                <a:spcPct val="0"/>
              </a:spcAft>
            </a:pPr>
            <a:r>
              <a:rPr lang="en-GB" sz="1200" dirty="0"/>
              <a:t>It may be possible to reach out to help the person.</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b="1" dirty="0"/>
              <a:t>Again, stress not to enter the water to rescue a drowning person.</a:t>
            </a:r>
          </a:p>
          <a:p>
            <a:pPr defTabSz="931236" eaLnBrk="0" fontAlgn="base" hangingPunct="0">
              <a:spcBef>
                <a:spcPct val="20000"/>
              </a:spcBef>
              <a:spcAft>
                <a:spcPct val="0"/>
              </a:spcAft>
            </a:pPr>
            <a:endParaRPr lang="en-GB" sz="1200" b="1" dirty="0"/>
          </a:p>
          <a:p>
            <a:pPr defTabSz="931236" eaLnBrk="0" fontAlgn="base" hangingPunct="0">
              <a:spcBef>
                <a:spcPct val="20000"/>
              </a:spcBef>
              <a:spcAft>
                <a:spcPct val="0"/>
              </a:spcAft>
            </a:pPr>
            <a:r>
              <a:rPr lang="en-GB" sz="1200" b="1" dirty="0"/>
              <a:t>SHOUT  - Call 999 and shout for help </a:t>
            </a:r>
            <a:r>
              <a:rPr lang="en-GB" sz="1200" b="0" dirty="0"/>
              <a:t>– </a:t>
            </a:r>
            <a:r>
              <a:rPr kumimoji="0" lang="en-GB" sz="1200" b="0" i="0" u="none" strike="noStrike" cap="none" normalizeH="0" baseline="0" dirty="0">
                <a:ln>
                  <a:noFill/>
                </a:ln>
                <a:solidFill>
                  <a:schemeClr val="tx1"/>
                </a:solidFill>
                <a:effectLst/>
                <a:latin typeface="+mn-lt"/>
              </a:rPr>
              <a:t>Call 999 or shout for help from any passers by and ask them to call 999.</a:t>
            </a:r>
            <a:r>
              <a:rPr lang="en-GB" sz="1200" b="0" dirty="0"/>
              <a:t> help from any passers by and ask them to call 999. Give as much information to the emergency services call handler as possible and importantly, a location. Use the What3Words app if needs be.</a:t>
            </a:r>
            <a:endParaRPr lang="en-GB" sz="1200" dirty="0"/>
          </a:p>
          <a:p>
            <a:pPr defTabSz="931236" eaLnBrk="0" fontAlgn="base" hangingPunct="0">
              <a:spcBef>
                <a:spcPct val="20000"/>
              </a:spcBef>
              <a:spcAft>
                <a:spcPct val="0"/>
              </a:spcAft>
            </a:pPr>
            <a:endParaRPr lang="en-US" sz="1200" dirty="0"/>
          </a:p>
          <a:p>
            <a:pPr defTabSz="931236" eaLnBrk="0" fontAlgn="base" hangingPunct="0">
              <a:spcBef>
                <a:spcPct val="20000"/>
              </a:spcBef>
              <a:spcAft>
                <a:spcPct val="0"/>
              </a:spcAft>
            </a:pPr>
            <a:r>
              <a:rPr lang="en-US" sz="1200" dirty="0"/>
              <a:t>Make contact with the person </a:t>
            </a:r>
            <a:r>
              <a:rPr lang="en-GB" sz="1200" dirty="0"/>
              <a:t>by shouting and waving to them </a:t>
            </a:r>
            <a:r>
              <a:rPr lang="en-US" sz="1200" dirty="0"/>
              <a:t>and encourage them towards you.</a:t>
            </a:r>
            <a:endParaRPr lang="en-GB" sz="1200" b="1"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latin typeface="+mn-lt"/>
              </a:rPr>
              <a:t>Try to reassure them and</a:t>
            </a:r>
            <a:r>
              <a:rPr lang="en-GB" sz="1200" dirty="0"/>
              <a:t> encourage them to remain calm and not panic. If they are hyperventilating they need to try and calm themselves so they can regulate their breathing.</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t>Encourage the person struggling to a point of safety – keep talking to them. </a:t>
            </a: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1" dirty="0"/>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0" dirty="0"/>
              <a:t>Then, if you need to and are able to – </a:t>
            </a: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1" dirty="0"/>
          </a:p>
          <a:p>
            <a:pPr>
              <a:spcBef>
                <a:spcPct val="20000"/>
              </a:spcBef>
            </a:pPr>
            <a:r>
              <a:rPr lang="en-GB" sz="1200" b="1" dirty="0"/>
              <a:t>REACH</a:t>
            </a:r>
          </a:p>
          <a:p>
            <a:pPr>
              <a:spcBef>
                <a:spcPct val="20000"/>
              </a:spcBef>
            </a:pPr>
            <a:r>
              <a:rPr lang="en-GB" sz="1200" dirty="0"/>
              <a:t>If you think you are able to reach them using a branch, pole or anything else that is close by, do so if it is safe. Ensure you get down low and even on the ground when you do this to prevent you falling or being pulled into the water yourself. </a:t>
            </a:r>
            <a:r>
              <a:rPr lang="en-GB" altLang="en-US" dirty="0"/>
              <a:t>Pull the casualty to the side remembering that they may (accidentally) pull you in even as you try to get them on to the water side.</a:t>
            </a:r>
          </a:p>
          <a:p>
            <a:pPr>
              <a:spcBef>
                <a:spcPct val="20000"/>
              </a:spcBef>
            </a:pPr>
            <a:endParaRPr lang="en-GB" altLang="en-US" sz="800" dirty="0">
              <a:latin typeface="Arial" panose="020B0604020202020204" pitchFamily="34" charset="0"/>
            </a:endParaRPr>
          </a:p>
          <a:p>
            <a:pPr>
              <a:spcBef>
                <a:spcPct val="20000"/>
              </a:spcBef>
            </a:pPr>
            <a:r>
              <a:rPr lang="en-GB" altLang="en-US" dirty="0"/>
              <a:t>Once the casualty is out, remove wet clothing. Keep them warm and monitor them.</a:t>
            </a:r>
            <a:endParaRPr lang="en-GB" altLang="en-US" dirty="0">
              <a:latin typeface="Arial" panose="020B0604020202020204" pitchFamily="34" charset="0"/>
            </a:endParaRP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marL="0" marR="0" lvl="0" indent="0" algn="l" defTabSz="931236" rtl="0" eaLnBrk="0" fontAlgn="base" latinLnBrk="0" hangingPunct="0">
              <a:lnSpc>
                <a:spcPct val="100000"/>
              </a:lnSpc>
              <a:spcBef>
                <a:spcPct val="20000"/>
              </a:spcBef>
              <a:spcAft>
                <a:spcPct val="0"/>
              </a:spcAft>
              <a:buClrTx/>
              <a:buSzTx/>
              <a:buFontTx/>
              <a:buNone/>
              <a:tabLst/>
              <a:defRPr/>
            </a:pPr>
            <a:endParaRPr lang="en-GB" sz="1200" b="0" dirty="0">
              <a:latin typeface="+mn-lt"/>
            </a:endParaRPr>
          </a:p>
          <a:p>
            <a:pPr eaLnBrk="1" hangingPunct="1">
              <a:spcBef>
                <a:spcPct val="0"/>
              </a:spcBef>
            </a:pPr>
            <a:endParaRPr lang="en-GB" altLang="en-US" dirty="0"/>
          </a:p>
          <a:p>
            <a:pPr>
              <a:spcBef>
                <a:spcPct val="20000"/>
              </a:spcBef>
            </a:pPr>
            <a:endParaRPr lang="en-GB" altLang="en-US" sz="800" dirty="0">
              <a:latin typeface="Arial" panose="020B0604020202020204" pitchFamily="34" charset="0"/>
            </a:endParaRPr>
          </a:p>
          <a:p>
            <a:pPr>
              <a:spcBef>
                <a:spcPct val="20000"/>
              </a:spcBef>
            </a:pPr>
            <a:endParaRPr lang="en-GB" altLang="en-US" dirty="0">
              <a:latin typeface="Arial" panose="020B0604020202020204" pitchFamily="34" charset="0"/>
            </a:endParaRPr>
          </a:p>
          <a:p>
            <a:pPr>
              <a:spcBef>
                <a:spcPct val="20000"/>
              </a:spcBef>
            </a:pPr>
            <a:endParaRPr lang="en-GB" altLang="en-US" dirty="0"/>
          </a:p>
        </p:txBody>
      </p:sp>
      <p:sp>
        <p:nvSpPr>
          <p:cNvPr id="47108" name="Slide Number Placeholder 3">
            <a:extLst>
              <a:ext uri="{FF2B5EF4-FFF2-40B4-BE49-F238E27FC236}">
                <a16:creationId xmlns:a16="http://schemas.microsoft.com/office/drawing/2014/main" id="{8F487675-9299-5EF9-35AC-D8F97EEA9C1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955C53C-FED6-4CD2-8B7D-5545B8C9D9BD}" type="slidenum">
              <a:rPr lang="en-GB" altLang="en-US"/>
              <a:pPr eaLnBrk="1" hangingPunct="1"/>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D8D913C-984E-96D2-49AC-940BAE5BF1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344E947-79D4-02B9-74E1-B25BBE64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a:t>Throwing Something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dirty="0">
                <a:latin typeface="+mn-lt"/>
              </a:rPr>
              <a:t>Again, stress not to enter the water to rescue a drowning person.</a:t>
            </a:r>
          </a:p>
          <a:p>
            <a:pPr eaLnBrk="1" hangingPunct="1">
              <a:spcBef>
                <a:spcPct val="0"/>
              </a:spcBef>
            </a:pPr>
            <a:endParaRPr lang="en-GB" altLang="en-US" dirty="0">
              <a:latin typeface="+mn-lt"/>
            </a:endParaRPr>
          </a:p>
          <a:p>
            <a:pPr eaLnBrk="1" hangingPunct="1">
              <a:spcBef>
                <a:spcPct val="0"/>
              </a:spcBef>
            </a:pPr>
            <a:r>
              <a:rPr lang="en-GB" altLang="en-US" dirty="0">
                <a:latin typeface="+mn-lt"/>
              </a:rPr>
              <a:t>If the person appears out of reach and/or may not be able to get closer to shore it may be possible to throw something to them to help pull them in or help them float.</a:t>
            </a:r>
          </a:p>
          <a:p>
            <a:pPr eaLnBrk="1" hangingPunct="1">
              <a:spcBef>
                <a:spcPct val="0"/>
              </a:spcBef>
            </a:pPr>
            <a:endParaRPr lang="en-GB" altLang="en-US" dirty="0">
              <a:latin typeface="+mn-lt"/>
            </a:endParaRPr>
          </a:p>
          <a:p>
            <a:pPr defTabSz="931236" eaLnBrk="0" fontAlgn="base" hangingPunct="0">
              <a:spcBef>
                <a:spcPct val="20000"/>
              </a:spcBef>
              <a:spcAft>
                <a:spcPct val="0"/>
              </a:spcAft>
            </a:pPr>
            <a:r>
              <a:rPr lang="en-GB" sz="1200" b="1" dirty="0">
                <a:latin typeface="+mn-lt"/>
              </a:rPr>
              <a:t>SHOUT  - Call 999 and shout for help </a:t>
            </a:r>
            <a:r>
              <a:rPr lang="en-GB" sz="1200" b="0" dirty="0">
                <a:latin typeface="+mn-lt"/>
              </a:rPr>
              <a:t>– Call 999 or shout for help from any passers by and ask them to call 999. help from any passers by and ask them to call 999. Give as much information to the emergency services call handler as possible and importantly, a location. Use the What3Words app if needs be</a:t>
            </a:r>
            <a:r>
              <a:rPr kumimoji="0" lang="en-GB" sz="1200" b="0" i="0" u="none" strike="noStrike" cap="none" normalizeH="0" baseline="0" dirty="0">
                <a:ln>
                  <a:noFill/>
                </a:ln>
                <a:solidFill>
                  <a:schemeClr val="tx1"/>
                </a:solidFill>
                <a:effectLst/>
                <a:latin typeface="+mn-lt"/>
              </a:rPr>
              <a:t>.</a:t>
            </a:r>
            <a:r>
              <a:rPr lang="en-GB" sz="1200" b="0" dirty="0">
                <a:latin typeface="+mn-lt"/>
              </a:rPr>
              <a:t> </a:t>
            </a:r>
            <a:endParaRPr lang="en-GB" sz="1200" dirty="0">
              <a:latin typeface="+mn-lt"/>
            </a:endParaRPr>
          </a:p>
          <a:p>
            <a:pPr defTabSz="931236" eaLnBrk="0" fontAlgn="base" hangingPunct="0">
              <a:spcBef>
                <a:spcPct val="20000"/>
              </a:spcBef>
              <a:spcAft>
                <a:spcPct val="0"/>
              </a:spcAft>
            </a:pPr>
            <a:endParaRPr lang="en-US" sz="1200" dirty="0">
              <a:latin typeface="+mn-lt"/>
            </a:endParaRPr>
          </a:p>
          <a:p>
            <a:pPr defTabSz="931236" eaLnBrk="0" fontAlgn="base" hangingPunct="0">
              <a:spcBef>
                <a:spcPct val="20000"/>
              </a:spcBef>
              <a:spcAft>
                <a:spcPct val="0"/>
              </a:spcAft>
            </a:pPr>
            <a:r>
              <a:rPr lang="en-US" sz="1200" dirty="0">
                <a:latin typeface="+mn-lt"/>
              </a:rPr>
              <a:t>Make contact with the person </a:t>
            </a:r>
            <a:r>
              <a:rPr lang="en-GB" sz="1200" dirty="0">
                <a:latin typeface="+mn-lt"/>
              </a:rPr>
              <a:t>by shouting and waving to them. If you can locate a throwing rope (or similar) or something that will float, try to reassure them and tell them what you are going to do to help.</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latin typeface="+mn-lt"/>
              </a:rPr>
              <a:t>Encourage them to remain calm and not panic. If they are hyperventilating they need to try and calm themselves so they can regulate their breathing.</a:t>
            </a:r>
          </a:p>
          <a:p>
            <a:pPr eaLnBrk="1" hangingPunct="1">
              <a:spcBef>
                <a:spcPct val="0"/>
              </a:spcBef>
            </a:pPr>
            <a:endParaRPr lang="en-GB" altLang="en-US" dirty="0">
              <a:latin typeface="+mn-lt"/>
            </a:endParaRPr>
          </a:p>
          <a:p>
            <a:pPr eaLnBrk="1" hangingPunct="1">
              <a:spcBef>
                <a:spcPct val="0"/>
              </a:spcBef>
            </a:pPr>
            <a:r>
              <a:rPr lang="en-GB" altLang="en-US" dirty="0">
                <a:latin typeface="+mn-lt"/>
              </a:rPr>
              <a:t>Coil the rope whilst encouraging the casualty to move towards you if they can.</a:t>
            </a:r>
          </a:p>
          <a:p>
            <a:pPr eaLnBrk="1" hangingPunct="1">
              <a:spcBef>
                <a:spcPct val="0"/>
              </a:spcBef>
            </a:pPr>
            <a:endParaRPr lang="en-GB" altLang="en-US" dirty="0">
              <a:latin typeface="+mn-lt"/>
            </a:endParaRPr>
          </a:p>
          <a:p>
            <a:pPr eaLnBrk="1" hangingPunct="1">
              <a:spcBef>
                <a:spcPct val="0"/>
              </a:spcBef>
            </a:pPr>
            <a:r>
              <a:rPr lang="en-GB" altLang="en-US" dirty="0">
                <a:latin typeface="+mn-lt"/>
              </a:rPr>
              <a:t>Throw the rope underarm and when the casualty grabs it, get down low and pull the casualty to safety. </a:t>
            </a:r>
          </a:p>
          <a:p>
            <a:pPr eaLnBrk="1" hangingPunct="1">
              <a:spcBef>
                <a:spcPct val="0"/>
              </a:spcBef>
            </a:pPr>
            <a:endParaRPr lang="en-GB" altLang="en-US" dirty="0">
              <a:latin typeface="+mn-lt"/>
            </a:endParaRPr>
          </a:p>
          <a:p>
            <a:pPr>
              <a:spcBef>
                <a:spcPct val="20000"/>
              </a:spcBef>
            </a:pPr>
            <a:endParaRPr lang="en-US" altLang="en-US" b="0" dirty="0">
              <a:latin typeface="+mn-lt"/>
            </a:endParaRPr>
          </a:p>
          <a:p>
            <a:pPr>
              <a:spcBef>
                <a:spcPct val="20000"/>
              </a:spcBef>
            </a:pPr>
            <a:r>
              <a:rPr lang="en-US" altLang="en-US" b="0" dirty="0">
                <a:latin typeface="+mn-lt"/>
              </a:rPr>
              <a:t>At this point, if appropriate and there is time and space you can carry out an activity where, using a throwline, you get students to </a:t>
            </a:r>
            <a:r>
              <a:rPr lang="en-US" altLang="en-US" b="0" dirty="0" err="1">
                <a:latin typeface="+mn-lt"/>
              </a:rPr>
              <a:t>practise</a:t>
            </a:r>
            <a:r>
              <a:rPr lang="en-US" altLang="en-US" b="0" dirty="0">
                <a:latin typeface="+mn-lt"/>
              </a:rPr>
              <a:t> coiling and throwing a rope out to an object representing the casualty and they will be able to see how difficult it is. </a:t>
            </a:r>
          </a:p>
          <a:p>
            <a:pPr>
              <a:spcBef>
                <a:spcPct val="20000"/>
              </a:spcBef>
            </a:pPr>
            <a:endParaRPr lang="en-US" altLang="en-US" b="0" dirty="0">
              <a:latin typeface="+mn-lt"/>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en-US" b="0" dirty="0">
                <a:latin typeface="+mn-lt"/>
              </a:rPr>
              <a:t>Alternatively - f</a:t>
            </a:r>
            <a:r>
              <a:rPr lang="en-US" altLang="en-US" sz="1200" b="0" dirty="0">
                <a:solidFill>
                  <a:schemeClr val="bg1"/>
                </a:solidFill>
                <a:latin typeface="+mn-lt"/>
              </a:rPr>
              <a:t>ind something that floats and throw it to the person underarm so that they can get it. Tell them to use it to float and encourage them to move towards you if they can or wait until further help arrives.</a:t>
            </a:r>
            <a:r>
              <a:rPr lang="en-GB" altLang="en-US" sz="1200" b="0" dirty="0">
                <a:solidFill>
                  <a:schemeClr val="bg1"/>
                </a:solidFill>
                <a:latin typeface="+mn-lt"/>
              </a:rPr>
              <a:t> </a:t>
            </a:r>
            <a:endParaRPr lang="en-US" altLang="en-US" b="0" dirty="0">
              <a:latin typeface="+mn-lt"/>
            </a:endParaRPr>
          </a:p>
          <a:p>
            <a:pPr>
              <a:spcBef>
                <a:spcPct val="20000"/>
              </a:spcBef>
            </a:pPr>
            <a:endParaRPr lang="en-US" altLang="en-US" b="1" dirty="0">
              <a:latin typeface="+mn-lt"/>
            </a:endParaRPr>
          </a:p>
          <a:p>
            <a:pPr>
              <a:spcBef>
                <a:spcPct val="20000"/>
              </a:spcBef>
            </a:pPr>
            <a:endParaRPr lang="en-US" altLang="en-US" b="1" dirty="0">
              <a:latin typeface="+mn-lt"/>
            </a:endParaRPr>
          </a:p>
          <a:p>
            <a:pPr>
              <a:spcBef>
                <a:spcPct val="20000"/>
              </a:spcBef>
            </a:pPr>
            <a:endParaRPr lang="en-GB" altLang="en-US" dirty="0"/>
          </a:p>
        </p:txBody>
      </p:sp>
      <p:sp>
        <p:nvSpPr>
          <p:cNvPr id="48132" name="Slide Number Placeholder 3">
            <a:extLst>
              <a:ext uri="{FF2B5EF4-FFF2-40B4-BE49-F238E27FC236}">
                <a16:creationId xmlns:a16="http://schemas.microsoft.com/office/drawing/2014/main" id="{07973E49-65DF-8DDA-E9CF-DF176CFEFBC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E5B149D-EFF3-4CDA-9D2E-274434192145}" type="slidenum">
              <a:rPr lang="en-GB" altLang="en-US"/>
              <a:pPr eaLnBrk="1" hangingPunct="1"/>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36" eaLnBrk="0" fontAlgn="base" hangingPunct="0">
              <a:spcBef>
                <a:spcPct val="20000"/>
              </a:spcBef>
              <a:spcAft>
                <a:spcPct val="0"/>
              </a:spcAft>
            </a:pPr>
            <a:r>
              <a:rPr lang="en-GB" sz="1400" b="1" dirty="0"/>
              <a:t>Remember –</a:t>
            </a:r>
          </a:p>
          <a:p>
            <a:pPr defTabSz="931236" eaLnBrk="0" fontAlgn="base" hangingPunct="0">
              <a:spcBef>
                <a:spcPct val="20000"/>
              </a:spcBef>
              <a:spcAft>
                <a:spcPct val="0"/>
              </a:spcAft>
            </a:pPr>
            <a:endParaRPr lang="en-GB" dirty="0"/>
          </a:p>
          <a:p>
            <a:pPr defTabSz="931236" eaLnBrk="0" fontAlgn="base" hangingPunct="0">
              <a:spcBef>
                <a:spcPct val="20000"/>
              </a:spcBef>
              <a:spcAft>
                <a:spcPct val="0"/>
              </a:spcAft>
            </a:pPr>
            <a:r>
              <a:rPr lang="en-GB" sz="1200" dirty="0"/>
              <a:t>Remind the learners what to do if someone is struggling and needs help.</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endParaRPr lang="en-GB" sz="1200" b="1" dirty="0"/>
          </a:p>
          <a:p>
            <a:pPr defTabSz="931236" eaLnBrk="0" fontAlgn="base" hangingPunct="0">
              <a:spcBef>
                <a:spcPct val="20000"/>
              </a:spcBef>
              <a:spcAft>
                <a:spcPct val="0"/>
              </a:spcAft>
            </a:pPr>
            <a:r>
              <a:rPr lang="en-GB" sz="1200" b="1" dirty="0"/>
              <a:t>Never enter the water to rescue a drowning person </a:t>
            </a:r>
            <a:r>
              <a:rPr lang="en-GB" sz="1200" dirty="0"/>
              <a:t>– explain why – the dangers are the same for you and it may mean two people are then struggling with no means of getting help. They may pull you down too as it is common for people struggling in the water to panic.</a:t>
            </a:r>
            <a:r>
              <a:rPr kumimoji="0" lang="en-GB" sz="1200" b="0" i="0" u="none" strike="noStrike" cap="none" normalizeH="0" baseline="0" dirty="0">
                <a:ln>
                  <a:noFill/>
                </a:ln>
                <a:solidFill>
                  <a:schemeClr val="tx1"/>
                </a:solidFill>
                <a:effectLst/>
                <a:latin typeface="+mn-lt"/>
              </a:rPr>
              <a:t> The Fire and Rescue Service and other emergency services have equipment available to them to assist in water rescues.</a:t>
            </a:r>
          </a:p>
          <a:p>
            <a:pPr defTabSz="931236" eaLnBrk="0" fontAlgn="base" hangingPunct="0">
              <a:spcBef>
                <a:spcPct val="20000"/>
              </a:spcBef>
              <a:spcAft>
                <a:spcPct val="0"/>
              </a:spcAft>
            </a:pPr>
            <a:endParaRPr lang="en-GB" sz="1200" dirty="0"/>
          </a:p>
          <a:p>
            <a:pPr marL="0" marR="0" lvl="0" indent="0" algn="l" defTabSz="931236" rtl="0" eaLnBrk="0" fontAlgn="base" latinLnBrk="0" hangingPunct="0">
              <a:lnSpc>
                <a:spcPct val="100000"/>
              </a:lnSpc>
              <a:spcBef>
                <a:spcPct val="20000"/>
              </a:spcBef>
              <a:spcAft>
                <a:spcPct val="0"/>
              </a:spcAft>
              <a:buClrTx/>
              <a:buSzTx/>
              <a:buFontTx/>
              <a:buNone/>
              <a:tabLst/>
              <a:defRPr/>
            </a:pPr>
            <a:r>
              <a:rPr lang="en-GB" sz="1200" b="1" dirty="0"/>
              <a:t>SHOUT  - Call 999 and shout for help </a:t>
            </a:r>
            <a:r>
              <a:rPr lang="en-GB" sz="1200" b="0" dirty="0"/>
              <a:t>– </a:t>
            </a:r>
            <a:r>
              <a:rPr kumimoji="0" lang="en-GB" sz="1200" b="0" i="0" u="none" strike="noStrike" cap="none" normalizeH="0" baseline="0" dirty="0">
                <a:ln>
                  <a:noFill/>
                </a:ln>
                <a:solidFill>
                  <a:schemeClr val="tx1"/>
                </a:solidFill>
                <a:effectLst/>
                <a:latin typeface="+mn-lt"/>
              </a:rPr>
              <a:t>Call 999 or shout for help from any passers by and ask them to call 999.</a:t>
            </a:r>
            <a:r>
              <a:rPr lang="en-GB" sz="1200" b="0" dirty="0"/>
              <a:t> Try to give as much information to the call handler as possible and importantly, a location.</a:t>
            </a:r>
            <a:r>
              <a:rPr kumimoji="0" lang="en-GB" sz="1200" b="0" i="0" u="none" strike="noStrike" cap="none" normalizeH="0" baseline="0" dirty="0">
                <a:ln>
                  <a:noFill/>
                </a:ln>
                <a:solidFill>
                  <a:schemeClr val="tx1"/>
                </a:solidFill>
                <a:effectLst/>
                <a:latin typeface="+mn-lt"/>
              </a:rPr>
              <a:t> Have the What3Words app or a similar one downloaded on your phone so you can use this if you need to.</a:t>
            </a:r>
            <a:endParaRPr lang="en-GB" sz="1200" b="0" dirty="0"/>
          </a:p>
          <a:p>
            <a:pPr defTabSz="931236" eaLnBrk="0" fontAlgn="base" hangingPunct="0">
              <a:spcBef>
                <a:spcPct val="20000"/>
              </a:spcBef>
              <a:spcAft>
                <a:spcPct val="0"/>
              </a:spcAft>
            </a:pPr>
            <a:endParaRPr lang="en-US" sz="1200" dirty="0"/>
          </a:p>
          <a:p>
            <a:pPr defTabSz="931236" eaLnBrk="0" fontAlgn="base" hangingPunct="0">
              <a:spcBef>
                <a:spcPct val="20000"/>
              </a:spcBef>
              <a:spcAft>
                <a:spcPct val="0"/>
              </a:spcAft>
            </a:pPr>
            <a:r>
              <a:rPr lang="en-US" sz="1200" dirty="0"/>
              <a:t>Make contact with the person and encourage them towards you.</a:t>
            </a:r>
            <a:endParaRPr lang="en-GB" sz="1200" b="1" dirty="0"/>
          </a:p>
          <a:p>
            <a:pPr defTabSz="931236" eaLnBrk="0" fontAlgn="base" hangingPunct="0">
              <a:spcBef>
                <a:spcPct val="20000"/>
              </a:spcBef>
              <a:spcAft>
                <a:spcPct val="0"/>
              </a:spcAft>
            </a:pPr>
            <a:r>
              <a:rPr lang="en-GB" sz="1200" dirty="0">
                <a:latin typeface="+mn-lt"/>
              </a:rPr>
              <a:t>Try to reassure them and</a:t>
            </a:r>
            <a:r>
              <a:rPr lang="en-GB" sz="1200" dirty="0"/>
              <a:t> encourage them to remain calm and not panic. If they are hyperventilating they need to try and calm themselves so they can regulate their breathing.</a:t>
            </a:r>
          </a:p>
          <a:p>
            <a:pPr defTabSz="931236" eaLnBrk="0" fontAlgn="base" hangingPunct="0">
              <a:spcBef>
                <a:spcPct val="20000"/>
              </a:spcBef>
              <a:spcAft>
                <a:spcPct val="0"/>
              </a:spcAft>
            </a:pPr>
            <a:endParaRPr lang="en-GB" sz="1200" dirty="0">
              <a:latin typeface="+mn-lt"/>
            </a:endParaRPr>
          </a:p>
          <a:p>
            <a:pPr defTabSz="931236" eaLnBrk="0" fontAlgn="base" hangingPunct="0">
              <a:spcBef>
                <a:spcPct val="20000"/>
              </a:spcBef>
              <a:spcAft>
                <a:spcPct val="0"/>
              </a:spcAft>
            </a:pPr>
            <a:r>
              <a:rPr lang="en-GB" sz="1200" dirty="0"/>
              <a:t>Encourage the person struggling to a point of safety – keep talking to them. </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Get them to try to turn on their back and float by stretching out their arms and legs like a starfish and keep talking to them, reassuring them. In effect, </a:t>
            </a:r>
            <a:r>
              <a:rPr lang="en-GB" sz="1200" b="1" dirty="0"/>
              <a:t>#FloatToLive</a:t>
            </a:r>
            <a:r>
              <a:rPr lang="en-GB" sz="1200" dirty="0"/>
              <a:t>. This is equally important if it is you struggling in the water yourself.</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b="1" dirty="0"/>
              <a:t>REACH</a:t>
            </a:r>
            <a:r>
              <a:rPr lang="en-GB" sz="1200" dirty="0"/>
              <a:t>  - </a:t>
            </a:r>
            <a:r>
              <a:rPr lang="en-US" sz="1200" dirty="0"/>
              <a:t>Use a branch, pole or anything else that is at hand if it is safe.</a:t>
            </a:r>
            <a:endParaRPr lang="en-GB" sz="1200"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If you think you are able to reach them using a branch, pole or anything else that is close by, do so if it is safe. Ensure you get down low and even on the ground when you do this to prevent you falling or being pulled into the water yourself. </a:t>
            </a:r>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b="1" dirty="0"/>
              <a:t>THROW</a:t>
            </a:r>
            <a:r>
              <a:rPr lang="en-GB" sz="1200" b="0" dirty="0"/>
              <a:t> - </a:t>
            </a:r>
            <a:r>
              <a:rPr lang="en-US" sz="1200" dirty="0"/>
              <a:t>Use anything available to either pull them to the side or that they can use as a float.</a:t>
            </a:r>
            <a:endParaRPr lang="en-GB" sz="1200" b="1" dirty="0"/>
          </a:p>
          <a:p>
            <a:pPr defTabSz="931236" eaLnBrk="0" fontAlgn="base" hangingPunct="0">
              <a:spcBef>
                <a:spcPct val="20000"/>
              </a:spcBef>
              <a:spcAft>
                <a:spcPct val="0"/>
              </a:spcAft>
            </a:pPr>
            <a:endParaRPr lang="en-GB" sz="1200" dirty="0"/>
          </a:p>
          <a:p>
            <a:pPr defTabSz="931236" eaLnBrk="0" fontAlgn="base" hangingPunct="0">
              <a:spcBef>
                <a:spcPct val="20000"/>
              </a:spcBef>
              <a:spcAft>
                <a:spcPct val="0"/>
              </a:spcAft>
            </a:pPr>
            <a:r>
              <a:rPr lang="en-GB" sz="1200" dirty="0"/>
              <a:t>Use anything you can find that could assist in pulling them to the side or they can use as a float. </a:t>
            </a:r>
          </a:p>
          <a:p>
            <a:pPr defTabSz="931236" eaLnBrk="0" fontAlgn="base" hangingPunct="0">
              <a:spcBef>
                <a:spcPct val="20000"/>
              </a:spcBef>
              <a:spcAft>
                <a:spcPct val="0"/>
              </a:spcAft>
              <a:defRPr/>
            </a:pPr>
            <a:endParaRPr lang="en-GB" sz="1200" b="0" dirty="0">
              <a:latin typeface="+mn-lt"/>
            </a:endParaRPr>
          </a:p>
          <a:p>
            <a:pPr defTabSz="931236" eaLnBrk="0" fontAlgn="base" hangingPunct="0">
              <a:spcBef>
                <a:spcPct val="20000"/>
              </a:spcBef>
              <a:spcAft>
                <a:spcPct val="0"/>
              </a:spcAft>
              <a:defRPr/>
            </a:pPr>
            <a:endParaRPr lang="en-GB" sz="1200" b="0" dirty="0">
              <a:latin typeface="+mn-lt"/>
            </a:endParaRPr>
          </a:p>
          <a:p>
            <a:pPr defTabSz="931236" eaLnBrk="0" fontAlgn="base" hangingPunct="0">
              <a:spcBef>
                <a:spcPct val="20000"/>
              </a:spcBef>
              <a:spcAft>
                <a:spcPct val="0"/>
              </a:spcAft>
            </a:pPr>
            <a:endParaRPr lang="en-GB" dirty="0">
              <a:latin typeface="Arial" charset="0"/>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mn-lt"/>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dirty="0">
              <a:ln>
                <a:noFill/>
              </a:ln>
              <a:solidFill>
                <a:schemeClr val="tx1"/>
              </a:solidFill>
              <a:effectLst/>
              <a:latin typeface="Arial" charset="0"/>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20000"/>
              </a:spcBef>
              <a:spcAft>
                <a:spcPct val="0"/>
              </a:spcAft>
              <a:buClrTx/>
              <a:buSzTx/>
              <a:tabLst/>
            </a:pPr>
            <a:endParaRPr kumimoji="0" lang="en-GB" sz="1200" b="0" i="0" u="none" strike="noStrike" cap="none" normalizeH="0" dirty="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61CB917D-4D85-4499-860E-8F143F9ABBBE}" type="slidenum">
              <a:rPr lang="en-GB" smtClean="0"/>
              <a:t>22</a:t>
            </a:fld>
            <a:endParaRPr lang="en-GB"/>
          </a:p>
        </p:txBody>
      </p:sp>
    </p:spTree>
    <p:extLst>
      <p:ext uri="{BB962C8B-B14F-4D97-AF65-F5344CB8AC3E}">
        <p14:creationId xmlns:p14="http://schemas.microsoft.com/office/powerpoint/2010/main" val="27003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470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0878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061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8225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1632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896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566999-0441-E026-B3FE-891E706B9C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2525" indent="-228600">
              <a:spcBef>
                <a:spcPct val="30000"/>
              </a:spcBef>
              <a:defRPr sz="1200">
                <a:solidFill>
                  <a:schemeClr val="tx1"/>
                </a:solidFill>
                <a:latin typeface="Arial" panose="020B0604020202020204" pitchFamily="34" charset="0"/>
              </a:defRPr>
            </a:lvl3pPr>
            <a:lvl4pPr marL="1612900" indent="-228600">
              <a:spcBef>
                <a:spcPct val="30000"/>
              </a:spcBef>
              <a:defRPr sz="1200">
                <a:solidFill>
                  <a:schemeClr val="tx1"/>
                </a:solidFill>
                <a:latin typeface="Arial" panose="020B0604020202020204" pitchFamily="34" charset="0"/>
              </a:defRPr>
            </a:lvl4pPr>
            <a:lvl5pPr marL="2073275" indent="-228600">
              <a:spcBef>
                <a:spcPct val="30000"/>
              </a:spcBef>
              <a:defRPr sz="1200">
                <a:solidFill>
                  <a:schemeClr val="tx1"/>
                </a:solidFill>
                <a:latin typeface="Arial" panose="020B0604020202020204" pitchFamily="34" charset="0"/>
              </a:defRPr>
            </a:lvl5pPr>
            <a:lvl6pPr marL="2530475" indent="-228600" eaLnBrk="0" fontAlgn="base" hangingPunct="0">
              <a:spcBef>
                <a:spcPct val="30000"/>
              </a:spcBef>
              <a:spcAft>
                <a:spcPct val="0"/>
              </a:spcAft>
              <a:defRPr sz="1200">
                <a:solidFill>
                  <a:schemeClr val="tx1"/>
                </a:solidFill>
                <a:latin typeface="Arial" panose="020B0604020202020204" pitchFamily="34" charset="0"/>
              </a:defRPr>
            </a:lvl6pPr>
            <a:lvl7pPr marL="2987675" indent="-228600" eaLnBrk="0" fontAlgn="base" hangingPunct="0">
              <a:spcBef>
                <a:spcPct val="30000"/>
              </a:spcBef>
              <a:spcAft>
                <a:spcPct val="0"/>
              </a:spcAft>
              <a:defRPr sz="1200">
                <a:solidFill>
                  <a:schemeClr val="tx1"/>
                </a:solidFill>
                <a:latin typeface="Arial" panose="020B0604020202020204" pitchFamily="34" charset="0"/>
              </a:defRPr>
            </a:lvl7pPr>
            <a:lvl8pPr marL="3444875" indent="-228600" eaLnBrk="0" fontAlgn="base" hangingPunct="0">
              <a:spcBef>
                <a:spcPct val="30000"/>
              </a:spcBef>
              <a:spcAft>
                <a:spcPct val="0"/>
              </a:spcAft>
              <a:defRPr sz="1200">
                <a:solidFill>
                  <a:schemeClr val="tx1"/>
                </a:solidFill>
                <a:latin typeface="Arial" panose="020B0604020202020204" pitchFamily="34" charset="0"/>
              </a:defRPr>
            </a:lvl8pPr>
            <a:lvl9pPr marL="3902075"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2E473-E61F-4685-AAD4-C05BF2741CE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F941D41E-BAAE-BE02-C3D8-1DCC2D1FE7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FF8BE67-A891-8397-530E-33ECD3F018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460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53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5056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99669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89464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745288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64154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4CDF5-81C5-4108-8E66-E1D7C72DC954}"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19727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4CDF5-81C5-4108-8E66-E1D7C72DC954}"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43085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4CDF5-81C5-4108-8E66-E1D7C72DC954}"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157006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CDF5-81C5-4108-8E66-E1D7C72DC954}"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06909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426963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4204687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39916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81794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351654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25046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7673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693942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74114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394120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5252396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6126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4CDF5-81C5-4108-8E66-E1D7C72DC954}"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347232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18999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642868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21715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00468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4CDF5-81C5-4108-8E66-E1D7C72DC954}"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6197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4CDF5-81C5-4108-8E66-E1D7C72DC954}"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24260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4CDF5-81C5-4108-8E66-E1D7C72DC954}"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64153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CDF5-81C5-4108-8E66-E1D7C72DC954}"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36650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158919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A4CDF5-81C5-4108-8E66-E1D7C72DC954}"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747DC-83ED-479C-A8BF-C47E4B3A1C07}" type="slidenum">
              <a:rPr lang="en-GB" smtClean="0"/>
              <a:t>‹#›</a:t>
            </a:fld>
            <a:endParaRPr lang="en-GB"/>
          </a:p>
        </p:txBody>
      </p:sp>
    </p:spTree>
    <p:extLst>
      <p:ext uri="{BB962C8B-B14F-4D97-AF65-F5344CB8AC3E}">
        <p14:creationId xmlns:p14="http://schemas.microsoft.com/office/powerpoint/2010/main" val="288359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CDF5-81C5-4108-8E66-E1D7C72DC954}" type="datetimeFigureOut">
              <a:rPr lang="en-GB" smtClean="0"/>
              <a:t>30/06/2023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47DC-83ED-479C-A8BF-C47E4B3A1C07}" type="slidenum">
              <a:rPr lang="en-GB" smtClean="0"/>
              <a:t>‹#›</a:t>
            </a:fld>
            <a:endParaRPr lang="en-GB"/>
          </a:p>
        </p:txBody>
      </p:sp>
    </p:spTree>
    <p:extLst>
      <p:ext uri="{BB962C8B-B14F-4D97-AF65-F5344CB8AC3E}">
        <p14:creationId xmlns:p14="http://schemas.microsoft.com/office/powerpoint/2010/main" val="201161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CDF5-81C5-4108-8E66-E1D7C72DC954}" type="datetimeFigureOut">
              <a:rPr lang="en-GB" smtClean="0"/>
              <a:t>30/06/2023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47DC-83ED-479C-A8BF-C47E4B3A1C07}" type="slidenum">
              <a:rPr lang="en-GB" smtClean="0"/>
              <a:t>‹#›</a:t>
            </a:fld>
            <a:endParaRPr lang="en-GB"/>
          </a:p>
        </p:txBody>
      </p:sp>
    </p:spTree>
    <p:extLst>
      <p:ext uri="{BB962C8B-B14F-4D97-AF65-F5344CB8AC3E}">
        <p14:creationId xmlns:p14="http://schemas.microsoft.com/office/powerpoint/2010/main" val="52875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03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r" rtl="0" eaLnBrk="0" fontAlgn="base" hangingPunct="0">
        <a:spcBef>
          <a:spcPct val="0"/>
        </a:spcBef>
        <a:spcAft>
          <a:spcPct val="0"/>
        </a:spcAft>
        <a:defRPr sz="3600">
          <a:solidFill>
            <a:schemeClr val="tx1"/>
          </a:solidFill>
          <a:latin typeface="+mj-lt"/>
          <a:ea typeface="+mj-ea"/>
          <a:cs typeface="+mj-cs"/>
        </a:defRPr>
      </a:lvl1pPr>
      <a:lvl2pPr algn="r" rtl="0" eaLnBrk="0" fontAlgn="base" hangingPunct="0">
        <a:spcBef>
          <a:spcPct val="0"/>
        </a:spcBef>
        <a:spcAft>
          <a:spcPct val="0"/>
        </a:spcAft>
        <a:defRPr sz="3600">
          <a:solidFill>
            <a:schemeClr val="tx1"/>
          </a:solidFill>
          <a:latin typeface="Arial" charset="0"/>
        </a:defRPr>
      </a:lvl2pPr>
      <a:lvl3pPr algn="r" rtl="0" eaLnBrk="0" fontAlgn="base" hangingPunct="0">
        <a:spcBef>
          <a:spcPct val="0"/>
        </a:spcBef>
        <a:spcAft>
          <a:spcPct val="0"/>
        </a:spcAft>
        <a:defRPr sz="3600">
          <a:solidFill>
            <a:schemeClr val="tx1"/>
          </a:solidFill>
          <a:latin typeface="Arial" charset="0"/>
        </a:defRPr>
      </a:lvl3pPr>
      <a:lvl4pPr algn="r" rtl="0" eaLnBrk="0" fontAlgn="base" hangingPunct="0">
        <a:spcBef>
          <a:spcPct val="0"/>
        </a:spcBef>
        <a:spcAft>
          <a:spcPct val="0"/>
        </a:spcAft>
        <a:defRPr sz="3600">
          <a:solidFill>
            <a:schemeClr val="tx1"/>
          </a:solidFill>
          <a:latin typeface="Arial" charset="0"/>
        </a:defRPr>
      </a:lvl4pPr>
      <a:lvl5pPr algn="r" rtl="0" eaLnBrk="0" fontAlgn="base" hangingPunct="0">
        <a:spcBef>
          <a:spcPct val="0"/>
        </a:spcBef>
        <a:spcAft>
          <a:spcPct val="0"/>
        </a:spcAft>
        <a:defRPr sz="3600">
          <a:solidFill>
            <a:schemeClr val="tx1"/>
          </a:solidFill>
          <a:latin typeface="Arial" charset="0"/>
        </a:defRPr>
      </a:lvl5pPr>
      <a:lvl6pPr marL="457200" algn="r" rtl="0" fontAlgn="base">
        <a:spcBef>
          <a:spcPct val="0"/>
        </a:spcBef>
        <a:spcAft>
          <a:spcPct val="0"/>
        </a:spcAft>
        <a:defRPr sz="3600">
          <a:solidFill>
            <a:schemeClr val="tx1"/>
          </a:solidFill>
          <a:latin typeface="Arial" charset="0"/>
        </a:defRPr>
      </a:lvl6pPr>
      <a:lvl7pPr marL="914400" algn="r" rtl="0" fontAlgn="base">
        <a:spcBef>
          <a:spcPct val="0"/>
        </a:spcBef>
        <a:spcAft>
          <a:spcPct val="0"/>
        </a:spcAft>
        <a:defRPr sz="3600">
          <a:solidFill>
            <a:schemeClr val="tx1"/>
          </a:solidFill>
          <a:latin typeface="Arial" charset="0"/>
        </a:defRPr>
      </a:lvl7pPr>
      <a:lvl8pPr marL="1371600" algn="r" rtl="0" fontAlgn="base">
        <a:spcBef>
          <a:spcPct val="0"/>
        </a:spcBef>
        <a:spcAft>
          <a:spcPct val="0"/>
        </a:spcAft>
        <a:defRPr sz="3600">
          <a:solidFill>
            <a:schemeClr val="tx1"/>
          </a:solidFill>
          <a:latin typeface="Arial" charset="0"/>
        </a:defRPr>
      </a:lvl8pPr>
      <a:lvl9pPr marL="1828800" algn="r"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2216151" y="152400"/>
            <a:ext cx="6481762"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en-US" altLang="en-US" sz="4800" b="1" dirty="0"/>
              <a:t>Water Safety</a:t>
            </a:r>
            <a:br>
              <a:rPr lang="en-US" altLang="en-US" sz="3200" b="1" dirty="0"/>
            </a:br>
            <a:endParaRPr lang="en-US" altLang="en-US" sz="3000" b="1" dirty="0"/>
          </a:p>
        </p:txBody>
      </p:sp>
      <p:sp>
        <p:nvSpPr>
          <p:cNvPr id="1027" name="Rectangle 3">
            <a:extLst>
              <a:ext uri="{FF2B5EF4-FFF2-40B4-BE49-F238E27FC236}">
                <a16:creationId xmlns:a16="http://schemas.microsoft.com/office/drawing/2014/main" id="{292E38E6-1574-7CE3-6C5C-44221575E36C}"/>
              </a:ext>
            </a:extLst>
          </p:cNvPr>
          <p:cNvSpPr>
            <a:spLocks noGrp="1" noChangeArrowheads="1"/>
          </p:cNvSpPr>
          <p:nvPr>
            <p:ph type="body" idx="1"/>
          </p:nvPr>
        </p:nvSpPr>
        <p:spPr bwMode="auto">
          <a:xfrm>
            <a:off x="468313" y="1828800"/>
            <a:ext cx="8229600" cy="3816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buFontTx/>
              <a:buNone/>
            </a:pPr>
            <a:r>
              <a:rPr lang="en-GB" altLang="en-US" sz="4400" b="1" dirty="0"/>
              <a:t> </a:t>
            </a:r>
            <a:endParaRPr lang="en-US" altLang="en-US" sz="4000" b="1" dirty="0"/>
          </a:p>
          <a:p>
            <a:pPr algn="ctr" eaLnBrk="1" hangingPunct="1">
              <a:buFontTx/>
              <a:buNone/>
            </a:pPr>
            <a:r>
              <a:rPr lang="en-US" altLang="en-US" sz="4000" b="1" dirty="0"/>
              <a:t>The situation </a:t>
            </a:r>
          </a:p>
          <a:p>
            <a:pPr algn="ctr" eaLnBrk="1" hangingPunct="1">
              <a:buFontTx/>
              <a:buNone/>
            </a:pPr>
            <a:r>
              <a:rPr lang="en-US" altLang="en-US" sz="4000" b="1" dirty="0"/>
              <a:t>Nationally and in Lancashire</a:t>
            </a:r>
          </a:p>
          <a:p>
            <a:pPr algn="ctr" eaLnBrk="1" hangingPunct="1">
              <a:buFontTx/>
              <a:buNone/>
            </a:pPr>
            <a:r>
              <a:rPr lang="en-US" altLang="en-US" sz="4000" b="1" dirty="0"/>
              <a:t>July 2023</a:t>
            </a:r>
            <a:endParaRPr lang="en-GB" altLang="en-US" sz="2800" b="1" dirty="0"/>
          </a:p>
          <a:p>
            <a:pPr algn="ctr" eaLnBrk="1" hangingPunct="1">
              <a:buFontTx/>
              <a:buNone/>
            </a:pPr>
            <a:endParaRPr lang="en-GB" altLang="en-US" sz="2800" b="1" dirty="0"/>
          </a:p>
          <a:p>
            <a:pPr algn="ctr" eaLnBrk="1" hangingPunct="1">
              <a:buFontTx/>
              <a:buNone/>
            </a:pPr>
            <a:endParaRPr lang="en-GB" altLang="en-US" sz="4400" b="1" dirty="0"/>
          </a:p>
          <a:p>
            <a:pPr algn="ctr" eaLnBrk="1" hangingPunct="1">
              <a:buFontTx/>
              <a:buNone/>
            </a:pPr>
            <a:endParaRPr lang="en-GB" altLang="en-US" sz="36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2895600" y="152400"/>
            <a:ext cx="50292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GB" sz="2800" b="1" dirty="0">
                <a:effectLst/>
                <a:ea typeface="Times New Roman" panose="02020603050405020304" pitchFamily="18" charset="0"/>
                <a:cs typeface="Calibri" panose="020F0502020204030204" pitchFamily="34" charset="0"/>
              </a:rPr>
              <a:t>In an emergency -                                     who to call and what to do </a:t>
            </a:r>
            <a:br>
              <a:rPr lang="en-GB" sz="2400" dirty="0">
                <a:effectLst/>
                <a:latin typeface="Times New Roman" panose="02020603050405020304" pitchFamily="18" charset="0"/>
                <a:ea typeface="Times New Roman" panose="02020603050405020304" pitchFamily="18" charset="0"/>
              </a:rPr>
            </a:br>
            <a:endParaRPr lang="en-US" altLang="en-US" sz="24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04800" y="1828800"/>
            <a:ext cx="8534400" cy="3428999"/>
          </a:xfrm>
        </p:spPr>
        <p:txBody>
          <a:bodyPr/>
          <a:lstStyle/>
          <a:p>
            <a:pPr marL="0" lvl="0" indent="0">
              <a:lnSpc>
                <a:spcPct val="115000"/>
              </a:lnSpc>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If you find yourself or someone else unexpectedly in the water  -   </a:t>
            </a:r>
            <a:r>
              <a:rPr lang="en-GB" sz="2000" b="1" dirty="0">
                <a:effectLst/>
                <a:latin typeface="Calibri" panose="020F0502020204030204" pitchFamily="34" charset="0"/>
                <a:ea typeface="Times New Roman" panose="02020603050405020304" pitchFamily="18" charset="0"/>
                <a:cs typeface="Calibri" panose="020F0502020204030204" pitchFamily="34" charset="0"/>
              </a:rPr>
              <a:t>Float to Live</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5000"/>
              </a:lnSpc>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This is agreed national messaging and is suitable for inland and coastal waters</a:t>
            </a:r>
          </a:p>
          <a:p>
            <a:pPr lvl="0">
              <a:buFont typeface="Wingdings" panose="05000000000000000000" pitchFamily="2" charset="2"/>
              <a:buChar cha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Call 999 </a:t>
            </a:r>
          </a:p>
          <a:p>
            <a:pPr lvl="0">
              <a:buFont typeface="Wingdings" panose="05000000000000000000" pitchFamily="2" charset="2"/>
              <a:buChar cha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Tell them to try not to panic, float on their back and calm down</a:t>
            </a:r>
          </a:p>
          <a:p>
            <a:pPr lvl="0">
              <a:buFont typeface="Wingdings" panose="05000000000000000000" pitchFamily="2" charset="2"/>
              <a:buChar cha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Throw something to help them float </a:t>
            </a:r>
          </a:p>
          <a:p>
            <a:pPr marL="0" indent="0">
              <a:lnSpc>
                <a:spcPct val="115000"/>
              </a:lnSpc>
              <a:buNone/>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5000"/>
              </a:lnSpc>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When calling 999 know who to ask for - the public can be </a:t>
            </a:r>
            <a:r>
              <a:rPr lang="en-GB" sz="2000" b="1" dirty="0">
                <a:effectLst/>
                <a:latin typeface="Calibri" panose="020F0502020204030204" pitchFamily="34" charset="0"/>
                <a:ea typeface="Times New Roman" panose="02020603050405020304" pitchFamily="18" charset="0"/>
                <a:cs typeface="Calibri" panose="020F0502020204030204" pitchFamily="34" charset="0"/>
              </a:rPr>
              <a:t>unsure which service to ask for</a:t>
            </a:r>
            <a:r>
              <a:rPr lang="en-GB" sz="2000" dirty="0">
                <a:effectLst/>
                <a:latin typeface="Calibri" panose="020F0502020204030204" pitchFamily="34" charset="0"/>
                <a:ea typeface="Times New Roman" panose="02020603050405020304" pitchFamily="18" charset="0"/>
                <a:cs typeface="Calibri" panose="020F0502020204030204" pitchFamily="34" charset="0"/>
              </a:rPr>
              <a:t> to respond to a water incident.</a:t>
            </a:r>
          </a:p>
          <a:p>
            <a:pPr marL="342900" lvl="0" indent="-342900">
              <a:lnSpc>
                <a:spcPct val="115000"/>
              </a:lnSpc>
              <a:buFont typeface="Wingdings" panose="05000000000000000000" pitchFamily="2"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A</a:t>
            </a:r>
            <a:r>
              <a:rPr lang="en-GB" sz="2000" dirty="0">
                <a:effectLst/>
                <a:latin typeface="Calibri" panose="020F0502020204030204" pitchFamily="34" charset="0"/>
                <a:ea typeface="Times New Roman" panose="02020603050405020304" pitchFamily="18" charset="0"/>
                <a:cs typeface="Calibri" panose="020F0502020204030204" pitchFamily="34" charset="0"/>
              </a:rPr>
              <a:t>sk for coastguard when at the beach/coast and the FRS for inland incidents</a:t>
            </a:r>
          </a:p>
          <a:p>
            <a:pPr marL="0" indent="0" algn="just">
              <a:lnSpc>
                <a:spcPct val="115000"/>
              </a:lnSpc>
              <a:buNone/>
            </a:pPr>
            <a:endParaRPr lang="en-GB" sz="1800" dirty="0">
              <a:effectLst/>
              <a:latin typeface="Times New Roman" panose="02020603050405020304" pitchFamily="18" charset="0"/>
              <a:ea typeface="Times New Roman" panose="02020603050405020304" pitchFamily="18" charset="0"/>
            </a:endParaRPr>
          </a:p>
          <a:p>
            <a:pPr marL="0" indent="0">
              <a:lnSpc>
                <a:spcPct val="115000"/>
              </a:lnSpc>
              <a:spcAft>
                <a:spcPts val="1000"/>
              </a:spcAft>
              <a:buNone/>
            </a:pPr>
            <a:endParaRPr lang="en-GB" dirty="0"/>
          </a:p>
        </p:txBody>
      </p:sp>
    </p:spTree>
    <p:extLst>
      <p:ext uri="{BB962C8B-B14F-4D97-AF65-F5344CB8AC3E}">
        <p14:creationId xmlns:p14="http://schemas.microsoft.com/office/powerpoint/2010/main" val="27257820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3124200" y="304800"/>
            <a:ext cx="44958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b="1" kern="1200" dirty="0"/>
              <a:t>Activities in water</a:t>
            </a:r>
            <a:endParaRPr lang="en-US" altLang="en-US"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81000" y="1257300"/>
            <a:ext cx="8382000" cy="4343400"/>
          </a:xfrm>
        </p:spPr>
        <p:txBody>
          <a:bodyPr/>
          <a:lstStyle/>
          <a:p>
            <a:pPr marL="0" indent="0">
              <a:lnSpc>
                <a:spcPct val="115000"/>
              </a:lnSpc>
              <a:spcAft>
                <a:spcPts val="1000"/>
              </a:spcAft>
              <a:buNone/>
            </a:pPr>
            <a:r>
              <a:rPr lang="en-GB" sz="1400" dirty="0">
                <a:latin typeface="Calibri" panose="020F0502020204030204" pitchFamily="34" charset="0"/>
                <a:ea typeface="Calibri" panose="020F0502020204030204" pitchFamily="34" charset="0"/>
                <a:cs typeface="Calibri" panose="020F0502020204030204" pitchFamily="34" charset="0"/>
              </a:rPr>
              <a:t>I</a:t>
            </a:r>
            <a:r>
              <a:rPr lang="en-GB" sz="1400" dirty="0">
                <a:effectLst/>
                <a:latin typeface="Calibri" panose="020F0502020204030204" pitchFamily="34" charset="0"/>
                <a:ea typeface="Calibri" panose="020F0502020204030204" pitchFamily="34" charset="0"/>
                <a:cs typeface="Calibri" panose="020F0502020204030204" pitchFamily="34" charset="0"/>
              </a:rPr>
              <a:t>nvolves both innocent/legal recreational activities and unorganised more risky behaviours, such as swimming and tombstoning in unsupervised and often remote locations, more commonly done by younger people.</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en-GB" sz="1400" b="1" dirty="0">
                <a:effectLst/>
                <a:latin typeface="Calibri" panose="020F0502020204030204" pitchFamily="34" charset="0"/>
                <a:ea typeface="Calibri" panose="020F0502020204030204" pitchFamily="34" charset="0"/>
                <a:cs typeface="Calibri" panose="020F0502020204030204" pitchFamily="34" charset="0"/>
              </a:rPr>
              <a:t>Water activities should not be discouraged but rather people must be encouraged to do it in the safest way possible - which the majority do and many of these are our potential local water safety advocates.</a:t>
            </a:r>
          </a:p>
          <a:p>
            <a:pPr marL="342900" lvl="0" indent="-342900">
              <a:lnSpc>
                <a:spcPct val="115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Recreational Water Users</a:t>
            </a:r>
            <a:r>
              <a:rPr lang="en-GB" sz="1400" dirty="0">
                <a:effectLst/>
                <a:latin typeface="Calibri" panose="020F0502020204030204" pitchFamily="34" charset="0"/>
                <a:ea typeface="Calibri" panose="020F0502020204030204" pitchFamily="34" charset="0"/>
                <a:cs typeface="Calibri" panose="020F0502020204030204" pitchFamily="34" charset="0"/>
              </a:rPr>
              <a:t> e.g. open water swimming, paddleboarders, use of inflatables, kayaks.</a:t>
            </a:r>
          </a:p>
          <a:p>
            <a:pPr marL="342900" lvl="0" indent="-3429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Do it safely – in ‘safe’ waters, in an organised group or with someone else</a:t>
            </a:r>
          </a:p>
          <a:p>
            <a:pPr marL="0" lvl="0" indent="0">
              <a:lnSpc>
                <a:spcPct val="115000"/>
              </a:lnSpc>
              <a:buNone/>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Families at home</a:t>
            </a:r>
            <a:r>
              <a:rPr lang="en-GB" sz="1400" dirty="0">
                <a:effectLst/>
                <a:latin typeface="Calibri" panose="020F0502020204030204" pitchFamily="34" charset="0"/>
                <a:ea typeface="Calibri" panose="020F0502020204030204" pitchFamily="34" charset="0"/>
                <a:cs typeface="Calibri" panose="020F0502020204030204" pitchFamily="34" charset="0"/>
              </a:rPr>
              <a:t> e.g. in paddling pools, baths, near ponds. </a:t>
            </a:r>
          </a:p>
          <a:p>
            <a:pPr marL="342900" lvl="0" indent="-342900">
              <a:lnSpc>
                <a:spcPct val="115000"/>
              </a:lnSpc>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Don’t leave young children unsupervised – even around 50% of children who drown have some swimming ability.</a:t>
            </a:r>
          </a:p>
          <a:p>
            <a:pPr marL="0" lvl="0" indent="0">
              <a:lnSpc>
                <a:spcPct val="115000"/>
              </a:lnSpc>
              <a:buNone/>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Young people (particularly males aged 14 - 25)</a:t>
            </a:r>
            <a:r>
              <a:rPr lang="en-GB" sz="1400" dirty="0">
                <a:effectLst/>
                <a:latin typeface="Calibri" panose="020F0502020204030204" pitchFamily="34" charset="0"/>
                <a:ea typeface="Calibri" panose="020F0502020204030204" pitchFamily="34" charset="0"/>
                <a:cs typeface="Calibri" panose="020F0502020204030204" pitchFamily="34" charset="0"/>
              </a:rPr>
              <a:t> – particularly entering and attempting to swim in ‘unsupervised’ open water such as at reservoirs, quarries, rivers and canals. In 2022 males accounted for 83% of ‘accidental and natural cause outcome’ deaths. 26% of deaths had a ‘reported presence of alcohol and/or drugs’.</a:t>
            </a:r>
          </a:p>
          <a:p>
            <a:pPr marL="342900" lvl="0" indent="-342900">
              <a:lnSpc>
                <a:spcPct val="115000"/>
              </a:lnSpc>
              <a:spcAft>
                <a:spcPts val="1000"/>
              </a:spcAft>
              <a:buFont typeface="Wingdings" panose="05000000000000000000" pitchFamily="2"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Be aware of the risks; temperature (Cold Water Shock), depth and underwater hazards (tombstoning, currents) and the knock-on effects to family, friends and the emergency services</a:t>
            </a:r>
          </a:p>
          <a:p>
            <a:pPr marL="0" indent="0">
              <a:lnSpc>
                <a:spcPct val="115000"/>
              </a:lnSpc>
              <a:spcAft>
                <a:spcPts val="1000"/>
              </a:spcAft>
              <a:buNone/>
            </a:pPr>
            <a:endParaRPr lang="en-GB" dirty="0"/>
          </a:p>
        </p:txBody>
      </p:sp>
    </p:spTree>
    <p:extLst>
      <p:ext uri="{BB962C8B-B14F-4D97-AF65-F5344CB8AC3E}">
        <p14:creationId xmlns:p14="http://schemas.microsoft.com/office/powerpoint/2010/main" val="20970038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2819400" y="228600"/>
            <a:ext cx="48768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b="1" kern="1200" dirty="0"/>
              <a:t>Activities near water</a:t>
            </a:r>
            <a:endParaRPr lang="en-US" altLang="en-US"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81000" y="1676400"/>
            <a:ext cx="8382000" cy="4343400"/>
          </a:xfrm>
        </p:spPr>
        <p:txBody>
          <a:bodyPr/>
          <a:lstStyle/>
          <a:p>
            <a:pPr marL="0" indent="0">
              <a:lnSpc>
                <a:spcPct val="115000"/>
              </a:lnSpc>
              <a:spcAft>
                <a:spcPts val="1000"/>
              </a:spcAft>
              <a:buNone/>
            </a:pPr>
            <a:r>
              <a:rPr lang="en-GB" sz="1400" dirty="0">
                <a:latin typeface="Arial" panose="020B0604020202020204" pitchFamily="34" charset="0"/>
                <a:ea typeface="Calibri" panose="020F0502020204030204" pitchFamily="34" charset="0"/>
                <a:cs typeface="Times New Roman" panose="02020603050405020304" pitchFamily="18" charset="0"/>
              </a:rPr>
              <a:t>I</a:t>
            </a:r>
            <a:r>
              <a:rPr lang="en-GB" sz="1400" dirty="0">
                <a:effectLst/>
                <a:latin typeface="Arial" panose="020B0604020202020204" pitchFamily="34" charset="0"/>
                <a:ea typeface="Calibri" panose="020F0502020204030204" pitchFamily="34" charset="0"/>
                <a:cs typeface="Times New Roman" panose="02020603050405020304" pitchFamily="18" charset="0"/>
              </a:rPr>
              <a:t>nvolves innocent/legal recreational activities and includes people who are undertaking activities near water but have no intention of entering the water (around 40% of accidental drownings). </a:t>
            </a:r>
          </a:p>
          <a:p>
            <a:pPr marL="0" indent="0">
              <a:lnSpc>
                <a:spcPct val="115000"/>
              </a:lnSpc>
              <a:spcAft>
                <a:spcPts val="1000"/>
              </a:spcAft>
              <a:buNone/>
            </a:pPr>
            <a:r>
              <a:rPr lang="en-GB" sz="1400" dirty="0">
                <a:effectLst/>
                <a:latin typeface="Arial" panose="020B0604020202020204" pitchFamily="34" charset="0"/>
                <a:ea typeface="Calibri" panose="020F0502020204030204" pitchFamily="34" charset="0"/>
                <a:cs typeface="Times New Roman" panose="02020603050405020304" pitchFamily="18" charset="0"/>
              </a:rPr>
              <a:t>60% of accidental drownings - inland waters. 30% - coastal waters. 10% - other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b="1" dirty="0">
                <a:effectLst/>
                <a:latin typeface="Arial" panose="020B0604020202020204" pitchFamily="34" charset="0"/>
                <a:ea typeface="Calibri" panose="020F0502020204030204" pitchFamily="34" charset="0"/>
                <a:cs typeface="Times New Roman" panose="02020603050405020304" pitchFamily="18" charset="0"/>
              </a:rPr>
              <a:t>Runners, walkers (inc. with dogs) and anglers</a:t>
            </a:r>
            <a:r>
              <a:rPr lang="en-GB" sz="1400" dirty="0">
                <a:effectLst/>
                <a:latin typeface="Arial" panose="020B0604020202020204" pitchFamily="34" charset="0"/>
                <a:ea typeface="Calibri" panose="020F0502020204030204" pitchFamily="34" charset="0"/>
                <a:cs typeface="Times New Roman" panose="02020603050405020304" pitchFamily="18" charset="0"/>
              </a:rPr>
              <a:t> – this group has the highest incidents of accidental drowning year on year in the UK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Arial" panose="020B0604020202020204" pitchFamily="34" charset="0"/>
                <a:ea typeface="Calibri" panose="020F0502020204030204" pitchFamily="34" charset="0"/>
                <a:cs typeface="Times New Roman" panose="02020603050405020304" pitchFamily="18" charset="0"/>
              </a:rPr>
              <a:t>In 2022 this group accounted for around  40% of people who accidentally drowned.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Let someone know where you are going. Avoid water edges, especially when slippery underfoot - after high or recent rainfall and when icy.</a:t>
            </a:r>
          </a:p>
          <a:p>
            <a:pPr marL="0" lvl="0" indent="0">
              <a:lnSpc>
                <a:spcPct val="115000"/>
              </a:lnSpc>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b="1" dirty="0">
                <a:effectLst/>
                <a:latin typeface="Arial" panose="020B0604020202020204" pitchFamily="34" charset="0"/>
                <a:ea typeface="Calibri" panose="020F0502020204030204" pitchFamily="34" charset="0"/>
                <a:cs typeface="Times New Roman" panose="02020603050405020304" pitchFamily="18" charset="0"/>
              </a:rPr>
              <a:t>People on a night out </a:t>
            </a:r>
            <a:r>
              <a:rPr lang="en-GB" sz="1400" dirty="0">
                <a:effectLst/>
                <a:latin typeface="Arial" panose="020B0604020202020204" pitchFamily="34" charset="0"/>
                <a:ea typeface="Calibri" panose="020F0502020204030204" pitchFamily="34" charset="0"/>
                <a:cs typeface="Times New Roman" panose="02020603050405020304" pitchFamily="18" charset="0"/>
              </a:rPr>
              <a:t>– 26% of people who accidentally drowned in 2021 had alcohol and/or drugs in their system. Generally, it is males and younger age groups who may have alcohol and/or drugs in their system.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GB" sz="1400" dirty="0">
                <a:effectLst/>
                <a:latin typeface="ArialMT"/>
                <a:ea typeface="Calibri" panose="020F0502020204030204" pitchFamily="34" charset="0"/>
                <a:cs typeface="ArialMT"/>
              </a:rPr>
              <a:t>Routes away from water and sticking with friends will be safer</a:t>
            </a:r>
            <a:r>
              <a:rPr lang="en-GB" sz="1400" dirty="0">
                <a:effectLst/>
                <a:latin typeface="Arial" panose="020B0604020202020204" pitchFamily="34" charset="0"/>
                <a:ea typeface="Calibri" panose="020F0502020204030204" pitchFamily="34" charset="0"/>
                <a:cs typeface="Times New Roman" panose="02020603050405020304" pitchFamily="18" charset="0"/>
              </a:rPr>
              <a:t>. Relevant locations to</a:t>
            </a:r>
            <a:r>
              <a:rPr lang="en-GB" sz="1400" dirty="0">
                <a:effectLst/>
                <a:latin typeface="ArialMT"/>
                <a:ea typeface="Calibri" panose="020F0502020204030204" pitchFamily="34" charset="0"/>
                <a:cs typeface="ArialMT"/>
              </a:rPr>
              <a:t> consider in Lancashire link to student areas such as Lancaster University, Edge Hill University, </a:t>
            </a:r>
            <a:r>
              <a:rPr lang="en-GB" sz="1400" dirty="0" err="1">
                <a:effectLst/>
                <a:latin typeface="ArialMT"/>
                <a:ea typeface="Calibri" panose="020F0502020204030204" pitchFamily="34" charset="0"/>
                <a:cs typeface="ArialMT"/>
              </a:rPr>
              <a:t>UCLan</a:t>
            </a:r>
            <a:r>
              <a:rPr lang="en-GB" sz="1400" dirty="0">
                <a:effectLst/>
                <a:latin typeface="ArialMT"/>
                <a:ea typeface="Calibri" panose="020F0502020204030204" pitchFamily="34" charset="0"/>
                <a:cs typeface="ArialMT"/>
              </a:rPr>
              <a:t> and 6</a:t>
            </a:r>
            <a:r>
              <a:rPr lang="en-GB" sz="1400" baseline="30000" dirty="0">
                <a:effectLst/>
                <a:latin typeface="ArialMT"/>
                <a:ea typeface="Calibri" panose="020F0502020204030204" pitchFamily="34" charset="0"/>
                <a:cs typeface="ArialMT"/>
              </a:rPr>
              <a:t>th</a:t>
            </a:r>
            <a:r>
              <a:rPr lang="en-GB" sz="1400" dirty="0">
                <a:effectLst/>
                <a:latin typeface="ArialMT"/>
                <a:ea typeface="Calibri" panose="020F0502020204030204" pitchFamily="34" charset="0"/>
                <a:cs typeface="ArialMT"/>
              </a:rPr>
              <a:t> Form Colleges across the county.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dirty="0"/>
          </a:p>
        </p:txBody>
      </p:sp>
    </p:spTree>
    <p:extLst>
      <p:ext uri="{BB962C8B-B14F-4D97-AF65-F5344CB8AC3E}">
        <p14:creationId xmlns:p14="http://schemas.microsoft.com/office/powerpoint/2010/main" val="37155608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3276600" y="286182"/>
            <a:ext cx="41910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b="1" kern="1200" dirty="0"/>
              <a:t>Away from home</a:t>
            </a:r>
            <a:endParaRPr lang="en-US" altLang="en-US"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457200" y="1447800"/>
            <a:ext cx="8382000" cy="4876799"/>
          </a:xfrm>
        </p:spPr>
        <p:txBody>
          <a:bodyPr/>
          <a:lstStyle/>
          <a:p>
            <a:pPr marL="0" indent="0">
              <a:lnSpc>
                <a:spcPct val="115000"/>
              </a:lnSpc>
              <a:spcAft>
                <a:spcPts val="10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Many UK nationals lose their lives in drownings abroad. Lack of local knowledge combined with a relaxed holiday outlook can increase the risk of a drowning incident for those visiting areas near water. </a:t>
            </a:r>
          </a:p>
          <a:p>
            <a:pPr algn="just">
              <a:lnSpc>
                <a:spcPct val="115000"/>
              </a:lnSpc>
            </a:pPr>
            <a:r>
              <a:rPr lang="en-GB" sz="1800" b="1" dirty="0">
                <a:effectLst/>
                <a:latin typeface="Calibri" panose="020F0502020204030204" pitchFamily="34" charset="0"/>
                <a:ea typeface="Calibri" panose="020F0502020204030204" pitchFamily="34" charset="0"/>
                <a:cs typeface="Calibri" panose="020F0502020204030204" pitchFamily="34" charset="0"/>
              </a:rPr>
              <a:t>Lancashire residents away from home</a:t>
            </a:r>
            <a:r>
              <a:rPr lang="en-GB" sz="1800" dirty="0">
                <a:effectLst/>
                <a:latin typeface="Calibri" panose="020F0502020204030204" pitchFamily="34" charset="0"/>
                <a:ea typeface="Calibri" panose="020F0502020204030204" pitchFamily="34" charset="0"/>
                <a:cs typeface="Calibri" panose="020F0502020204030204" pitchFamily="34" charset="0"/>
              </a:rPr>
              <a:t> – </a:t>
            </a:r>
            <a:r>
              <a:rPr lang="en-GB" sz="1800" dirty="0">
                <a:latin typeface="Calibri" panose="020F0502020204030204" pitchFamily="34" charset="0"/>
                <a:ea typeface="Calibri" panose="020F0502020204030204" pitchFamily="34" charset="0"/>
                <a:cs typeface="Calibri" panose="020F0502020204030204" pitchFamily="34" charset="0"/>
              </a:rPr>
              <a:t>T</a:t>
            </a:r>
            <a:r>
              <a:rPr lang="en-GB" sz="1800" dirty="0">
                <a:effectLst/>
                <a:latin typeface="Calibri" panose="020F0502020204030204" pitchFamily="34" charset="0"/>
                <a:ea typeface="Calibri" panose="020F0502020204030204" pitchFamily="34" charset="0"/>
                <a:cs typeface="Calibri" panose="020F0502020204030204" pitchFamily="34" charset="0"/>
              </a:rPr>
              <a:t>he risk of drowning can increase when people are less familiar with the area. Spain has high incidence of tourists drowning so people are encouraged to take water safe information and behaviour with them. Young males are particularly susceptible at the coast whilst younger children are more likely to lose their lives at hotel and villa swimming pools, which are often unsupervised.</a:t>
            </a:r>
          </a:p>
          <a:p>
            <a:pPr marL="114300" indent="0" algn="just">
              <a:lnSpc>
                <a:spcPct val="115000"/>
              </a:lnSpc>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GB" sz="1800" b="1" dirty="0">
                <a:effectLst/>
                <a:latin typeface="Calibri" panose="020F0502020204030204" pitchFamily="34" charset="0"/>
                <a:ea typeface="Calibri" panose="020F0502020204030204" pitchFamily="34" charset="0"/>
                <a:cs typeface="Calibri" panose="020F0502020204030204" pitchFamily="34" charset="0"/>
              </a:rPr>
              <a:t>People coming to Lancashire </a:t>
            </a:r>
            <a:r>
              <a:rPr lang="en-GB" sz="1800" dirty="0">
                <a:effectLst/>
                <a:latin typeface="Calibri" panose="020F0502020204030204" pitchFamily="34" charset="0"/>
                <a:ea typeface="Calibri" panose="020F0502020204030204" pitchFamily="34" charset="0"/>
                <a:cs typeface="Calibri" panose="020F0502020204030204" pitchFamily="34" charset="0"/>
              </a:rPr>
              <a:t>both day-trippers (e.g. to Blackpool) and those on longer breaks. </a:t>
            </a:r>
          </a:p>
          <a:p>
            <a:pPr marL="342900" lvl="0" indent="-342900" algn="just">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Consider taking relevant inland/coastal messages and produce flyer for holiday lets/caravan parks.</a:t>
            </a:r>
          </a:p>
          <a:p>
            <a:pPr marL="0" indent="0">
              <a:lnSpc>
                <a:spcPct val="115000"/>
              </a:lnSpc>
              <a:spcAft>
                <a:spcPts val="1000"/>
              </a:spcAft>
              <a:buNone/>
            </a:pPr>
            <a:endParaRPr lang="en-GB" dirty="0"/>
          </a:p>
        </p:txBody>
      </p:sp>
    </p:spTree>
    <p:extLst>
      <p:ext uri="{BB962C8B-B14F-4D97-AF65-F5344CB8AC3E}">
        <p14:creationId xmlns:p14="http://schemas.microsoft.com/office/powerpoint/2010/main" val="42138508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4267200" y="331491"/>
            <a:ext cx="24384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b="1" kern="1200" dirty="0"/>
              <a:t>Flooding</a:t>
            </a:r>
            <a:endParaRPr lang="en-US" altLang="en-US"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81000" y="1600200"/>
            <a:ext cx="8382000" cy="4343400"/>
          </a:xfrm>
        </p:spPr>
        <p:txBody>
          <a:bodyPr/>
          <a:lstStyle/>
          <a:p>
            <a:pPr marL="0" lvl="0" indent="0">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Driving through flood water is the number one cause of death during flooding</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Turn around and take a different route</a:t>
            </a:r>
          </a:p>
          <a:p>
            <a:pPr marL="114300" indent="0">
              <a:buNone/>
            </a:pPr>
            <a:r>
              <a:rPr lang="en-GB"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a road is flooded, do not drive through the water</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don’t know the depth, can’t see any debris under the surface, and don’t know how quickly the water is rising.</a:t>
            </a:r>
          </a:p>
          <a:p>
            <a:pPr marL="0" indent="0">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your vehicle is trapped by flood water but the wheels are still on the ground, and you can make your way to safety, you should do so immediately</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cannot safety leave your vehicle, call 999 and ask for the fire service.</a:t>
            </a:r>
          </a:p>
          <a:p>
            <a:pPr marL="0" indent="0">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Riverbanks and towpaths can be eroded or unstable after floods</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Pathways may no longer be safe and can put you at risk of falling in. If in doubt, take a different route.</a:t>
            </a:r>
          </a:p>
          <a:p>
            <a:pPr marL="0" indent="0">
              <a:lnSpc>
                <a:spcPct val="115000"/>
              </a:lnSpc>
              <a:spcAft>
                <a:spcPts val="1000"/>
              </a:spcAft>
              <a:buNone/>
            </a:pPr>
            <a:endParaRPr lang="en-GB" dirty="0"/>
          </a:p>
        </p:txBody>
      </p:sp>
    </p:spTree>
    <p:extLst>
      <p:ext uri="{BB962C8B-B14F-4D97-AF65-F5344CB8AC3E}">
        <p14:creationId xmlns:p14="http://schemas.microsoft.com/office/powerpoint/2010/main" val="30819153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6682" y="341632"/>
            <a:ext cx="8534400" cy="1058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vmware-host\Shared Folders\Desktop\beach front blackpool.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083441" y="1766437"/>
            <a:ext cx="2799063" cy="19206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34349" y="1684995"/>
            <a:ext cx="2689588" cy="42043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b="1" dirty="0"/>
              <a:t>Depth of the water</a:t>
            </a:r>
          </a:p>
          <a:p>
            <a:pPr marL="285750" indent="-285750">
              <a:lnSpc>
                <a:spcPct val="150000"/>
              </a:lnSpc>
              <a:buFont typeface="Arial" panose="020B0604020202020204" pitchFamily="34" charset="0"/>
              <a:buChar char="•"/>
            </a:pPr>
            <a:r>
              <a:rPr lang="en-GB" b="1" dirty="0"/>
              <a:t>Cold water</a:t>
            </a:r>
          </a:p>
          <a:p>
            <a:pPr marL="285750" indent="-285750">
              <a:lnSpc>
                <a:spcPct val="150000"/>
              </a:lnSpc>
              <a:buFont typeface="Arial" panose="020B0604020202020204" pitchFamily="34" charset="0"/>
              <a:buChar char="•"/>
            </a:pPr>
            <a:r>
              <a:rPr lang="en-GB" b="1" dirty="0"/>
              <a:t>Risk of getting trapped</a:t>
            </a:r>
          </a:p>
          <a:p>
            <a:pPr marL="285750" indent="-285750">
              <a:lnSpc>
                <a:spcPct val="150000"/>
              </a:lnSpc>
              <a:buFont typeface="Arial" panose="020B0604020202020204" pitchFamily="34" charset="0"/>
              <a:buChar char="•"/>
            </a:pPr>
            <a:r>
              <a:rPr lang="en-GB" b="1" dirty="0"/>
              <a:t>Difficulty getting out</a:t>
            </a:r>
          </a:p>
          <a:p>
            <a:pPr marL="285750" indent="-285750">
              <a:lnSpc>
                <a:spcPct val="150000"/>
              </a:lnSpc>
              <a:buFont typeface="Arial" panose="020B0604020202020204" pitchFamily="34" charset="0"/>
              <a:buChar char="•"/>
            </a:pPr>
            <a:r>
              <a:rPr lang="en-GB" b="1" dirty="0"/>
              <a:t>Hidden currents and strong tides</a:t>
            </a:r>
          </a:p>
          <a:p>
            <a:pPr marL="285750" indent="-285750">
              <a:lnSpc>
                <a:spcPct val="150000"/>
              </a:lnSpc>
              <a:buFont typeface="Arial" panose="020B0604020202020204" pitchFamily="34" charset="0"/>
              <a:buChar char="•"/>
            </a:pPr>
            <a:r>
              <a:rPr lang="en-GB" b="1" dirty="0"/>
              <a:t>Rubbish under the waterline</a:t>
            </a:r>
          </a:p>
          <a:p>
            <a:pPr marL="285750" indent="-285750">
              <a:lnSpc>
                <a:spcPct val="150000"/>
              </a:lnSpc>
              <a:buFont typeface="Arial" panose="020B0604020202020204" pitchFamily="34" charset="0"/>
              <a:buChar char="•"/>
            </a:pPr>
            <a:r>
              <a:rPr lang="en-GB" b="1" dirty="0"/>
              <a:t>Polluted water</a:t>
            </a:r>
          </a:p>
          <a:p>
            <a:pPr marL="285750" indent="-285750">
              <a:lnSpc>
                <a:spcPct val="150000"/>
              </a:lnSpc>
              <a:buFont typeface="Arial" panose="020B0604020202020204" pitchFamily="34" charset="0"/>
              <a:buChar char="•"/>
            </a:pPr>
            <a:r>
              <a:rPr lang="en-GB" b="1" dirty="0"/>
              <a:t>Remote locations</a:t>
            </a:r>
          </a:p>
        </p:txBody>
      </p:sp>
      <p:pic>
        <p:nvPicPr>
          <p:cNvPr id="3" name="Picture 2" descr="Text, logo&#10;&#10;Description automatically generated">
            <a:extLst>
              <a:ext uri="{FF2B5EF4-FFF2-40B4-BE49-F238E27FC236}">
                <a16:creationId xmlns:a16="http://schemas.microsoft.com/office/drawing/2014/main" id="{05B93F8F-56C8-460E-AB98-CCDA23507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07" y="304800"/>
            <a:ext cx="4500229" cy="880480"/>
          </a:xfrm>
          <a:prstGeom prst="rect">
            <a:avLst/>
          </a:prstGeom>
        </p:spPr>
      </p:pic>
      <p:pic>
        <p:nvPicPr>
          <p:cNvPr id="9" name="Picture 8">
            <a:extLst>
              <a:ext uri="{FF2B5EF4-FFF2-40B4-BE49-F238E27FC236}">
                <a16:creationId xmlns:a16="http://schemas.microsoft.com/office/drawing/2014/main" id="{92DA2794-3C02-40B7-A05E-DBA8AB7C1BCF}"/>
              </a:ext>
            </a:extLst>
          </p:cNvPr>
          <p:cNvPicPr>
            <a:picLocks noChangeAspect="1"/>
          </p:cNvPicPr>
          <p:nvPr/>
        </p:nvPicPr>
        <p:blipFill>
          <a:blip r:embed="rId6"/>
          <a:stretch>
            <a:fillRect/>
          </a:stretch>
        </p:blipFill>
        <p:spPr>
          <a:xfrm>
            <a:off x="6069157" y="4091963"/>
            <a:ext cx="2788162" cy="1992147"/>
          </a:xfrm>
          <a:prstGeom prst="rect">
            <a:avLst/>
          </a:prstGeom>
        </p:spPr>
      </p:pic>
      <p:pic>
        <p:nvPicPr>
          <p:cNvPr id="14" name="Picture 13">
            <a:extLst>
              <a:ext uri="{FF2B5EF4-FFF2-40B4-BE49-F238E27FC236}">
                <a16:creationId xmlns:a16="http://schemas.microsoft.com/office/drawing/2014/main" id="{FCF5354E-7BBD-4149-89CF-8B15E3EAE552}"/>
              </a:ext>
            </a:extLst>
          </p:cNvPr>
          <p:cNvPicPr>
            <a:picLocks noChangeAspect="1"/>
          </p:cNvPicPr>
          <p:nvPr/>
        </p:nvPicPr>
        <p:blipFill>
          <a:blip r:embed="rId7"/>
          <a:stretch>
            <a:fillRect/>
          </a:stretch>
        </p:blipFill>
        <p:spPr>
          <a:xfrm>
            <a:off x="286683" y="1804537"/>
            <a:ext cx="2788162" cy="1920655"/>
          </a:xfrm>
          <a:prstGeom prst="rect">
            <a:avLst/>
          </a:prstGeom>
        </p:spPr>
      </p:pic>
      <p:pic>
        <p:nvPicPr>
          <p:cNvPr id="15" name="Picture 14">
            <a:extLst>
              <a:ext uri="{FF2B5EF4-FFF2-40B4-BE49-F238E27FC236}">
                <a16:creationId xmlns:a16="http://schemas.microsoft.com/office/drawing/2014/main" id="{AB502D96-E179-4C5F-AA05-E1BAB36FDA4C}"/>
              </a:ext>
            </a:extLst>
          </p:cNvPr>
          <p:cNvPicPr>
            <a:picLocks noChangeAspect="1"/>
          </p:cNvPicPr>
          <p:nvPr/>
        </p:nvPicPr>
        <p:blipFill>
          <a:blip r:embed="rId8"/>
          <a:stretch>
            <a:fillRect/>
          </a:stretch>
        </p:blipFill>
        <p:spPr>
          <a:xfrm>
            <a:off x="275833" y="4091963"/>
            <a:ext cx="2799012" cy="1920655"/>
          </a:xfrm>
          <a:prstGeom prst="rect">
            <a:avLst/>
          </a:prstGeom>
        </p:spPr>
      </p:pic>
    </p:spTree>
    <p:extLst>
      <p:ext uri="{BB962C8B-B14F-4D97-AF65-F5344CB8AC3E}">
        <p14:creationId xmlns:p14="http://schemas.microsoft.com/office/powerpoint/2010/main" val="286858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 y="264911"/>
            <a:ext cx="8534400" cy="1058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extBox 21"/>
          <p:cNvSpPr txBox="1">
            <a:spLocks noChangeArrowheads="1"/>
          </p:cNvSpPr>
          <p:nvPr/>
        </p:nvSpPr>
        <p:spPr bwMode="auto">
          <a:xfrm>
            <a:off x="266700" y="1547722"/>
            <a:ext cx="287839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2000" b="1" dirty="0">
                <a:solidFill>
                  <a:schemeClr val="accent1"/>
                </a:solidFill>
                <a:latin typeface="Arial" charset="0"/>
                <a:cs typeface="Arial" charset="0"/>
              </a:rPr>
              <a:t>Short Term </a:t>
            </a:r>
          </a:p>
        </p:txBody>
      </p:sp>
      <p:sp>
        <p:nvSpPr>
          <p:cNvPr id="4" name="TextBox 3">
            <a:extLst>
              <a:ext uri="{FF2B5EF4-FFF2-40B4-BE49-F238E27FC236}">
                <a16:creationId xmlns:a16="http://schemas.microsoft.com/office/drawing/2014/main" id="{379CB59B-CC56-4A35-BEC7-DFA033419196}"/>
              </a:ext>
            </a:extLst>
          </p:cNvPr>
          <p:cNvSpPr txBox="1"/>
          <p:nvPr/>
        </p:nvSpPr>
        <p:spPr>
          <a:xfrm>
            <a:off x="714884" y="4710113"/>
            <a:ext cx="2439769" cy="1323439"/>
          </a:xfrm>
          <a:prstGeom prst="rect">
            <a:avLst/>
          </a:prstGeom>
          <a:noFill/>
        </p:spPr>
        <p:txBody>
          <a:bodyPr wrap="square" rtlCol="0">
            <a:spAutoFit/>
          </a:bodyPr>
          <a:lstStyle/>
          <a:p>
            <a:pPr marL="285750" indent="-285750">
              <a:buFont typeface="Arial" panose="020B0604020202020204" pitchFamily="34" charset="0"/>
              <a:buChar char="•"/>
            </a:pPr>
            <a:r>
              <a:rPr lang="en-GB" sz="2000" b="1" dirty="0"/>
              <a:t>Panic</a:t>
            </a:r>
          </a:p>
          <a:p>
            <a:pPr marL="285750" indent="-285750">
              <a:buFont typeface="Arial" panose="020B0604020202020204" pitchFamily="34" charset="0"/>
              <a:buChar char="•"/>
            </a:pPr>
            <a:r>
              <a:rPr lang="en-GB" sz="2000" b="1" dirty="0"/>
              <a:t>Struggle to breath </a:t>
            </a:r>
          </a:p>
          <a:p>
            <a:pPr marL="285750" indent="-285750">
              <a:buFont typeface="Arial" panose="020B0604020202020204" pitchFamily="34" charset="0"/>
              <a:buChar char="•"/>
            </a:pPr>
            <a:r>
              <a:rPr lang="en-GB" sz="2000" b="1" dirty="0"/>
              <a:t>Heart rate rises rapidly</a:t>
            </a:r>
          </a:p>
        </p:txBody>
      </p:sp>
      <p:sp>
        <p:nvSpPr>
          <p:cNvPr id="28" name="TextBox 27">
            <a:extLst>
              <a:ext uri="{FF2B5EF4-FFF2-40B4-BE49-F238E27FC236}">
                <a16:creationId xmlns:a16="http://schemas.microsoft.com/office/drawing/2014/main" id="{837E80B3-4130-496F-832D-F8457691FEEE}"/>
              </a:ext>
            </a:extLst>
          </p:cNvPr>
          <p:cNvSpPr txBox="1"/>
          <p:nvPr/>
        </p:nvSpPr>
        <p:spPr>
          <a:xfrm>
            <a:off x="3363851" y="4749908"/>
            <a:ext cx="2439769" cy="1323439"/>
          </a:xfrm>
          <a:prstGeom prst="rect">
            <a:avLst/>
          </a:prstGeom>
          <a:noFill/>
        </p:spPr>
        <p:txBody>
          <a:bodyPr wrap="square" rtlCol="0">
            <a:spAutoFit/>
          </a:bodyPr>
          <a:lstStyle/>
          <a:p>
            <a:pPr marL="285750" indent="-285750">
              <a:buFont typeface="Arial" panose="020B0604020202020204" pitchFamily="34" charset="0"/>
              <a:buChar char="•"/>
            </a:pPr>
            <a:r>
              <a:rPr lang="en-GB" sz="2000" b="1" dirty="0"/>
              <a:t>Arms and legs will cool quickly </a:t>
            </a:r>
          </a:p>
          <a:p>
            <a:pPr marL="285750" indent="-285750">
              <a:buFont typeface="Arial" panose="020B0604020202020204" pitchFamily="34" charset="0"/>
              <a:buChar char="•"/>
            </a:pPr>
            <a:r>
              <a:rPr lang="en-GB" sz="2000" b="1" dirty="0"/>
              <a:t>Leads to a loss of strength</a:t>
            </a:r>
          </a:p>
        </p:txBody>
      </p:sp>
      <p:sp>
        <p:nvSpPr>
          <p:cNvPr id="29" name="TextBox 21">
            <a:extLst>
              <a:ext uri="{FF2B5EF4-FFF2-40B4-BE49-F238E27FC236}">
                <a16:creationId xmlns:a16="http://schemas.microsoft.com/office/drawing/2014/main" id="{0D022D5A-8984-4761-90BE-5BB0E68B7BE6}"/>
              </a:ext>
            </a:extLst>
          </p:cNvPr>
          <p:cNvSpPr txBox="1">
            <a:spLocks noChangeArrowheads="1"/>
          </p:cNvSpPr>
          <p:nvPr/>
        </p:nvSpPr>
        <p:spPr bwMode="auto">
          <a:xfrm>
            <a:off x="3094702" y="1530206"/>
            <a:ext cx="287839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2000" b="1" dirty="0">
                <a:solidFill>
                  <a:schemeClr val="accent1"/>
                </a:solidFill>
                <a:latin typeface="Arial" charset="0"/>
                <a:cs typeface="Arial" charset="0"/>
              </a:rPr>
              <a:t>Medium Term </a:t>
            </a:r>
          </a:p>
        </p:txBody>
      </p:sp>
      <p:sp>
        <p:nvSpPr>
          <p:cNvPr id="30" name="TextBox 21">
            <a:extLst>
              <a:ext uri="{FF2B5EF4-FFF2-40B4-BE49-F238E27FC236}">
                <a16:creationId xmlns:a16="http://schemas.microsoft.com/office/drawing/2014/main" id="{0E95A647-F31B-4C51-B90D-F42D4F3F734F}"/>
              </a:ext>
            </a:extLst>
          </p:cNvPr>
          <p:cNvSpPr txBox="1">
            <a:spLocks noChangeArrowheads="1"/>
          </p:cNvSpPr>
          <p:nvPr/>
        </p:nvSpPr>
        <p:spPr bwMode="auto">
          <a:xfrm>
            <a:off x="5945220" y="1547722"/>
            <a:ext cx="287839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lgn="l">
              <a:spcBef>
                <a:spcPct val="0"/>
              </a:spcBef>
              <a:defRPr sz="2400">
                <a:solidFill>
                  <a:schemeClr val="tx1"/>
                </a:solidFill>
                <a:latin typeface="Times New Roman" pitchFamily="18" charset="0"/>
              </a:defRPr>
            </a:lvl1pPr>
            <a:lvl2pPr marL="742950" indent="-285750" algn="l">
              <a:spcBef>
                <a:spcPct val="0"/>
              </a:spcBef>
              <a:defRPr sz="2400">
                <a:solidFill>
                  <a:schemeClr val="tx1"/>
                </a:solidFill>
                <a:latin typeface="Times New Roman" pitchFamily="18" charset="0"/>
              </a:defRPr>
            </a:lvl2pPr>
            <a:lvl3pPr marL="1143000" indent="-228600" algn="l">
              <a:spcBef>
                <a:spcPct val="0"/>
              </a:spcBef>
              <a:defRPr sz="2400">
                <a:solidFill>
                  <a:schemeClr val="tx1"/>
                </a:solidFill>
                <a:latin typeface="Times New Roman" pitchFamily="18" charset="0"/>
              </a:defRPr>
            </a:lvl3pPr>
            <a:lvl4pPr marL="1600200" indent="-228600" algn="l">
              <a:spcBef>
                <a:spcPct val="0"/>
              </a:spcBef>
              <a:defRPr sz="2400">
                <a:solidFill>
                  <a:schemeClr val="tx1"/>
                </a:solidFill>
                <a:latin typeface="Times New Roman" pitchFamily="18" charset="0"/>
              </a:defRPr>
            </a:lvl4pPr>
            <a:lvl5pPr marL="2057400" indent="-228600" algn="l">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sz="2000" b="1" dirty="0">
                <a:solidFill>
                  <a:schemeClr val="accent1"/>
                </a:solidFill>
                <a:latin typeface="Arial" charset="0"/>
                <a:cs typeface="Arial" charset="0"/>
              </a:rPr>
              <a:t>Longer Term </a:t>
            </a:r>
          </a:p>
        </p:txBody>
      </p:sp>
      <p:sp>
        <p:nvSpPr>
          <p:cNvPr id="31" name="TextBox 30">
            <a:extLst>
              <a:ext uri="{FF2B5EF4-FFF2-40B4-BE49-F238E27FC236}">
                <a16:creationId xmlns:a16="http://schemas.microsoft.com/office/drawing/2014/main" id="{AEA57631-723F-42FB-8F5F-7296CCA3C524}"/>
              </a:ext>
            </a:extLst>
          </p:cNvPr>
          <p:cNvSpPr txBox="1"/>
          <p:nvPr/>
        </p:nvSpPr>
        <p:spPr>
          <a:xfrm>
            <a:off x="6012818" y="4746679"/>
            <a:ext cx="2878396" cy="1323439"/>
          </a:xfrm>
          <a:prstGeom prst="rect">
            <a:avLst/>
          </a:prstGeom>
          <a:noFill/>
        </p:spPr>
        <p:txBody>
          <a:bodyPr wrap="square" rtlCol="0">
            <a:spAutoFit/>
          </a:bodyPr>
          <a:lstStyle/>
          <a:p>
            <a:pPr marL="285750" indent="-285750">
              <a:buFont typeface="Arial" panose="020B0604020202020204" pitchFamily="34" charset="0"/>
              <a:buChar char="•"/>
            </a:pPr>
            <a:r>
              <a:rPr lang="en-GB" sz="2000" b="1" dirty="0"/>
              <a:t>Body becomes so cold you can’t control it </a:t>
            </a:r>
          </a:p>
          <a:p>
            <a:pPr marL="285750" indent="-285750">
              <a:buFont typeface="Arial" panose="020B0604020202020204" pitchFamily="34" charset="0"/>
              <a:buChar char="•"/>
            </a:pPr>
            <a:r>
              <a:rPr lang="en-GB" sz="2000" b="1" dirty="0"/>
              <a:t>Become disorientated and fall unconscious</a:t>
            </a:r>
          </a:p>
        </p:txBody>
      </p:sp>
      <p:pic>
        <p:nvPicPr>
          <p:cNvPr id="6" name="Picture 5">
            <a:extLst>
              <a:ext uri="{FF2B5EF4-FFF2-40B4-BE49-F238E27FC236}">
                <a16:creationId xmlns:a16="http://schemas.microsoft.com/office/drawing/2014/main" id="{1EC886DE-69A3-460C-86A3-3F9B772D3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8728"/>
            <a:ext cx="7702287" cy="1385272"/>
          </a:xfrm>
          <a:prstGeom prst="rect">
            <a:avLst/>
          </a:prstGeom>
        </p:spPr>
      </p:pic>
      <p:pic>
        <p:nvPicPr>
          <p:cNvPr id="12" name="Picture 11">
            <a:extLst>
              <a:ext uri="{FF2B5EF4-FFF2-40B4-BE49-F238E27FC236}">
                <a16:creationId xmlns:a16="http://schemas.microsoft.com/office/drawing/2014/main" id="{1843F20C-17D5-4A3F-A7A4-32548C2D3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866" y="2029107"/>
            <a:ext cx="811291" cy="2467990"/>
          </a:xfrm>
          <a:prstGeom prst="rect">
            <a:avLst/>
          </a:prstGeom>
        </p:spPr>
      </p:pic>
      <p:pic>
        <p:nvPicPr>
          <p:cNvPr id="15" name="Picture 14">
            <a:extLst>
              <a:ext uri="{FF2B5EF4-FFF2-40B4-BE49-F238E27FC236}">
                <a16:creationId xmlns:a16="http://schemas.microsoft.com/office/drawing/2014/main" id="{746F128E-CEFD-4F03-9F80-35F3D63753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8093" y="1768562"/>
            <a:ext cx="1200203" cy="2743064"/>
          </a:xfrm>
          <a:prstGeom prst="rect">
            <a:avLst/>
          </a:prstGeom>
        </p:spPr>
      </p:pic>
      <p:pic>
        <p:nvPicPr>
          <p:cNvPr id="17" name="Picture 16">
            <a:extLst>
              <a:ext uri="{FF2B5EF4-FFF2-40B4-BE49-F238E27FC236}">
                <a16:creationId xmlns:a16="http://schemas.microsoft.com/office/drawing/2014/main" id="{1D44EF9C-9549-4EBC-8B9D-EBEFB63902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9283" y="1784500"/>
            <a:ext cx="1200203" cy="2743062"/>
          </a:xfrm>
          <a:prstGeom prst="rect">
            <a:avLst/>
          </a:prstGeom>
        </p:spPr>
      </p:pic>
    </p:spTree>
    <p:extLst>
      <p:ext uri="{BB962C8B-B14F-4D97-AF65-F5344CB8AC3E}">
        <p14:creationId xmlns:p14="http://schemas.microsoft.com/office/powerpoint/2010/main" val="264833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vmware-host\Shared Folders\Desktop\Water Safety Presentation\Red water safety box.jpg">
            <a:extLst>
              <a:ext uri="{FF2B5EF4-FFF2-40B4-BE49-F238E27FC236}">
                <a16:creationId xmlns:a16="http://schemas.microsoft.com/office/drawing/2014/main" id="{A508FA2A-9919-4366-95A4-46F359E45B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377" y="-97114"/>
            <a:ext cx="9352846" cy="70313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E573AA-69CD-41A7-A49F-7EDFD9ED0CE9}"/>
              </a:ext>
            </a:extLst>
          </p:cNvPr>
          <p:cNvSpPr txBox="1"/>
          <p:nvPr/>
        </p:nvSpPr>
        <p:spPr>
          <a:xfrm>
            <a:off x="288731" y="1399802"/>
            <a:ext cx="4490490" cy="5262979"/>
          </a:xfrm>
          <a:prstGeom prst="rect">
            <a:avLst/>
          </a:prstGeom>
          <a:noFill/>
        </p:spPr>
        <p:txBody>
          <a:bodyPr wrap="square" rtlCol="0">
            <a:spAutoFit/>
          </a:bodyPr>
          <a:lstStyle/>
          <a:p>
            <a:pPr marL="214313" indent="-214313">
              <a:buFont typeface="Arial" panose="020B0604020202020204" pitchFamily="34" charset="0"/>
              <a:buChar char="•"/>
              <a:defRPr/>
            </a:pPr>
            <a:r>
              <a:rPr lang="en-GB" sz="2400" b="1" dirty="0">
                <a:solidFill>
                  <a:prstClr val="black"/>
                </a:solidFill>
                <a:latin typeface="Calibri"/>
              </a:rPr>
              <a:t>Body temperature can drop rapidly after leaving the water</a:t>
            </a:r>
            <a:br>
              <a:rPr lang="en-GB" sz="2400" b="1" dirty="0">
                <a:solidFill>
                  <a:prstClr val="black"/>
                </a:solidFill>
                <a:latin typeface="Calibri"/>
              </a:rPr>
            </a:br>
            <a:endParaRPr lang="en-GB" sz="2400" b="1" dirty="0">
              <a:solidFill>
                <a:prstClr val="black"/>
              </a:solidFill>
              <a:latin typeface="Calibri"/>
            </a:endParaRPr>
          </a:p>
          <a:p>
            <a:pPr marL="214313" indent="-214313">
              <a:buFont typeface="Arial" panose="020B0604020202020204" pitchFamily="34" charset="0"/>
              <a:buChar char="•"/>
              <a:defRPr/>
            </a:pPr>
            <a:r>
              <a:rPr lang="en-GB" sz="2400" b="1" dirty="0">
                <a:solidFill>
                  <a:prstClr val="black"/>
                </a:solidFill>
                <a:latin typeface="Calibri"/>
              </a:rPr>
              <a:t>This is called ‘</a:t>
            </a:r>
            <a:r>
              <a:rPr lang="en-GB" sz="2400" b="1" dirty="0" err="1">
                <a:solidFill>
                  <a:prstClr val="black"/>
                </a:solidFill>
                <a:latin typeface="Calibri"/>
              </a:rPr>
              <a:t>afterdrop</a:t>
            </a:r>
            <a:r>
              <a:rPr lang="en-GB" sz="2400" b="1" dirty="0">
                <a:solidFill>
                  <a:prstClr val="black"/>
                </a:solidFill>
                <a:latin typeface="Calibri"/>
              </a:rPr>
              <a:t>’ and can be very harmful</a:t>
            </a:r>
            <a:br>
              <a:rPr lang="en-GB" sz="2400" b="1" dirty="0">
                <a:solidFill>
                  <a:prstClr val="black"/>
                </a:solidFill>
                <a:latin typeface="Calibri"/>
              </a:rPr>
            </a:br>
            <a:endParaRPr lang="en-GB" sz="2400" b="1" dirty="0">
              <a:solidFill>
                <a:prstClr val="black"/>
              </a:solidFill>
              <a:latin typeface="Calibri"/>
            </a:endParaRPr>
          </a:p>
          <a:p>
            <a:pPr marL="214313" indent="-214313">
              <a:buFont typeface="Arial" panose="020B0604020202020204" pitchFamily="34" charset="0"/>
              <a:buChar char="•"/>
              <a:defRPr/>
            </a:pPr>
            <a:r>
              <a:rPr lang="en-GB" sz="2400" b="1" dirty="0">
                <a:solidFill>
                  <a:prstClr val="black"/>
                </a:solidFill>
                <a:latin typeface="Calibri"/>
              </a:rPr>
              <a:t>After leaving the water, warm yourself gradually</a:t>
            </a:r>
          </a:p>
          <a:p>
            <a:pPr marL="214313" indent="-214313">
              <a:buFont typeface="Arial" panose="020B0604020202020204" pitchFamily="34" charset="0"/>
              <a:buChar char="•"/>
              <a:defRPr/>
            </a:pPr>
            <a:endParaRPr lang="en-GB" sz="2400" b="1" dirty="0">
              <a:solidFill>
                <a:prstClr val="black"/>
              </a:solidFill>
              <a:latin typeface="Calibri"/>
            </a:endParaRPr>
          </a:p>
          <a:p>
            <a:pPr marL="214313" indent="-214313">
              <a:buFont typeface="Arial" panose="020B0604020202020204" pitchFamily="34" charset="0"/>
              <a:buChar char="•"/>
              <a:defRPr/>
            </a:pPr>
            <a:r>
              <a:rPr lang="en-GB" sz="2400" b="1" dirty="0">
                <a:solidFill>
                  <a:prstClr val="black"/>
                </a:solidFill>
                <a:latin typeface="Calibri"/>
              </a:rPr>
              <a:t>Get dressed quickly, including a hat and gloves if possible</a:t>
            </a:r>
          </a:p>
          <a:p>
            <a:pPr marL="214313" indent="-214313">
              <a:buFont typeface="Arial" panose="020B0604020202020204" pitchFamily="34" charset="0"/>
              <a:buChar char="•"/>
              <a:defRPr/>
            </a:pPr>
            <a:endParaRPr lang="en-GB" sz="2400" b="1" dirty="0">
              <a:solidFill>
                <a:prstClr val="black"/>
              </a:solidFill>
              <a:latin typeface="Calibri"/>
            </a:endParaRPr>
          </a:p>
          <a:p>
            <a:pPr marL="214313" indent="-214313">
              <a:buFont typeface="Arial" panose="020B0604020202020204" pitchFamily="34" charset="0"/>
              <a:buChar char="•"/>
              <a:defRPr/>
            </a:pPr>
            <a:r>
              <a:rPr lang="en-GB" sz="2400" b="1" dirty="0">
                <a:solidFill>
                  <a:prstClr val="black"/>
                </a:solidFill>
                <a:latin typeface="Calibri"/>
              </a:rPr>
              <a:t>Have a warm drink and eat some food</a:t>
            </a:r>
          </a:p>
        </p:txBody>
      </p:sp>
      <p:pic>
        <p:nvPicPr>
          <p:cNvPr id="3" name="Picture 2" descr="A person holding a cup&#10;&#10;Description automatically generated with low confidence">
            <a:extLst>
              <a:ext uri="{FF2B5EF4-FFF2-40B4-BE49-F238E27FC236}">
                <a16:creationId xmlns:a16="http://schemas.microsoft.com/office/drawing/2014/main" id="{6BED3AD1-8B01-4717-2A87-FAA54EC2D1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343" r="13930"/>
          <a:stretch/>
        </p:blipFill>
        <p:spPr>
          <a:xfrm>
            <a:off x="4964857" y="-86998"/>
            <a:ext cx="4491248" cy="7055065"/>
          </a:xfrm>
          <a:prstGeom prst="rect">
            <a:avLst/>
          </a:prstGeom>
        </p:spPr>
      </p:pic>
      <p:sp>
        <p:nvSpPr>
          <p:cNvPr id="10" name="Rectangle 9">
            <a:extLst>
              <a:ext uri="{FF2B5EF4-FFF2-40B4-BE49-F238E27FC236}">
                <a16:creationId xmlns:a16="http://schemas.microsoft.com/office/drawing/2014/main" id="{BD8012AC-C0D7-44B7-AAD7-473ACF220302}"/>
              </a:ext>
            </a:extLst>
          </p:cNvPr>
          <p:cNvSpPr/>
          <p:nvPr/>
        </p:nvSpPr>
        <p:spPr>
          <a:xfrm>
            <a:off x="288731" y="304800"/>
            <a:ext cx="8566538" cy="82358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EE3B34"/>
                </a:solidFill>
                <a:latin typeface="Berlin Sans FB" panose="020E0602020502020306" pitchFamily="34" charset="0"/>
              </a:rPr>
              <a:t> Cooling or ‘</a:t>
            </a:r>
            <a:r>
              <a:rPr lang="en-GB" sz="4000" dirty="0" err="1">
                <a:solidFill>
                  <a:srgbClr val="EE3B34"/>
                </a:solidFill>
                <a:latin typeface="Berlin Sans FB" panose="020E0602020502020306" pitchFamily="34" charset="0"/>
              </a:rPr>
              <a:t>Afterdrop</a:t>
            </a:r>
            <a:r>
              <a:rPr lang="en-GB" sz="4000" dirty="0">
                <a:solidFill>
                  <a:srgbClr val="EE3B34"/>
                </a:solidFill>
                <a:latin typeface="Berlin Sans FB" panose="020E0602020502020306" pitchFamily="34" charset="0"/>
              </a:rPr>
              <a:t>’</a:t>
            </a:r>
            <a:endParaRPr lang="en-GB" sz="4000" b="1" dirty="0">
              <a:latin typeface="Berlin Sans FB" panose="020E0602020502020306" pitchFamily="34" charset="0"/>
            </a:endParaRPr>
          </a:p>
        </p:txBody>
      </p:sp>
    </p:spTree>
    <p:extLst>
      <p:ext uri="{BB962C8B-B14F-4D97-AF65-F5344CB8AC3E}">
        <p14:creationId xmlns:p14="http://schemas.microsoft.com/office/powerpoint/2010/main" val="186765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mware-host\Shared Folders\Desktop\Water Safety Presentation\Red water safety box.jpg">
            <a:extLst>
              <a:ext uri="{FF2B5EF4-FFF2-40B4-BE49-F238E27FC236}">
                <a16:creationId xmlns:a16="http://schemas.microsoft.com/office/drawing/2014/main" id="{5CF8C163-2A7B-B9FF-B7F1-9A47EF17E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69"/>
            <a:ext cx="9143999" cy="68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6E2613-3BBC-C8B8-5022-0DA4442D77B7}"/>
              </a:ext>
            </a:extLst>
          </p:cNvPr>
          <p:cNvSpPr/>
          <p:nvPr/>
        </p:nvSpPr>
        <p:spPr>
          <a:xfrm>
            <a:off x="291191" y="267461"/>
            <a:ext cx="8449398" cy="84366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4000" dirty="0">
                <a:solidFill>
                  <a:srgbClr val="EE3B34"/>
                </a:solidFill>
                <a:latin typeface="Berlin Sans FB" panose="020E0602020502020306" pitchFamily="34" charset="0"/>
              </a:rPr>
              <a:t> Need help? - What you should do</a:t>
            </a:r>
            <a:endParaRPr lang="en-GB" sz="4000" dirty="0">
              <a:latin typeface="Berlin Sans FB" panose="020E0602020502020306" pitchFamily="34" charset="0"/>
            </a:endParaRPr>
          </a:p>
        </p:txBody>
      </p:sp>
      <p:pic>
        <p:nvPicPr>
          <p:cNvPr id="7" name="Picture 1" descr="C:\Documents and Settings\Alan Sutherland\Desktop\Shout &amp; Signal.jpg">
            <a:extLst>
              <a:ext uri="{FF2B5EF4-FFF2-40B4-BE49-F238E27FC236}">
                <a16:creationId xmlns:a16="http://schemas.microsoft.com/office/drawing/2014/main" id="{CF740DD5-F08E-1517-B0F3-7B45D6ECAB80}"/>
              </a:ext>
            </a:extLst>
          </p:cNvPr>
          <p:cNvPicPr>
            <a:picLocks noChangeAspect="1" noChangeArrowheads="1"/>
          </p:cNvPicPr>
          <p:nvPr/>
        </p:nvPicPr>
        <p:blipFill>
          <a:blip r:embed="rId4"/>
          <a:srcRect/>
          <a:stretch>
            <a:fillRect/>
          </a:stretch>
        </p:blipFill>
        <p:spPr bwMode="auto">
          <a:xfrm>
            <a:off x="853264" y="1975214"/>
            <a:ext cx="4432445" cy="3882156"/>
          </a:xfrm>
          <a:prstGeom prst="rect">
            <a:avLst/>
          </a:prstGeom>
          <a:ln>
            <a:noFill/>
          </a:ln>
          <a:effectLst>
            <a:outerShdw blurRad="292100" dist="139700" dir="2700000" algn="tl" rotWithShape="0">
              <a:srgbClr val="333333">
                <a:alpha val="65000"/>
              </a:srgbClr>
            </a:outerShdw>
          </a:effectLst>
        </p:spPr>
      </p:pic>
      <p:sp>
        <p:nvSpPr>
          <p:cNvPr id="15366" name="TextBox 1">
            <a:extLst>
              <a:ext uri="{FF2B5EF4-FFF2-40B4-BE49-F238E27FC236}">
                <a16:creationId xmlns:a16="http://schemas.microsoft.com/office/drawing/2014/main" id="{E23B628E-33EB-447F-555E-E684C3D34867}"/>
              </a:ext>
            </a:extLst>
          </p:cNvPr>
          <p:cNvSpPr txBox="1">
            <a:spLocks noChangeArrowheads="1"/>
          </p:cNvSpPr>
          <p:nvPr/>
        </p:nvSpPr>
        <p:spPr bwMode="auto">
          <a:xfrm>
            <a:off x="5410200" y="1918662"/>
            <a:ext cx="386837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400" b="1" dirty="0">
                <a:solidFill>
                  <a:schemeClr val="bg1"/>
                </a:solidFill>
              </a:rPr>
              <a:t>Do not enter the water</a:t>
            </a:r>
            <a:br>
              <a:rPr lang="en-GB" altLang="en-US" sz="2400" b="1" dirty="0">
                <a:solidFill>
                  <a:schemeClr val="bg1"/>
                </a:solidFill>
              </a:rPr>
            </a:br>
            <a:r>
              <a:rPr lang="en-GB" altLang="en-US" sz="2400" b="1" dirty="0">
                <a:solidFill>
                  <a:schemeClr val="bg1"/>
                </a:solidFill>
              </a:rPr>
              <a:t>to rescue them.</a:t>
            </a:r>
          </a:p>
          <a:p>
            <a:pPr eaLnBrk="1" hangingPunct="1">
              <a:spcBef>
                <a:spcPct val="0"/>
              </a:spcBef>
            </a:pPr>
            <a:endParaRPr lang="en-US" altLang="en-US" sz="2400" b="1" dirty="0">
              <a:solidFill>
                <a:schemeClr val="bg1"/>
              </a:solidFill>
            </a:endParaRPr>
          </a:p>
          <a:p>
            <a:pPr eaLnBrk="1" hangingPunct="1">
              <a:spcBef>
                <a:spcPct val="0"/>
              </a:spcBef>
            </a:pPr>
            <a:r>
              <a:rPr lang="en-US" altLang="en-US" sz="2000" dirty="0">
                <a:solidFill>
                  <a:schemeClr val="bg1"/>
                </a:solidFill>
              </a:rPr>
              <a:t>Shout for help – and</a:t>
            </a:r>
            <a:br>
              <a:rPr lang="en-US" altLang="en-US" sz="2000" dirty="0">
                <a:solidFill>
                  <a:schemeClr val="bg1"/>
                </a:solidFill>
              </a:rPr>
            </a:br>
            <a:r>
              <a:rPr lang="en-US" altLang="en-US" sz="2000" dirty="0">
                <a:solidFill>
                  <a:schemeClr val="bg1"/>
                </a:solidFill>
              </a:rPr>
              <a:t>shout/signal to them,</a:t>
            </a:r>
            <a:br>
              <a:rPr lang="en-US" altLang="en-US" sz="2000" dirty="0">
                <a:solidFill>
                  <a:schemeClr val="bg1"/>
                </a:solidFill>
              </a:rPr>
            </a:br>
            <a:r>
              <a:rPr lang="en-US" altLang="en-US" sz="2000" dirty="0">
                <a:solidFill>
                  <a:schemeClr val="bg1"/>
                </a:solidFill>
              </a:rPr>
              <a:t>so that they know you</a:t>
            </a:r>
            <a:br>
              <a:rPr lang="en-US" altLang="en-US" sz="2000" dirty="0">
                <a:solidFill>
                  <a:schemeClr val="bg1"/>
                </a:solidFill>
              </a:rPr>
            </a:br>
            <a:r>
              <a:rPr lang="en-US" altLang="en-US" sz="2000" dirty="0">
                <a:solidFill>
                  <a:schemeClr val="bg1"/>
                </a:solidFill>
              </a:rPr>
              <a:t>are there.</a:t>
            </a:r>
          </a:p>
          <a:p>
            <a:pPr eaLnBrk="1" hangingPunct="1">
              <a:spcBef>
                <a:spcPct val="0"/>
              </a:spcBef>
            </a:pPr>
            <a:r>
              <a:rPr lang="en-US" altLang="en-US" sz="2000" dirty="0">
                <a:solidFill>
                  <a:schemeClr val="bg1"/>
                </a:solidFill>
              </a:rPr>
              <a:t>Call for help on 999 and</a:t>
            </a:r>
            <a:br>
              <a:rPr lang="en-US" altLang="en-US" sz="2000" dirty="0">
                <a:solidFill>
                  <a:schemeClr val="bg1"/>
                </a:solidFill>
              </a:rPr>
            </a:br>
            <a:r>
              <a:rPr lang="en-US" altLang="en-US" sz="2000" dirty="0">
                <a:solidFill>
                  <a:schemeClr val="bg1"/>
                </a:solidFill>
              </a:rPr>
              <a:t>give your location.</a:t>
            </a:r>
          </a:p>
          <a:p>
            <a:pPr eaLnBrk="1" hangingPunct="1">
              <a:spcBef>
                <a:spcPct val="0"/>
              </a:spcBef>
            </a:pPr>
            <a:r>
              <a:rPr lang="en-US" altLang="en-US" sz="2000" dirty="0">
                <a:solidFill>
                  <a:schemeClr val="bg1"/>
                </a:solidFill>
              </a:rPr>
              <a:t>Tell the person to try</a:t>
            </a:r>
            <a:br>
              <a:rPr lang="en-US" altLang="en-US" sz="2000" dirty="0">
                <a:solidFill>
                  <a:schemeClr val="bg1"/>
                </a:solidFill>
              </a:rPr>
            </a:br>
            <a:r>
              <a:rPr lang="en-US" altLang="en-US" sz="2000" dirty="0">
                <a:solidFill>
                  <a:schemeClr val="bg1"/>
                </a:solidFill>
              </a:rPr>
              <a:t>and stay calm and</a:t>
            </a:r>
            <a:br>
              <a:rPr lang="en-US" altLang="en-US" sz="2000" dirty="0">
                <a:solidFill>
                  <a:schemeClr val="bg1"/>
                </a:solidFill>
              </a:rPr>
            </a:br>
            <a:r>
              <a:rPr lang="en-US" altLang="en-US" sz="2000" dirty="0">
                <a:solidFill>
                  <a:schemeClr val="bg1"/>
                </a:solidFill>
              </a:rPr>
              <a:t>float on their back.</a:t>
            </a:r>
          </a:p>
          <a:p>
            <a:pPr eaLnBrk="1" hangingPunct="1">
              <a:spcBef>
                <a:spcPct val="0"/>
              </a:spcBef>
            </a:pPr>
            <a:r>
              <a:rPr lang="en-US" altLang="en-US" sz="2000" dirty="0">
                <a:solidFill>
                  <a:schemeClr val="bg1"/>
                </a:solidFill>
              </a:rPr>
              <a:t>Try to encourage them</a:t>
            </a:r>
            <a:br>
              <a:rPr lang="en-US" altLang="en-US" sz="2000" dirty="0">
                <a:solidFill>
                  <a:schemeClr val="bg1"/>
                </a:solidFill>
              </a:rPr>
            </a:br>
            <a:r>
              <a:rPr lang="en-US" altLang="en-US" sz="2000" dirty="0">
                <a:solidFill>
                  <a:schemeClr val="bg1"/>
                </a:solidFill>
              </a:rPr>
              <a:t>to a point of safety.</a:t>
            </a:r>
            <a:endParaRPr lang="en-GB" altLang="en-US" sz="2000" dirty="0">
              <a:solidFill>
                <a:schemeClr val="bg1"/>
              </a:solidFill>
            </a:endParaRPr>
          </a:p>
        </p:txBody>
      </p:sp>
      <p:sp>
        <p:nvSpPr>
          <p:cNvPr id="15369" name="TextBox 2">
            <a:extLst>
              <a:ext uri="{FF2B5EF4-FFF2-40B4-BE49-F238E27FC236}">
                <a16:creationId xmlns:a16="http://schemas.microsoft.com/office/drawing/2014/main" id="{A8074DBA-D6F1-13FF-9A9D-1F43C1BAAC59}"/>
              </a:ext>
            </a:extLst>
          </p:cNvPr>
          <p:cNvSpPr txBox="1">
            <a:spLocks noChangeArrowheads="1"/>
          </p:cNvSpPr>
          <p:nvPr/>
        </p:nvSpPr>
        <p:spPr bwMode="auto">
          <a:xfrm>
            <a:off x="990601" y="1252042"/>
            <a:ext cx="6912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bg1"/>
                </a:solidFill>
              </a:rPr>
              <a:t>If you see someone struggling in the water:</a:t>
            </a:r>
            <a:endParaRPr lang="en-GB" altLang="en-US" sz="28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mware-host\Shared Folders\Desktop\Red water safety bo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004" y="290979"/>
            <a:ext cx="8645992" cy="107186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9204" y="1600200"/>
            <a:ext cx="8011395" cy="4308872"/>
          </a:xfrm>
          <a:prstGeom prst="rect">
            <a:avLst/>
          </a:prstGeom>
          <a:noFill/>
        </p:spPr>
        <p:txBody>
          <a:bodyPr wrap="square" rtlCol="0">
            <a:spAutoFit/>
          </a:bodyPr>
          <a:lstStyle/>
          <a:p>
            <a:pPr>
              <a:defRPr/>
            </a:pPr>
            <a:r>
              <a:rPr lang="en-US" sz="2000" b="1" dirty="0">
                <a:solidFill>
                  <a:prstClr val="black"/>
                </a:solidFill>
                <a:latin typeface="Calibri"/>
                <a:cs typeface="Arial" panose="020B0604020202020204" pitchFamily="34" charset="0"/>
              </a:rPr>
              <a:t>What3Words can share your exact location with the emergency services:</a:t>
            </a:r>
          </a:p>
          <a:p>
            <a:pPr marL="214313" indent="-214313">
              <a:buFont typeface="Arial" panose="020B0604020202020204" pitchFamily="34" charset="0"/>
              <a:buChar char="•"/>
              <a:defRPr/>
            </a:pPr>
            <a:endParaRPr lang="en-US" sz="2000"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Download the </a:t>
            </a:r>
            <a:r>
              <a:rPr lang="en-US" b="1" dirty="0">
                <a:solidFill>
                  <a:prstClr val="black"/>
                </a:solidFill>
                <a:latin typeface="Calibri"/>
                <a:cs typeface="Arial" panose="020B0604020202020204" pitchFamily="34" charset="0"/>
              </a:rPr>
              <a:t>What3Words</a:t>
            </a:r>
            <a:r>
              <a:rPr lang="en-US" dirty="0">
                <a:solidFill>
                  <a:prstClr val="black"/>
                </a:solidFill>
                <a:latin typeface="Calibri"/>
                <a:cs typeface="Arial" panose="020B0604020202020204" pitchFamily="34" charset="0"/>
              </a:rPr>
              <a:t> app from Google Store/AppStore</a:t>
            </a: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Give the app permission to use your location</a:t>
            </a: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In an emergency, find your unique three-word location,                                            </a:t>
            </a:r>
            <a:r>
              <a:rPr lang="en-US" b="1" dirty="0">
                <a:solidFill>
                  <a:prstClr val="black"/>
                </a:solidFill>
                <a:latin typeface="Calibri"/>
                <a:cs typeface="Arial" panose="020B0604020202020204" pitchFamily="34" charset="0"/>
              </a:rPr>
              <a:t>e.g., ///</a:t>
            </a:r>
            <a:r>
              <a:rPr lang="en-US" b="1" dirty="0" err="1">
                <a:solidFill>
                  <a:prstClr val="black"/>
                </a:solidFill>
                <a:latin typeface="Calibri"/>
                <a:cs typeface="Arial" panose="020B0604020202020204" pitchFamily="34" charset="0"/>
              </a:rPr>
              <a:t>tells.puddles.punch</a:t>
            </a:r>
            <a:endParaRPr lang="en-US" b="1" dirty="0">
              <a:solidFill>
                <a:prstClr val="black"/>
              </a:solidFill>
              <a:latin typeface="Calibri"/>
              <a:cs typeface="Arial" panose="020B0604020202020204" pitchFamily="34" charset="0"/>
            </a:endParaRP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US" dirty="0">
                <a:solidFill>
                  <a:prstClr val="black"/>
                </a:solidFill>
                <a:latin typeface="Calibri"/>
                <a:cs typeface="Arial" panose="020B0604020202020204" pitchFamily="34" charset="0"/>
              </a:rPr>
              <a:t>Call 999 and give the operator your location,</a:t>
            </a:r>
            <a:br>
              <a:rPr lang="en-US" dirty="0">
                <a:solidFill>
                  <a:prstClr val="black"/>
                </a:solidFill>
                <a:latin typeface="Calibri"/>
                <a:cs typeface="Arial" panose="020B0604020202020204" pitchFamily="34" charset="0"/>
              </a:rPr>
            </a:br>
            <a:r>
              <a:rPr lang="en-US" dirty="0">
                <a:solidFill>
                  <a:prstClr val="black"/>
                </a:solidFill>
                <a:latin typeface="Calibri"/>
                <a:cs typeface="Arial" panose="020B0604020202020204" pitchFamily="34" charset="0"/>
              </a:rPr>
              <a:t>including your three words</a:t>
            </a:r>
          </a:p>
          <a:p>
            <a:pPr marL="342900" indent="-342900">
              <a:buFont typeface="+mj-lt"/>
              <a:buAutoNum type="arabicPeriod"/>
              <a:defRPr/>
            </a:pPr>
            <a:endParaRPr lang="en-US" dirty="0">
              <a:solidFill>
                <a:prstClr val="black"/>
              </a:solidFill>
              <a:latin typeface="Calibri"/>
              <a:cs typeface="Arial" panose="020B0604020202020204" pitchFamily="34" charset="0"/>
            </a:endParaRPr>
          </a:p>
          <a:p>
            <a:pPr marL="342900" indent="-342900">
              <a:buFont typeface="+mj-lt"/>
              <a:buAutoNum type="arabicPeriod"/>
              <a:defRPr/>
            </a:pPr>
            <a:r>
              <a:rPr lang="en-GB" dirty="0">
                <a:solidFill>
                  <a:prstClr val="black"/>
                </a:solidFill>
                <a:latin typeface="Calibri"/>
                <a:cs typeface="Arial" panose="020B0604020202020204" pitchFamily="34" charset="0"/>
              </a:rPr>
              <a:t>They will share your exact location with the</a:t>
            </a:r>
            <a:br>
              <a:rPr lang="en-GB" dirty="0">
                <a:solidFill>
                  <a:prstClr val="black"/>
                </a:solidFill>
                <a:latin typeface="Calibri"/>
                <a:cs typeface="Arial" panose="020B0604020202020204" pitchFamily="34" charset="0"/>
              </a:rPr>
            </a:br>
            <a:r>
              <a:rPr lang="en-GB" dirty="0">
                <a:solidFill>
                  <a:prstClr val="black"/>
                </a:solidFill>
                <a:latin typeface="Calibri"/>
                <a:cs typeface="Arial" panose="020B0604020202020204" pitchFamily="34" charset="0"/>
              </a:rPr>
              <a:t>emergency services – fire and rescue service and</a:t>
            </a:r>
            <a:br>
              <a:rPr lang="en-GB" dirty="0">
                <a:solidFill>
                  <a:prstClr val="black"/>
                </a:solidFill>
                <a:latin typeface="Calibri"/>
                <a:cs typeface="Arial" panose="020B0604020202020204" pitchFamily="34" charset="0"/>
              </a:rPr>
            </a:br>
            <a:r>
              <a:rPr lang="en-GB" dirty="0">
                <a:solidFill>
                  <a:prstClr val="black"/>
                </a:solidFill>
                <a:latin typeface="Calibri"/>
                <a:cs typeface="Arial" panose="020B0604020202020204" pitchFamily="34" charset="0"/>
              </a:rPr>
              <a:t>HM Coastguard                                                                 </a:t>
            </a:r>
          </a:p>
        </p:txBody>
      </p:sp>
      <p:sp>
        <p:nvSpPr>
          <p:cNvPr id="6" name="TextBox 5">
            <a:extLst>
              <a:ext uri="{FF2B5EF4-FFF2-40B4-BE49-F238E27FC236}">
                <a16:creationId xmlns:a16="http://schemas.microsoft.com/office/drawing/2014/main" id="{886E03BC-CEBB-0EF7-D69C-25A5EDF9741C}"/>
              </a:ext>
            </a:extLst>
          </p:cNvPr>
          <p:cNvSpPr txBox="1"/>
          <p:nvPr/>
        </p:nvSpPr>
        <p:spPr>
          <a:xfrm>
            <a:off x="274404" y="442192"/>
            <a:ext cx="4572000" cy="769441"/>
          </a:xfrm>
          <a:prstGeom prst="rect">
            <a:avLst/>
          </a:prstGeom>
          <a:noFill/>
        </p:spPr>
        <p:txBody>
          <a:bodyPr wrap="square">
            <a:spAutoFit/>
          </a:bodyPr>
          <a:lstStyle/>
          <a:p>
            <a:r>
              <a:rPr lang="en-GB" sz="4000" dirty="0">
                <a:solidFill>
                  <a:schemeClr val="bg1"/>
                </a:solidFill>
                <a:latin typeface="Berlin Sans FB" panose="020E0602020502020306" pitchFamily="34" charset="0"/>
              </a:rPr>
              <a:t> </a:t>
            </a:r>
            <a:r>
              <a:rPr lang="en-GB" sz="4400" dirty="0">
                <a:solidFill>
                  <a:schemeClr val="bg1"/>
                </a:solidFill>
                <a:latin typeface="Berlin Sans FB" panose="020E0602020502020306" pitchFamily="34" charset="0"/>
              </a:rPr>
              <a:t>What3Words App</a:t>
            </a:r>
            <a:endParaRPr lang="en-GB" sz="4000" b="1" dirty="0">
              <a:solidFill>
                <a:schemeClr val="bg1"/>
              </a:solidFill>
              <a:latin typeface="Berlin Sans FB" panose="020E0602020502020306" pitchFamily="34" charset="0"/>
            </a:endParaRPr>
          </a:p>
        </p:txBody>
      </p:sp>
      <p:pic>
        <p:nvPicPr>
          <p:cNvPr id="7" name="Picture 6" descr="What3Words logo">
            <a:extLst>
              <a:ext uri="{FF2B5EF4-FFF2-40B4-BE49-F238E27FC236}">
                <a16:creationId xmlns:a16="http://schemas.microsoft.com/office/drawing/2014/main" id="{C2056D0C-C3C4-D806-0ACD-1F6BDD2137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038600"/>
            <a:ext cx="2281856" cy="2281856"/>
          </a:xfrm>
          <a:prstGeom prst="rect">
            <a:avLst/>
          </a:prstGeom>
        </p:spPr>
      </p:pic>
      <p:sp>
        <p:nvSpPr>
          <p:cNvPr id="3" name="Rectangle 2">
            <a:extLst>
              <a:ext uri="{FF2B5EF4-FFF2-40B4-BE49-F238E27FC236}">
                <a16:creationId xmlns:a16="http://schemas.microsoft.com/office/drawing/2014/main" id="{A009CAD9-F1D8-A971-454D-3050B1673710}"/>
              </a:ext>
            </a:extLst>
          </p:cNvPr>
          <p:cNvSpPr>
            <a:spLocks noChangeArrowheads="1"/>
          </p:cNvSpPr>
          <p:nvPr/>
        </p:nvSpPr>
        <p:spPr bwMode="auto">
          <a:xfrm>
            <a:off x="7769159" y="3038412"/>
            <a:ext cx="45719" cy="22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GB" sz="1350"/>
          </a:p>
        </p:txBody>
      </p:sp>
    </p:spTree>
    <p:extLst>
      <p:ext uri="{BB962C8B-B14F-4D97-AF65-F5344CB8AC3E}">
        <p14:creationId xmlns:p14="http://schemas.microsoft.com/office/powerpoint/2010/main" val="164621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2362200" y="152400"/>
            <a:ext cx="6481762" cy="828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en-US" altLang="en-US" sz="2800" b="1" dirty="0"/>
              <a:t>World Drowning Prevention Day     </a:t>
            </a:r>
            <a:r>
              <a:rPr lang="en-GB" altLang="en-US" sz="2800" b="1" dirty="0"/>
              <a:t>25 July 2023 (Tues)</a:t>
            </a:r>
            <a:br>
              <a:rPr lang="en-GB" altLang="en-US" sz="3200" b="1" dirty="0"/>
            </a:br>
            <a:endParaRPr lang="en-US" altLang="en-US" sz="3000" b="1" dirty="0"/>
          </a:p>
        </p:txBody>
      </p:sp>
      <p:sp>
        <p:nvSpPr>
          <p:cNvPr id="1027" name="Rectangle 3">
            <a:extLst>
              <a:ext uri="{FF2B5EF4-FFF2-40B4-BE49-F238E27FC236}">
                <a16:creationId xmlns:a16="http://schemas.microsoft.com/office/drawing/2014/main" id="{292E38E6-1574-7CE3-6C5C-44221575E36C}"/>
              </a:ext>
            </a:extLst>
          </p:cNvPr>
          <p:cNvSpPr>
            <a:spLocks noGrp="1" noChangeArrowheads="1"/>
          </p:cNvSpPr>
          <p:nvPr>
            <p:ph type="body" idx="1"/>
          </p:nvPr>
        </p:nvSpPr>
        <p:spPr bwMode="auto">
          <a:xfrm>
            <a:off x="281116" y="3200400"/>
            <a:ext cx="8467468"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buNone/>
            </a:pPr>
            <a:r>
              <a:rPr lang="en-GB" sz="1800" b="1" dirty="0">
                <a:solidFill>
                  <a:srgbClr val="404040"/>
                </a:solidFill>
                <a:latin typeface="Calibri" panose="020F0502020204030204" pitchFamily="34" charset="0"/>
                <a:cs typeface="Calibri" panose="020F0502020204030204" pitchFamily="34" charset="0"/>
              </a:rPr>
              <a:t>Why is there a WDP Day?</a:t>
            </a:r>
          </a:p>
          <a:p>
            <a:pPr eaLnBrk="1" hangingPunct="1"/>
            <a:r>
              <a:rPr lang="en-GB" sz="1600" dirty="0">
                <a:solidFill>
                  <a:srgbClr val="404040"/>
                </a:solidFill>
                <a:latin typeface="Calibri" panose="020F0502020204030204" pitchFamily="34" charset="0"/>
                <a:cs typeface="Calibri" panose="020F0502020204030204" pitchFamily="34" charset="0"/>
              </a:rPr>
              <a:t>To raise awareness of Water Safety and the risks associated with being in or near water </a:t>
            </a:r>
          </a:p>
          <a:p>
            <a:pPr eaLnBrk="1" hangingPunct="1"/>
            <a:r>
              <a:rPr lang="en-GB" sz="1600" i="0" dirty="0">
                <a:solidFill>
                  <a:srgbClr val="404040"/>
                </a:solidFill>
                <a:effectLst/>
                <a:latin typeface="Calibri" panose="020F0502020204030204" pitchFamily="34" charset="0"/>
                <a:cs typeface="Calibri" panose="020F0502020204030204" pitchFamily="34" charset="0"/>
              </a:rPr>
              <a:t>It is </a:t>
            </a:r>
            <a:r>
              <a:rPr lang="en-GB" sz="1600" dirty="0">
                <a:solidFill>
                  <a:srgbClr val="404040"/>
                </a:solidFill>
                <a:latin typeface="Calibri" panose="020F0502020204030204" pitchFamily="34" charset="0"/>
                <a:cs typeface="Calibri" panose="020F0502020204030204" pitchFamily="34" charset="0"/>
              </a:rPr>
              <a:t>estimated that o</a:t>
            </a:r>
            <a:r>
              <a:rPr lang="en-GB" sz="1600" i="0" dirty="0">
                <a:solidFill>
                  <a:srgbClr val="404040"/>
                </a:solidFill>
                <a:effectLst/>
                <a:latin typeface="Calibri" panose="020F0502020204030204" pitchFamily="34" charset="0"/>
                <a:cs typeface="Calibri" panose="020F0502020204030204" pitchFamily="34" charset="0"/>
              </a:rPr>
              <a:t>n average 236,000 people lose their lives worldwide each year due to drowning, making it the third leading cause of unintentional injury death worldwide. In the UK, there are around 600 water-related fatalities each year.</a:t>
            </a:r>
            <a:endParaRPr lang="en-GB" altLang="en-US" sz="1600" dirty="0">
              <a:latin typeface="Calibri" panose="020F0502020204030204" pitchFamily="34" charset="0"/>
              <a:cs typeface="Calibri" panose="020F0502020204030204" pitchFamily="34" charset="0"/>
            </a:endParaRPr>
          </a:p>
          <a:p>
            <a:pPr eaLnBrk="1" hangingPunct="1">
              <a:buFontTx/>
              <a:buNone/>
            </a:pPr>
            <a:endParaRPr lang="en-GB" altLang="en-US" sz="1000" b="1" dirty="0">
              <a:latin typeface="Calibri" panose="020F0502020204030204" pitchFamily="34" charset="0"/>
              <a:cs typeface="Calibri" panose="020F0502020204030204" pitchFamily="34" charset="0"/>
            </a:endParaRPr>
          </a:p>
          <a:p>
            <a:pPr eaLnBrk="1" hangingPunct="1">
              <a:buFontTx/>
              <a:buNone/>
            </a:pPr>
            <a:r>
              <a:rPr lang="en-GB" altLang="en-US" sz="1800" b="1" dirty="0">
                <a:latin typeface="Calibri" panose="020F0502020204030204" pitchFamily="34" charset="0"/>
                <a:cs typeface="Calibri" panose="020F0502020204030204" pitchFamily="34" charset="0"/>
              </a:rPr>
              <a:t>What is happening in Lancashire?</a:t>
            </a:r>
          </a:p>
          <a:p>
            <a:pPr eaLnBrk="1" hangingPunct="1"/>
            <a:r>
              <a:rPr lang="en-GB" altLang="en-US" sz="1600" dirty="0">
                <a:latin typeface="Calibri" panose="020F0502020204030204" pitchFamily="34" charset="0"/>
                <a:cs typeface="Calibri" panose="020F0502020204030204" pitchFamily="34" charset="0"/>
              </a:rPr>
              <a:t>Organisations with an interest in Water Safety will be promoting the concept that “anyone can drown, no one should”. This will be done via education in-person and through the media and by engaging with the public at risk sites giving safety advice.</a:t>
            </a:r>
          </a:p>
          <a:p>
            <a:pPr eaLnBrk="1" hangingPunct="1"/>
            <a:r>
              <a:rPr lang="en-GB" altLang="en-US" sz="1600" dirty="0">
                <a:latin typeface="Calibri" panose="020F0502020204030204" pitchFamily="34" charset="0"/>
                <a:cs typeface="Calibri" panose="020F0502020204030204" pitchFamily="34" charset="0"/>
              </a:rPr>
              <a:t>We want local landmarks to be lit </a:t>
            </a:r>
            <a:r>
              <a:rPr lang="en-GB" altLang="en-US" sz="1600" b="1" dirty="0">
                <a:solidFill>
                  <a:srgbClr val="0070C0"/>
                </a:solidFill>
                <a:latin typeface="Calibri" panose="020F0502020204030204" pitchFamily="34" charset="0"/>
                <a:cs typeface="Calibri" panose="020F0502020204030204" pitchFamily="34" charset="0"/>
              </a:rPr>
              <a:t>blue</a:t>
            </a:r>
            <a:r>
              <a:rPr lang="en-GB" altLang="en-US" sz="1600" dirty="0">
                <a:latin typeface="Calibri" panose="020F0502020204030204" pitchFamily="34" charset="0"/>
                <a:cs typeface="Calibri" panose="020F0502020204030204" pitchFamily="34" charset="0"/>
              </a:rPr>
              <a:t> wherever possible to raise awareness of Water Safety. Last year Blackpool Tower went blue, as did other buildings in Lancashire and across the world. </a:t>
            </a:r>
            <a:endParaRPr lang="en-GB" altLang="en-US" sz="4400" b="1" dirty="0">
              <a:solidFill>
                <a:srgbClr val="0070C0"/>
              </a:solidFill>
            </a:endParaRPr>
          </a:p>
          <a:p>
            <a:pPr algn="ctr" eaLnBrk="1" hangingPunct="1">
              <a:buFontTx/>
              <a:buNone/>
            </a:pPr>
            <a:endParaRPr lang="en-GB" altLang="en-US" sz="3600" dirty="0"/>
          </a:p>
        </p:txBody>
      </p:sp>
      <p:pic>
        <p:nvPicPr>
          <p:cNvPr id="2" name="Picture 2" descr="World Drowning Prevention Day | United Nations">
            <a:extLst>
              <a:ext uri="{FF2B5EF4-FFF2-40B4-BE49-F238E27FC236}">
                <a16:creationId xmlns:a16="http://schemas.microsoft.com/office/drawing/2014/main" id="{F1DE8A91-6DDB-1997-8DBF-CCA7B6AC9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484" y="1568536"/>
            <a:ext cx="3848100" cy="1190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572BA8-37DB-9F3D-0451-1190C4BA614F}"/>
              </a:ext>
            </a:extLst>
          </p:cNvPr>
          <p:cNvSpPr txBox="1"/>
          <p:nvPr/>
        </p:nvSpPr>
        <p:spPr>
          <a:xfrm>
            <a:off x="281116" y="1305342"/>
            <a:ext cx="4443284" cy="2123658"/>
          </a:xfrm>
          <a:prstGeom prst="rect">
            <a:avLst/>
          </a:prstGeom>
          <a:noFill/>
        </p:spPr>
        <p:txBody>
          <a:bodyPr wrap="square" rtlCol="0">
            <a:spAutoFit/>
          </a:bodyPr>
          <a:lstStyle/>
          <a:p>
            <a:pPr marL="0" indent="0" eaLnBrk="1" hangingPunct="1">
              <a:buNone/>
            </a:pPr>
            <a:r>
              <a:rPr lang="en-GB" altLang="en-US" b="1" dirty="0">
                <a:latin typeface="Calibri" panose="020F0502020204030204" pitchFamily="34" charset="0"/>
                <a:cs typeface="Calibri" panose="020F0502020204030204" pitchFamily="34" charset="0"/>
              </a:rPr>
              <a:t>What is WDP Day?</a:t>
            </a:r>
          </a:p>
          <a:p>
            <a:pPr marL="0" indent="0" eaLnBrk="1" hangingPunct="1">
              <a:buNone/>
            </a:pPr>
            <a:endParaRPr lang="en-GB" altLang="en-US" sz="1600" b="1" dirty="0">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pPr>
            <a:r>
              <a:rPr lang="en-GB" altLang="en-US" sz="1600" dirty="0">
                <a:latin typeface="Calibri" panose="020F0502020204030204" pitchFamily="34" charset="0"/>
                <a:cs typeface="Calibri" panose="020F0502020204030204" pitchFamily="34" charset="0"/>
              </a:rPr>
              <a:t>WDP Day is a World Health Organisation (WHO) initiative (annually on 25 July)</a:t>
            </a:r>
          </a:p>
          <a:p>
            <a:pPr marL="285750" indent="-285750" eaLnBrk="1" hangingPunct="1">
              <a:buFont typeface="Arial" panose="020B0604020202020204" pitchFamily="34" charset="0"/>
              <a:buChar char="•"/>
            </a:pPr>
            <a:r>
              <a:rPr lang="en-GB" altLang="en-US" sz="1600" dirty="0">
                <a:latin typeface="Calibri" panose="020F0502020204030204" pitchFamily="34" charset="0"/>
                <a:cs typeface="Calibri" panose="020F0502020204030204" pitchFamily="34" charset="0"/>
              </a:rPr>
              <a:t>Adopted by RoSPA, RNLI, RLSS and National Water Safety Forum and supported by Fire &amp; Rescue Services and partners</a:t>
            </a:r>
          </a:p>
          <a:p>
            <a:pPr marL="0" indent="0" eaLnBrk="1" hangingPunct="1">
              <a:buNone/>
            </a:pPr>
            <a:endParaRPr lang="en-GB" altLang="en-US" sz="1800" b="1" dirty="0"/>
          </a:p>
        </p:txBody>
      </p:sp>
    </p:spTree>
    <p:extLst>
      <p:ext uri="{BB962C8B-B14F-4D97-AF65-F5344CB8AC3E}">
        <p14:creationId xmlns:p14="http://schemas.microsoft.com/office/powerpoint/2010/main" val="42237216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mware-host\Shared Folders\Desktop\Water Safety Presentation\Red water safety box.jpg">
            <a:extLst>
              <a:ext uri="{FF2B5EF4-FFF2-40B4-BE49-F238E27FC236}">
                <a16:creationId xmlns:a16="http://schemas.microsoft.com/office/drawing/2014/main" id="{60283745-410C-6C0C-250A-DC8C53D1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69"/>
            <a:ext cx="9143999" cy="68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1F5D028-CE7C-073B-6AB6-D74FFB792B0B}"/>
              </a:ext>
            </a:extLst>
          </p:cNvPr>
          <p:cNvSpPr/>
          <p:nvPr/>
        </p:nvSpPr>
        <p:spPr>
          <a:xfrm>
            <a:off x="280778" y="285240"/>
            <a:ext cx="8449398" cy="84551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10" name="Picture 9" descr="Reach 2.bmp">
            <a:extLst>
              <a:ext uri="{FF2B5EF4-FFF2-40B4-BE49-F238E27FC236}">
                <a16:creationId xmlns:a16="http://schemas.microsoft.com/office/drawing/2014/main" id="{5FD9ED5B-4159-FFAE-9B51-F7F90AB3C42B}"/>
              </a:ext>
            </a:extLst>
          </p:cNvPr>
          <p:cNvPicPr>
            <a:picLocks noChangeAspect="1"/>
          </p:cNvPicPr>
          <p:nvPr/>
        </p:nvPicPr>
        <p:blipFill>
          <a:blip r:embed="rId4"/>
          <a:stretch>
            <a:fillRect/>
          </a:stretch>
        </p:blipFill>
        <p:spPr bwMode="auto">
          <a:xfrm>
            <a:off x="4505477" y="2396244"/>
            <a:ext cx="3249265" cy="1772708"/>
          </a:xfrm>
          <a:prstGeom prst="rect">
            <a:avLst/>
          </a:prstGeom>
          <a:ln>
            <a:noFill/>
          </a:ln>
          <a:effectLst>
            <a:outerShdw blurRad="292100" dist="139700" dir="2700000" algn="tl" rotWithShape="0">
              <a:srgbClr val="333333">
                <a:alpha val="65000"/>
              </a:srgbClr>
            </a:outerShdw>
          </a:effectLst>
        </p:spPr>
      </p:pic>
      <p:pic>
        <p:nvPicPr>
          <p:cNvPr id="12" name="Picture 11" descr="Reach 1.bmp">
            <a:extLst>
              <a:ext uri="{FF2B5EF4-FFF2-40B4-BE49-F238E27FC236}">
                <a16:creationId xmlns:a16="http://schemas.microsoft.com/office/drawing/2014/main" id="{792AE023-6271-29CF-E7EC-6625DF388F6B}"/>
              </a:ext>
            </a:extLst>
          </p:cNvPr>
          <p:cNvPicPr>
            <a:picLocks noChangeAspect="1"/>
          </p:cNvPicPr>
          <p:nvPr/>
        </p:nvPicPr>
        <p:blipFill>
          <a:blip r:embed="rId5"/>
          <a:stretch>
            <a:fillRect/>
          </a:stretch>
        </p:blipFill>
        <p:spPr bwMode="auto">
          <a:xfrm>
            <a:off x="1542101" y="2396242"/>
            <a:ext cx="3315233" cy="1772710"/>
          </a:xfrm>
          <a:prstGeom prst="rect">
            <a:avLst/>
          </a:prstGeom>
          <a:ln>
            <a:noFill/>
          </a:ln>
          <a:effectLst>
            <a:outerShdw blurRad="292100" dist="139700" dir="2700000" algn="tl" rotWithShape="0">
              <a:srgbClr val="333333">
                <a:alpha val="65000"/>
              </a:srgbClr>
            </a:outerShdw>
          </a:effectLst>
        </p:spPr>
      </p:pic>
      <p:pic>
        <p:nvPicPr>
          <p:cNvPr id="16390" name="Picture 2" descr="\\vmware-host\Shared Folders\Desktop\If you can reach.png">
            <a:extLst>
              <a:ext uri="{FF2B5EF4-FFF2-40B4-BE49-F238E27FC236}">
                <a16:creationId xmlns:a16="http://schemas.microsoft.com/office/drawing/2014/main" id="{6291644B-DAF0-F07D-8045-1188A0FC9C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392" y="350543"/>
            <a:ext cx="5010386" cy="7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3">
            <a:extLst>
              <a:ext uri="{FF2B5EF4-FFF2-40B4-BE49-F238E27FC236}">
                <a16:creationId xmlns:a16="http://schemas.microsoft.com/office/drawing/2014/main" id="{2E11625C-E12C-4B5E-9F41-6C6ED13CE19B}"/>
              </a:ext>
            </a:extLst>
          </p:cNvPr>
          <p:cNvSpPr txBox="1">
            <a:spLocks noChangeArrowheads="1"/>
          </p:cNvSpPr>
          <p:nvPr/>
        </p:nvSpPr>
        <p:spPr bwMode="auto">
          <a:xfrm>
            <a:off x="361392" y="1380594"/>
            <a:ext cx="8554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chemeClr val="bg1"/>
                </a:solidFill>
              </a:rPr>
              <a:t>See if there is anyone else around who can assist you and call 999.</a:t>
            </a:r>
            <a:br>
              <a:rPr lang="en-US" altLang="en-US" sz="2400" b="1" dirty="0">
                <a:solidFill>
                  <a:schemeClr val="bg1"/>
                </a:solidFill>
              </a:rPr>
            </a:br>
            <a:r>
              <a:rPr lang="en-US" altLang="en-US" sz="2400" b="1" dirty="0">
                <a:solidFill>
                  <a:schemeClr val="bg1"/>
                </a:solidFill>
              </a:rPr>
              <a:t>Tell them where you are –         What3Words can help.</a:t>
            </a:r>
            <a:endParaRPr lang="en-GB" altLang="en-US" sz="2400" b="1" dirty="0">
              <a:solidFill>
                <a:schemeClr val="bg1"/>
              </a:solidFill>
            </a:endParaRPr>
          </a:p>
        </p:txBody>
      </p:sp>
      <p:sp>
        <p:nvSpPr>
          <p:cNvPr id="16392" name="TextBox 14">
            <a:extLst>
              <a:ext uri="{FF2B5EF4-FFF2-40B4-BE49-F238E27FC236}">
                <a16:creationId xmlns:a16="http://schemas.microsoft.com/office/drawing/2014/main" id="{EE9992DD-0E21-8589-1D2B-0DEFB478C4C6}"/>
              </a:ext>
            </a:extLst>
          </p:cNvPr>
          <p:cNvSpPr txBox="1">
            <a:spLocks noChangeArrowheads="1"/>
          </p:cNvSpPr>
          <p:nvPr/>
        </p:nvSpPr>
        <p:spPr bwMode="auto">
          <a:xfrm>
            <a:off x="361392" y="4516247"/>
            <a:ext cx="9143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If there is something you can use as a rescue aid to reach the casualty: </a:t>
            </a:r>
            <a:endParaRPr lang="en-GB" altLang="en-US" sz="2000" b="1" dirty="0">
              <a:solidFill>
                <a:schemeClr val="bg1"/>
              </a:solidFill>
            </a:endParaRPr>
          </a:p>
        </p:txBody>
      </p:sp>
      <p:sp>
        <p:nvSpPr>
          <p:cNvPr id="16393" name="TextBox 15">
            <a:extLst>
              <a:ext uri="{FF2B5EF4-FFF2-40B4-BE49-F238E27FC236}">
                <a16:creationId xmlns:a16="http://schemas.microsoft.com/office/drawing/2014/main" id="{1FFD5348-AC4F-8286-9441-399CBFE434DB}"/>
              </a:ext>
            </a:extLst>
          </p:cNvPr>
          <p:cNvSpPr txBox="1">
            <a:spLocks noChangeArrowheads="1"/>
          </p:cNvSpPr>
          <p:nvPr/>
        </p:nvSpPr>
        <p:spPr bwMode="auto">
          <a:xfrm>
            <a:off x="731055" y="4916357"/>
            <a:ext cx="758986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en-US" altLang="en-US" sz="2000" b="1" dirty="0">
                <a:solidFill>
                  <a:schemeClr val="bg1"/>
                </a:solidFill>
              </a:rPr>
              <a:t>Get low down to the ground and reach out with it.</a:t>
            </a:r>
          </a:p>
          <a:p>
            <a:pPr eaLnBrk="1" hangingPunct="1">
              <a:lnSpc>
                <a:spcPct val="150000"/>
              </a:lnSpc>
              <a:spcBef>
                <a:spcPct val="0"/>
              </a:spcBef>
            </a:pPr>
            <a:r>
              <a:rPr lang="en-US" altLang="en-US" sz="2000" b="1" dirty="0">
                <a:solidFill>
                  <a:schemeClr val="bg1"/>
                </a:solidFill>
              </a:rPr>
              <a:t>Pull the person to the side.</a:t>
            </a:r>
          </a:p>
          <a:p>
            <a:pPr eaLnBrk="1" hangingPunct="1">
              <a:spcBef>
                <a:spcPct val="0"/>
              </a:spcBef>
            </a:pPr>
            <a:r>
              <a:rPr lang="en-US" altLang="en-US" sz="2000" b="1" dirty="0">
                <a:solidFill>
                  <a:schemeClr val="bg1"/>
                </a:solidFill>
              </a:rPr>
              <a:t>Once they are out of the water, try to keep them warm and monitor them whilst you wait for help. </a:t>
            </a:r>
            <a:endParaRPr lang="en-GB" altLang="en-US" sz="2000" b="1" dirty="0">
              <a:solidFill>
                <a:schemeClr val="bg1"/>
              </a:solidFill>
            </a:endParaRPr>
          </a:p>
        </p:txBody>
      </p:sp>
      <p:pic>
        <p:nvPicPr>
          <p:cNvPr id="11" name="Picture 10" descr="What3Words logo">
            <a:extLst>
              <a:ext uri="{FF2B5EF4-FFF2-40B4-BE49-F238E27FC236}">
                <a16:creationId xmlns:a16="http://schemas.microsoft.com/office/drawing/2014/main" id="{62B986D9-7EAB-25F7-FE61-225623A41D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1409" y="1828800"/>
            <a:ext cx="319591" cy="3195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mware-host\Shared Folders\Desktop\Water Safety Presentation\Red water safety box.jpg">
            <a:extLst>
              <a:ext uri="{FF2B5EF4-FFF2-40B4-BE49-F238E27FC236}">
                <a16:creationId xmlns:a16="http://schemas.microsoft.com/office/drawing/2014/main" id="{CEB9F713-FD0E-95B8-8A04-DE96CE93F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0"/>
            <a:ext cx="9144001" cy="68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F8AF9F8-D33A-8882-1861-AECA822004AE}"/>
              </a:ext>
            </a:extLst>
          </p:cNvPr>
          <p:cNvSpPr/>
          <p:nvPr/>
        </p:nvSpPr>
        <p:spPr>
          <a:xfrm>
            <a:off x="347300" y="360241"/>
            <a:ext cx="8449399" cy="8149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412" name="TextBox 3">
            <a:extLst>
              <a:ext uri="{FF2B5EF4-FFF2-40B4-BE49-F238E27FC236}">
                <a16:creationId xmlns:a16="http://schemas.microsoft.com/office/drawing/2014/main" id="{74CAC5ED-CBAE-9B9B-D931-74BE42580B5C}"/>
              </a:ext>
            </a:extLst>
          </p:cNvPr>
          <p:cNvSpPr txBox="1">
            <a:spLocks noChangeArrowheads="1"/>
          </p:cNvSpPr>
          <p:nvPr/>
        </p:nvSpPr>
        <p:spPr bwMode="auto">
          <a:xfrm>
            <a:off x="457200" y="1414800"/>
            <a:ext cx="795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See if there is anyone else around who can assist you and call 999.</a:t>
            </a:r>
            <a:br>
              <a:rPr lang="en-US" altLang="en-US" sz="2000" b="1" dirty="0">
                <a:solidFill>
                  <a:schemeClr val="bg1"/>
                </a:solidFill>
              </a:rPr>
            </a:br>
            <a:r>
              <a:rPr lang="en-US" altLang="en-US" sz="2000" b="1" dirty="0">
                <a:solidFill>
                  <a:schemeClr val="bg1"/>
                </a:solidFill>
              </a:rPr>
              <a:t>Tell them where you are –         What3Words can help.</a:t>
            </a:r>
            <a:endParaRPr lang="en-GB" altLang="en-US" sz="2000" b="1" dirty="0">
              <a:solidFill>
                <a:schemeClr val="bg1"/>
              </a:solidFill>
            </a:endParaRPr>
          </a:p>
        </p:txBody>
      </p:sp>
      <p:pic>
        <p:nvPicPr>
          <p:cNvPr id="17413" name="Picture 2" descr="\\vmware-host\Shared Folders\Desktop\throwing something.png">
            <a:extLst>
              <a:ext uri="{FF2B5EF4-FFF2-40B4-BE49-F238E27FC236}">
                <a16:creationId xmlns:a16="http://schemas.microsoft.com/office/drawing/2014/main" id="{011F8FBD-5824-12D4-9A47-70E15A5E5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1618"/>
            <a:ext cx="6286304" cy="7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Rope 1.bmp">
            <a:extLst>
              <a:ext uri="{FF2B5EF4-FFF2-40B4-BE49-F238E27FC236}">
                <a16:creationId xmlns:a16="http://schemas.microsoft.com/office/drawing/2014/main" id="{12B090C7-044C-402C-D43F-1783D8C4E81A}"/>
              </a:ext>
            </a:extLst>
          </p:cNvPr>
          <p:cNvPicPr>
            <a:picLocks noChangeAspect="1"/>
          </p:cNvPicPr>
          <p:nvPr/>
        </p:nvPicPr>
        <p:blipFill>
          <a:blip r:embed="rId5"/>
          <a:stretch>
            <a:fillRect/>
          </a:stretch>
        </p:blipFill>
        <p:spPr bwMode="auto">
          <a:xfrm>
            <a:off x="2230022" y="2294395"/>
            <a:ext cx="1851145" cy="2593959"/>
          </a:xfrm>
          <a:prstGeom prst="rect">
            <a:avLst/>
          </a:prstGeom>
          <a:ln>
            <a:noFill/>
          </a:ln>
          <a:effectLst>
            <a:outerShdw blurRad="292100" dist="139700" dir="2700000" algn="tl" rotWithShape="0">
              <a:srgbClr val="333333">
                <a:alpha val="65000"/>
              </a:srgbClr>
            </a:outerShdw>
          </a:effectLst>
        </p:spPr>
      </p:pic>
      <p:pic>
        <p:nvPicPr>
          <p:cNvPr id="14" name="Picture 13" descr="Rope 2.bmp">
            <a:extLst>
              <a:ext uri="{FF2B5EF4-FFF2-40B4-BE49-F238E27FC236}">
                <a16:creationId xmlns:a16="http://schemas.microsoft.com/office/drawing/2014/main" id="{F1B681BF-52AD-0323-5FC8-35F84E02BDCF}"/>
              </a:ext>
            </a:extLst>
          </p:cNvPr>
          <p:cNvPicPr>
            <a:picLocks noChangeAspect="1"/>
          </p:cNvPicPr>
          <p:nvPr/>
        </p:nvPicPr>
        <p:blipFill>
          <a:blip r:embed="rId6"/>
          <a:stretch>
            <a:fillRect/>
          </a:stretch>
        </p:blipFill>
        <p:spPr bwMode="auto">
          <a:xfrm>
            <a:off x="3886200" y="2294395"/>
            <a:ext cx="3046179" cy="2608556"/>
          </a:xfrm>
          <a:prstGeom prst="rect">
            <a:avLst/>
          </a:prstGeom>
          <a:ln>
            <a:noFill/>
          </a:ln>
          <a:effectLst>
            <a:outerShdw blurRad="292100" dist="139700" dir="2700000" algn="tl" rotWithShape="0">
              <a:srgbClr val="333333">
                <a:alpha val="65000"/>
              </a:srgbClr>
            </a:outerShdw>
          </a:effectLst>
        </p:spPr>
      </p:pic>
      <p:sp>
        <p:nvSpPr>
          <p:cNvPr id="17416" name="TextBox 1">
            <a:extLst>
              <a:ext uri="{FF2B5EF4-FFF2-40B4-BE49-F238E27FC236}">
                <a16:creationId xmlns:a16="http://schemas.microsoft.com/office/drawing/2014/main" id="{A0F062A0-D7DF-A78E-0ED0-A18AE14B0169}"/>
              </a:ext>
            </a:extLst>
          </p:cNvPr>
          <p:cNvSpPr txBox="1">
            <a:spLocks noChangeArrowheads="1"/>
          </p:cNvSpPr>
          <p:nvPr/>
        </p:nvSpPr>
        <p:spPr bwMode="auto">
          <a:xfrm>
            <a:off x="241024" y="5089257"/>
            <a:ext cx="87697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Find something that floats and throw it to the person, encouraging them to</a:t>
            </a:r>
            <a:br>
              <a:rPr lang="en-US" altLang="en-US" sz="2000" b="1" dirty="0">
                <a:solidFill>
                  <a:schemeClr val="bg1"/>
                </a:solidFill>
              </a:rPr>
            </a:br>
            <a:r>
              <a:rPr lang="en-US" altLang="en-US" sz="2000" b="1" dirty="0">
                <a:solidFill>
                  <a:schemeClr val="bg1"/>
                </a:solidFill>
              </a:rPr>
              <a:t>move towards you if they can.</a:t>
            </a:r>
            <a:endParaRPr lang="en-GB" altLang="en-US" sz="2000" b="1" dirty="0">
              <a:solidFill>
                <a:schemeClr val="bg1"/>
              </a:solidFill>
            </a:endParaRPr>
          </a:p>
        </p:txBody>
      </p:sp>
      <p:sp>
        <p:nvSpPr>
          <p:cNvPr id="17417" name="TextBox 2">
            <a:extLst>
              <a:ext uri="{FF2B5EF4-FFF2-40B4-BE49-F238E27FC236}">
                <a16:creationId xmlns:a16="http://schemas.microsoft.com/office/drawing/2014/main" id="{1B5E4957-25E9-5E1E-B292-19C0EF4E665A}"/>
              </a:ext>
            </a:extLst>
          </p:cNvPr>
          <p:cNvSpPr txBox="1">
            <a:spLocks noChangeArrowheads="1"/>
          </p:cNvSpPr>
          <p:nvPr/>
        </p:nvSpPr>
        <p:spPr bwMode="auto">
          <a:xfrm>
            <a:off x="228600" y="5899176"/>
            <a:ext cx="87935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Throw the object underarm to allow the person to get it. Then ask them to use it to float. If using a rope or similar object, get down low and pull them to safety.</a:t>
            </a:r>
            <a:endParaRPr lang="en-GB" altLang="en-US" sz="2000" b="1" dirty="0">
              <a:solidFill>
                <a:schemeClr val="bg1"/>
              </a:solidFill>
            </a:endParaRPr>
          </a:p>
        </p:txBody>
      </p:sp>
      <p:pic>
        <p:nvPicPr>
          <p:cNvPr id="10" name="Picture 9" descr="What3Words logo">
            <a:extLst>
              <a:ext uri="{FF2B5EF4-FFF2-40B4-BE49-F238E27FC236}">
                <a16:creationId xmlns:a16="http://schemas.microsoft.com/office/drawing/2014/main" id="{BC886119-F1C8-265A-810E-BD95FFCA7B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2250" y="1746299"/>
            <a:ext cx="351550" cy="3515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mware-host\Shared Folders\Desktop\Water Safety Presentation\Red water safety bo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3" y="-14267"/>
            <a:ext cx="9150283" cy="68790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Finished Photo Libary\Water safety images\Water - Res 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749" y="-1"/>
            <a:ext cx="4067606" cy="68758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1118" y="295374"/>
            <a:ext cx="8455479" cy="82641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4029673" y="3329001"/>
            <a:ext cx="5040257" cy="461665"/>
          </a:xfrm>
          <a:prstGeom prst="rect">
            <a:avLst/>
          </a:prstGeom>
          <a:noFill/>
        </p:spPr>
        <p:txBody>
          <a:bodyPr wrap="square" rtlCol="0">
            <a:spAutoFit/>
          </a:bodyPr>
          <a:lstStyle/>
          <a:p>
            <a:pPr algn="ctr"/>
            <a:r>
              <a:rPr lang="en-US" sz="2400" b="1" dirty="0">
                <a:solidFill>
                  <a:schemeClr val="bg1"/>
                </a:solidFill>
              </a:rPr>
              <a:t>CALL 999 – give location    ///W3W</a:t>
            </a:r>
            <a:endParaRPr lang="en-GB" sz="2400" b="1" dirty="0">
              <a:solidFill>
                <a:schemeClr val="bg1"/>
              </a:solidFill>
            </a:endParaRPr>
          </a:p>
        </p:txBody>
      </p:sp>
      <p:sp>
        <p:nvSpPr>
          <p:cNvPr id="8" name="TextBox 7"/>
          <p:cNvSpPr txBox="1"/>
          <p:nvPr/>
        </p:nvSpPr>
        <p:spPr>
          <a:xfrm>
            <a:off x="4052857" y="4261091"/>
            <a:ext cx="3667691" cy="461665"/>
          </a:xfrm>
          <a:prstGeom prst="rect">
            <a:avLst/>
          </a:prstGeom>
          <a:noFill/>
        </p:spPr>
        <p:txBody>
          <a:bodyPr wrap="square" rtlCol="0">
            <a:spAutoFit/>
          </a:bodyPr>
          <a:lstStyle/>
          <a:p>
            <a:pPr algn="ctr"/>
            <a:r>
              <a:rPr lang="en-US" sz="2400" b="1" dirty="0">
                <a:solidFill>
                  <a:schemeClr val="bg1"/>
                </a:solidFill>
              </a:rPr>
              <a:t>REACH – is safe to do so</a:t>
            </a:r>
            <a:endParaRPr lang="en-US" sz="1725" b="1" dirty="0">
              <a:solidFill>
                <a:schemeClr val="bg1"/>
              </a:solidFill>
            </a:endParaRPr>
          </a:p>
        </p:txBody>
      </p:sp>
      <p:sp>
        <p:nvSpPr>
          <p:cNvPr id="9" name="TextBox 8"/>
          <p:cNvSpPr txBox="1"/>
          <p:nvPr/>
        </p:nvSpPr>
        <p:spPr>
          <a:xfrm>
            <a:off x="4149778" y="4787546"/>
            <a:ext cx="4446091" cy="461665"/>
          </a:xfrm>
          <a:prstGeom prst="rect">
            <a:avLst/>
          </a:prstGeom>
          <a:noFill/>
        </p:spPr>
        <p:txBody>
          <a:bodyPr wrap="square" rtlCol="0">
            <a:spAutoFit/>
          </a:bodyPr>
          <a:lstStyle/>
          <a:p>
            <a:pPr algn="ctr"/>
            <a:r>
              <a:rPr lang="en-US" sz="2400" b="1" dirty="0">
                <a:solidFill>
                  <a:schemeClr val="bg1"/>
                </a:solidFill>
              </a:rPr>
              <a:t>THROW – something that floats</a:t>
            </a:r>
            <a:endParaRPr lang="en-GB" sz="1725" b="1" dirty="0">
              <a:solidFill>
                <a:schemeClr val="bg1"/>
              </a:solidFill>
            </a:endParaRPr>
          </a:p>
        </p:txBody>
      </p:sp>
      <p:sp>
        <p:nvSpPr>
          <p:cNvPr id="11" name="Round Diagonal Corner Rectangle 10"/>
          <p:cNvSpPr/>
          <p:nvPr/>
        </p:nvSpPr>
        <p:spPr>
          <a:xfrm>
            <a:off x="630336" y="1341493"/>
            <a:ext cx="7663232" cy="404006"/>
          </a:xfrm>
          <a:prstGeom prst="round2DiagRect">
            <a:avLst/>
          </a:prstGeom>
          <a:solidFill>
            <a:srgbClr val="000000">
              <a:alpha val="7490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3" name="TextBox 2"/>
          <p:cNvSpPr txBox="1"/>
          <p:nvPr/>
        </p:nvSpPr>
        <p:spPr>
          <a:xfrm>
            <a:off x="850432" y="1349372"/>
            <a:ext cx="4482933" cy="415498"/>
          </a:xfrm>
          <a:prstGeom prst="rect">
            <a:avLst/>
          </a:prstGeom>
          <a:noFill/>
        </p:spPr>
        <p:txBody>
          <a:bodyPr wrap="square" rtlCol="0">
            <a:spAutoFit/>
          </a:bodyPr>
          <a:lstStyle/>
          <a:p>
            <a:r>
              <a:rPr lang="en-US" sz="2100" b="1" dirty="0">
                <a:solidFill>
                  <a:schemeClr val="bg1"/>
                </a:solidFill>
                <a:effectLst>
                  <a:outerShdw blurRad="38100" dist="38100" dir="2700000" algn="tl">
                    <a:srgbClr val="000000">
                      <a:alpha val="43137"/>
                    </a:srgbClr>
                  </a:outerShdw>
                </a:effectLst>
              </a:rPr>
              <a:t>If someone is struggling in the water…</a:t>
            </a:r>
            <a:endParaRPr lang="en-GB" sz="2100" b="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807ABDE-41DB-0DE6-FB31-6C387C8F99AD}"/>
              </a:ext>
            </a:extLst>
          </p:cNvPr>
          <p:cNvSpPr txBox="1"/>
          <p:nvPr/>
        </p:nvSpPr>
        <p:spPr>
          <a:xfrm>
            <a:off x="567687" y="301065"/>
            <a:ext cx="7908078" cy="707886"/>
          </a:xfrm>
          <a:prstGeom prst="rect">
            <a:avLst/>
          </a:prstGeom>
          <a:noFill/>
        </p:spPr>
        <p:txBody>
          <a:bodyPr wrap="square" rtlCol="0">
            <a:spAutoFit/>
          </a:bodyPr>
          <a:lstStyle/>
          <a:p>
            <a:r>
              <a:rPr lang="en-GB" sz="4000" dirty="0">
                <a:solidFill>
                  <a:srgbClr val="EE3B34"/>
                </a:solidFill>
                <a:latin typeface="Berlin Sans FB" panose="020E0602020502020306" pitchFamily="34" charset="0"/>
              </a:rPr>
              <a:t>Key Messages – Respect the Water</a:t>
            </a:r>
          </a:p>
        </p:txBody>
      </p:sp>
      <p:sp>
        <p:nvSpPr>
          <p:cNvPr id="7" name="TextBox 6">
            <a:extLst>
              <a:ext uri="{FF2B5EF4-FFF2-40B4-BE49-F238E27FC236}">
                <a16:creationId xmlns:a16="http://schemas.microsoft.com/office/drawing/2014/main" id="{7D1016BD-96CD-A005-26CD-C50F63CB0A79}"/>
              </a:ext>
            </a:extLst>
          </p:cNvPr>
          <p:cNvSpPr txBox="1"/>
          <p:nvPr/>
        </p:nvSpPr>
        <p:spPr>
          <a:xfrm>
            <a:off x="4675338" y="1874857"/>
            <a:ext cx="3800427" cy="954107"/>
          </a:xfrm>
          <a:prstGeom prst="rect">
            <a:avLst/>
          </a:prstGeom>
          <a:noFill/>
        </p:spPr>
        <p:txBody>
          <a:bodyPr wrap="square" rtlCol="0">
            <a:spAutoFit/>
          </a:bodyPr>
          <a:lstStyle/>
          <a:p>
            <a:r>
              <a:rPr lang="en-GB" sz="2800" b="1" dirty="0"/>
              <a:t>NEVER enter the water to rescue them</a:t>
            </a:r>
          </a:p>
        </p:txBody>
      </p:sp>
      <p:sp>
        <p:nvSpPr>
          <p:cNvPr id="13" name="TextBox 12">
            <a:extLst>
              <a:ext uri="{FF2B5EF4-FFF2-40B4-BE49-F238E27FC236}">
                <a16:creationId xmlns:a16="http://schemas.microsoft.com/office/drawing/2014/main" id="{098F1263-A515-EFE6-D48E-04D58AE860F0}"/>
              </a:ext>
            </a:extLst>
          </p:cNvPr>
          <p:cNvSpPr txBox="1"/>
          <p:nvPr/>
        </p:nvSpPr>
        <p:spPr>
          <a:xfrm>
            <a:off x="4247094" y="2813857"/>
            <a:ext cx="1534712"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Instead -</a:t>
            </a:r>
            <a:endParaRPr lang="en-GB" sz="2400" b="1" dirty="0">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CAFC0075-3268-9821-FD46-C9AB74EE0E18}"/>
              </a:ext>
            </a:extLst>
          </p:cNvPr>
          <p:cNvSpPr txBox="1"/>
          <p:nvPr/>
        </p:nvSpPr>
        <p:spPr>
          <a:xfrm>
            <a:off x="4521726" y="5301479"/>
            <a:ext cx="4572783" cy="1200329"/>
          </a:xfrm>
          <a:prstGeom prst="rect">
            <a:avLst/>
          </a:prstGeom>
          <a:noFill/>
        </p:spPr>
        <p:txBody>
          <a:bodyPr wrap="square">
            <a:spAutoFit/>
          </a:bodyPr>
          <a:lstStyle/>
          <a:p>
            <a:r>
              <a:rPr lang="en-GB" sz="2400" b="1" dirty="0"/>
              <a:t>Whoever is struggling in the</a:t>
            </a:r>
            <a:br>
              <a:rPr lang="en-GB" sz="2400" b="1" dirty="0"/>
            </a:br>
            <a:r>
              <a:rPr lang="en-GB" sz="2400" b="1" dirty="0"/>
              <a:t>water should try to turn onto</a:t>
            </a:r>
            <a:br>
              <a:rPr lang="en-GB" sz="2400" b="1" dirty="0"/>
            </a:br>
            <a:r>
              <a:rPr lang="en-GB" sz="2400" b="1" dirty="0"/>
              <a:t>their back and </a:t>
            </a:r>
            <a:r>
              <a:rPr lang="en-GB" sz="2400" b="1" dirty="0">
                <a:solidFill>
                  <a:schemeClr val="bg1"/>
                </a:solidFill>
              </a:rPr>
              <a:t>#FloatToLive</a:t>
            </a:r>
          </a:p>
        </p:txBody>
      </p:sp>
      <p:sp>
        <p:nvSpPr>
          <p:cNvPr id="10" name="TextBox 9">
            <a:extLst>
              <a:ext uri="{FF2B5EF4-FFF2-40B4-BE49-F238E27FC236}">
                <a16:creationId xmlns:a16="http://schemas.microsoft.com/office/drawing/2014/main" id="{1861B0E3-B94E-7E3E-3779-9D68A832AED2}"/>
              </a:ext>
            </a:extLst>
          </p:cNvPr>
          <p:cNvSpPr txBox="1"/>
          <p:nvPr/>
        </p:nvSpPr>
        <p:spPr>
          <a:xfrm>
            <a:off x="4247094" y="3799426"/>
            <a:ext cx="4822836" cy="461665"/>
          </a:xfrm>
          <a:prstGeom prst="rect">
            <a:avLst/>
          </a:prstGeom>
          <a:noFill/>
        </p:spPr>
        <p:txBody>
          <a:bodyPr wrap="square" rtlCol="0">
            <a:spAutoFit/>
          </a:bodyPr>
          <a:lstStyle/>
          <a:p>
            <a:pPr algn="ctr"/>
            <a:r>
              <a:rPr lang="en-US" sz="2400" b="1" dirty="0">
                <a:solidFill>
                  <a:schemeClr val="bg1"/>
                </a:solidFill>
              </a:rPr>
              <a:t>TELL – float on back – reassure them</a:t>
            </a:r>
            <a:endParaRPr lang="en-GB" sz="2400" b="1" dirty="0">
              <a:solidFill>
                <a:schemeClr val="bg1"/>
              </a:solidFill>
            </a:endParaRPr>
          </a:p>
        </p:txBody>
      </p:sp>
    </p:spTree>
    <p:extLst>
      <p:ext uri="{BB962C8B-B14F-4D97-AF65-F5344CB8AC3E}">
        <p14:creationId xmlns:p14="http://schemas.microsoft.com/office/powerpoint/2010/main" val="16344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animBg="1"/>
      <p:bldP spid="3" grpId="0"/>
      <p:bldP spid="1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1981200" y="306777"/>
            <a:ext cx="74676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3200" b="1" kern="1200" dirty="0"/>
              <a:t>T</a:t>
            </a:r>
            <a:r>
              <a:rPr kumimoji="0" lang="en-US" sz="3200" b="1" i="0" u="none" strike="noStrike" kern="1200" cap="none" spc="0" normalizeH="0" baseline="0" noProof="0" dirty="0">
                <a:ln>
                  <a:noFill/>
                </a:ln>
                <a:effectLst/>
                <a:uLnTx/>
                <a:uFillTx/>
                <a:ea typeface="+mj-ea"/>
                <a:cs typeface="+mj-cs"/>
              </a:rPr>
              <a:t>he National Water Safety Situation</a:t>
            </a:r>
            <a:endParaRPr lang="en-US" altLang="en-US" sz="32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457200" y="1447801"/>
            <a:ext cx="8382000" cy="4343400"/>
          </a:xfrm>
        </p:spPr>
        <p:txBody>
          <a:bodyPr/>
          <a:lstStyle/>
          <a:p>
            <a:pPr marL="0" indent="0">
              <a:lnSpc>
                <a:spcPct val="115000"/>
              </a:lnSpc>
              <a:spcAft>
                <a:spcPts val="1000"/>
              </a:spcAft>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Nationally </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400" dirty="0">
                <a:effectLst/>
                <a:latin typeface="Calibri" panose="020F0502020204030204" pitchFamily="34" charset="0"/>
                <a:ea typeface="Times New Roman" panose="02020603050405020304" pitchFamily="18" charset="0"/>
                <a:cs typeface="Calibri" panose="020F0502020204030204" pitchFamily="34" charset="0"/>
              </a:rPr>
              <a:t>From 2022 Water Accident Database (WAID) - complied by the National Water Safety Forum)</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were 226 deaths in the UK from accidental fatalities in 2022. Total water-related fatalities </a:t>
            </a:r>
            <a:r>
              <a:rPr lang="en-GB" sz="16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597,</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the 226 fatalities, 151 were in England; 45 in Scotland; 22 in Wales; and 8 in Northern Ireland.</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Calibri" panose="020F0502020204030204" pitchFamily="34" charset="0"/>
              </a:rPr>
              <a:t>M</a:t>
            </a: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ales still make up the majority of the incidents (83 per cent) with those aged 20-29 and 50-59 the highest groups for accidental fatalities.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 of accidental fatalities happened around inland locations, such as rivers, lakes, reservoirs and quarries.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 were at the coast/shore/beach.</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were at other locations (docks, harbours, swimming pools etc).</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Recreational activities accounted for 58% of accidental fatalities.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Around 37% of these people were taking part in everyday activities near water such as walking, running, cycling and fishing. This is usually due to tripping, falling or just underestimating the risks associated with being near water.</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043335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1981200" y="306777"/>
            <a:ext cx="74676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3200" b="1" kern="1200" dirty="0"/>
              <a:t>T</a:t>
            </a:r>
            <a:r>
              <a:rPr kumimoji="0" lang="en-US" sz="3200" b="1" i="0" u="none" strike="noStrike" kern="1200" cap="none" spc="0" normalizeH="0" baseline="0" noProof="0" dirty="0">
                <a:ln>
                  <a:noFill/>
                </a:ln>
                <a:effectLst/>
                <a:uLnTx/>
                <a:uFillTx/>
                <a:ea typeface="+mj-ea"/>
                <a:cs typeface="+mj-cs"/>
              </a:rPr>
              <a:t>he National Water Safety Situation</a:t>
            </a:r>
            <a:endParaRPr lang="en-US" altLang="en-US" sz="32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609600" y="1759589"/>
            <a:ext cx="8382000" cy="4800599"/>
          </a:xfrm>
        </p:spPr>
        <p:txBody>
          <a:bodyPr/>
          <a:lstStyle/>
          <a:p>
            <a:pPr marL="0" indent="0">
              <a:lnSpc>
                <a:spcPct val="115000"/>
              </a:lnSpc>
              <a:spcAft>
                <a:spcPts val="1000"/>
              </a:spcAft>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Nationally </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400" dirty="0">
                <a:effectLst/>
                <a:latin typeface="Calibri" panose="020F0502020204030204" pitchFamily="34" charset="0"/>
                <a:ea typeface="Times New Roman" panose="02020603050405020304" pitchFamily="18" charset="0"/>
                <a:cs typeface="Calibri" panose="020F0502020204030204" pitchFamily="34" charset="0"/>
              </a:rPr>
              <a:t>From 2022 Water Accident Database (WAID) - complied by the National Water Safety Forum)</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were 226 deaths in the UK from accidental fatalities in 2022. This is a reduction of 51 from the previous year (277). This figure forms part of the total water-related fatalities in the UK – which for 2022 was 597, a decrease of 19 from the previous year.</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the 226 fatalities, 151 were in England; 45 in Scotland; 22 in Wales; and 8 in Northern Ireland.</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M</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ales still make up the majority of the incidents (83 per cent) with those aged 20-29 and 50-59 the highest groups for accidental fatalities.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 of accidental fatalities happened around inland locations, such as rivers, lakes, reservoirs and quarries.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 were at the coast/shore/beach.</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were at other locations (docks, harbours, swimming pools etc).</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481901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1981200" y="306777"/>
            <a:ext cx="74676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3200" b="1" kern="1200" dirty="0"/>
              <a:t>T</a:t>
            </a:r>
            <a:r>
              <a:rPr kumimoji="0" lang="en-US" sz="3200" b="1" i="0" u="none" strike="noStrike" kern="1200" cap="none" spc="0" normalizeH="0" baseline="0" noProof="0" dirty="0">
                <a:ln>
                  <a:noFill/>
                </a:ln>
                <a:effectLst/>
                <a:uLnTx/>
                <a:uFillTx/>
                <a:ea typeface="+mj-ea"/>
                <a:cs typeface="+mj-cs"/>
              </a:rPr>
              <a:t>he National Water Safety Situation</a:t>
            </a:r>
            <a:endParaRPr lang="en-US" altLang="en-US" sz="32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81000" y="1371600"/>
            <a:ext cx="8382000" cy="4343400"/>
          </a:xfrm>
        </p:spPr>
        <p:txBody>
          <a:bodyPr/>
          <a:lstStyle/>
          <a:p>
            <a:pPr marL="0" indent="0">
              <a:lnSpc>
                <a:spcPct val="115000"/>
              </a:lnSpc>
              <a:spcAft>
                <a:spcPts val="1000"/>
              </a:spcAft>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Nationally </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400" dirty="0">
                <a:effectLst/>
                <a:latin typeface="Calibri" panose="020F0502020204030204" pitchFamily="34" charset="0"/>
                <a:ea typeface="Times New Roman" panose="02020603050405020304" pitchFamily="18" charset="0"/>
                <a:cs typeface="Calibri" panose="020F0502020204030204" pitchFamily="34" charset="0"/>
              </a:rPr>
              <a:t>From 2022 Water Accident Database (WAID) - complied by the National Water Safety Forum)</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Recreational activities accounted for 58% of accidental fatalities.</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Around 37% of these people were taking part in everyday activities near water such as walking, running, cycling and fishing. This is usually due to tripping, falling or just underestimating the risks associated with being near water.</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may indicate why middle-aged people are just as likely to lose their lives as younger people undertaking more risky behaviours.</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July, June and August recorded the most deaths from accidental drowning (105/226). However, the autumn and winter months remain high too (particularly Dec - Feb), perhaps due to less daylight and slippery underfoot conditions. This suggests it is a year-round issue.</a:t>
            </a: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Saturdays and Sundays record the highest number of deaths though Mondays (Bank Holidays?) and Fridays are high too.</a:t>
            </a:r>
          </a:p>
          <a:p>
            <a:pPr marL="342900" lvl="0" indent="-342900">
              <a:lnSpc>
                <a:spcPct val="115000"/>
              </a:lnSpc>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 of accidental drownings in 2022 involved drink and/or drugs (2021 = 25%).</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2022, there were 212 suicide suspected fatalities at or near water in the UK. This is an increase from last year (195) and above the three-year average baseline (200). 36% of all fatalities were suicide suspected (2021 = 32%)</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770465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1905000" y="286183"/>
            <a:ext cx="72390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3200" b="1" kern="1200" dirty="0"/>
              <a:t>T</a:t>
            </a:r>
            <a:r>
              <a:rPr kumimoji="0" lang="en-US" sz="3200" b="1" i="0" u="none" strike="noStrike" kern="1200" cap="none" spc="0" normalizeH="0" baseline="0" noProof="0" dirty="0">
                <a:ln>
                  <a:noFill/>
                </a:ln>
                <a:effectLst/>
                <a:uLnTx/>
                <a:uFillTx/>
                <a:ea typeface="+mj-ea"/>
                <a:cs typeface="+mj-cs"/>
              </a:rPr>
              <a:t>he </a:t>
            </a:r>
            <a:r>
              <a:rPr lang="en-US" sz="3200" b="1" kern="1200" dirty="0"/>
              <a:t>Lancashire </a:t>
            </a:r>
            <a:r>
              <a:rPr kumimoji="0" lang="en-US" sz="3200" b="1" i="0" u="none" strike="noStrike" kern="1200" cap="none" spc="0" normalizeH="0" baseline="0" noProof="0" dirty="0">
                <a:ln>
                  <a:noFill/>
                </a:ln>
                <a:effectLst/>
                <a:uLnTx/>
                <a:uFillTx/>
                <a:ea typeface="+mj-ea"/>
                <a:cs typeface="+mj-cs"/>
              </a:rPr>
              <a:t>Situation – Fatalities</a:t>
            </a:r>
            <a:endParaRPr lang="en-US" altLang="en-US" sz="32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81000" y="1447800"/>
            <a:ext cx="8382000" cy="4343400"/>
          </a:xfrm>
        </p:spPr>
        <p:txBody>
          <a:bodyPr/>
          <a:lstStyle/>
          <a:p>
            <a:pPr marL="0" indent="0">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6798100A-8788-CFB5-1265-614159A9D563}"/>
              </a:ext>
            </a:extLst>
          </p:cNvPr>
          <p:cNvSpPr txBox="1"/>
          <p:nvPr/>
        </p:nvSpPr>
        <p:spPr>
          <a:xfrm>
            <a:off x="407894" y="1447800"/>
            <a:ext cx="8659906" cy="5039072"/>
          </a:xfrm>
          <a:prstGeom prst="rect">
            <a:avLst/>
          </a:prstGeom>
          <a:noFill/>
        </p:spPr>
        <p:txBody>
          <a:bodyPr wrap="square">
            <a:spAutoFit/>
          </a:bodyPr>
          <a:lstStyle/>
          <a:p>
            <a:pPr>
              <a:lnSpc>
                <a:spcPct val="115000"/>
              </a:lnSpc>
              <a:spcAft>
                <a:spcPts val="10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2022 Water Accident Database (WAID) - complied by the National Water Safety Forum</a:t>
            </a:r>
            <a:endPar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figures differ from LFRS ones as they include coastal ones which LFRS don’t necessarily attend)</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Calibri" panose="020F0502020204030204" pitchFamily="34" charset="0"/>
              </a:rPr>
              <a:t>There were 5 deaths recorded as Accidental or Natural Causes. (2021 = 8)</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Calibri" panose="020F0502020204030204" pitchFamily="34" charset="0"/>
              </a:rPr>
              <a:t>This places Lancs in the top half of the table at = 11</a:t>
            </a:r>
            <a:r>
              <a:rPr lang="en-GB" sz="16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1600" dirty="0">
                <a:effectLst/>
                <a:latin typeface="Calibri" panose="020F0502020204030204" pitchFamily="34" charset="0"/>
                <a:ea typeface="Times New Roman" panose="02020603050405020304" pitchFamily="18" charset="0"/>
                <a:cs typeface="Calibri" panose="020F0502020204030204" pitchFamily="34" charset="0"/>
              </a:rPr>
              <a:t> (2021 = 7</a:t>
            </a:r>
            <a:r>
              <a:rPr lang="en-GB" sz="16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600" dirty="0">
                <a:effectLst/>
                <a:latin typeface="Calibri" panose="020F0502020204030204" pitchFamily="34" charset="0"/>
                <a:ea typeface="Times New Roman" panose="02020603050405020304" pitchFamily="18" charset="0"/>
                <a:cs typeface="Calibri" panose="020F0502020204030204" pitchFamily="34" charset="0"/>
              </a:rPr>
              <a:t>Devon (12) followed by Greater London (10) and West Midlands (10) had the highest fatality numbers.</a:t>
            </a:r>
            <a:endParaRPr lang="en-GB" sz="800" dirty="0">
              <a:latin typeface="Calibri" panose="020F0502020204030204" pitchFamily="34" charset="0"/>
              <a:ea typeface="Calibri" panose="020F0502020204030204" pitchFamily="34" charset="0"/>
              <a:cs typeface="Calibri" panose="020F0502020204030204" pitchFamily="34" charset="0"/>
            </a:endParaRPr>
          </a:p>
          <a:p>
            <a:pPr lvl="0">
              <a:lnSpc>
                <a:spcPct val="115000"/>
              </a:lnSpc>
              <a:spcAft>
                <a:spcPts val="10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Lancashire Fire and Rescue Service </a:t>
            </a:r>
            <a:r>
              <a:rPr lang="en-GB" sz="1600" dirty="0">
                <a:effectLst/>
                <a:latin typeface="Calibri" panose="020F0502020204030204" pitchFamily="34" charset="0"/>
                <a:ea typeface="Calibri" panose="020F0502020204030204" pitchFamily="34" charset="0"/>
                <a:cs typeface="Calibri" panose="020F0502020204030204" pitchFamily="34" charset="0"/>
              </a:rPr>
              <a:t>(incidents attended by LFRS – there will be some </a:t>
            </a:r>
            <a:r>
              <a:rPr lang="en-GB" sz="1600" dirty="0">
                <a:latin typeface="Calibri" panose="020F0502020204030204" pitchFamily="34" charset="0"/>
                <a:ea typeface="Calibri" panose="020F0502020204030204" pitchFamily="34" charset="0"/>
                <a:cs typeface="Calibri" panose="020F0502020204030204" pitchFamily="34" charset="0"/>
              </a:rPr>
              <a:t>o</a:t>
            </a:r>
            <a:r>
              <a:rPr lang="en-GB" sz="1600" dirty="0">
                <a:effectLst/>
                <a:latin typeface="Calibri" panose="020F0502020204030204" pitchFamily="34" charset="0"/>
                <a:ea typeface="Calibri" panose="020F0502020204030204" pitchFamily="34" charset="0"/>
                <a:cs typeface="Calibri" panose="020F0502020204030204" pitchFamily="34" charset="0"/>
              </a:rPr>
              <a:t>verlap with WAID figures)</a:t>
            </a:r>
          </a:p>
          <a:p>
            <a:pPr lvl="0">
              <a:lnSpc>
                <a:spcPct val="115000"/>
              </a:lnSpc>
              <a:spcAft>
                <a:spcPts val="1000"/>
              </a:spcAft>
            </a:pPr>
            <a:r>
              <a:rPr lang="en-GB" sz="1600" dirty="0">
                <a:effectLst/>
                <a:latin typeface="Calibri" panose="020F0502020204030204" pitchFamily="34" charset="0"/>
                <a:ea typeface="Calibri" panose="020F0502020204030204" pitchFamily="34" charset="0"/>
                <a:cs typeface="Calibri" panose="020F0502020204030204" pitchFamily="34" charset="0"/>
              </a:rPr>
              <a:t>2017-2</a:t>
            </a:r>
            <a:r>
              <a:rPr lang="en-GB" sz="1600" dirty="0">
                <a:latin typeface="Calibri" panose="020F0502020204030204" pitchFamily="34" charset="0"/>
                <a:ea typeface="Calibri" panose="020F0502020204030204" pitchFamily="34" charset="0"/>
                <a:cs typeface="Calibri" panose="020F0502020204030204" pitchFamily="34" charset="0"/>
              </a:rPr>
              <a:t>022 – 14 fatalities – all male (2022 – 4)</a:t>
            </a:r>
          </a:p>
          <a:p>
            <a:pPr lvl="0">
              <a:lnSpc>
                <a:spcPct val="115000"/>
              </a:lnSpc>
              <a:spcAft>
                <a:spcPts val="1000"/>
              </a:spcAft>
            </a:pPr>
            <a:r>
              <a:rPr lang="en-GB" sz="1600" dirty="0">
                <a:latin typeface="Calibri" panose="020F0502020204030204" pitchFamily="34" charset="0"/>
                <a:ea typeface="Calibri" panose="020F0502020204030204" pitchFamily="34" charset="0"/>
                <a:cs typeface="Calibri" panose="020F0502020204030204" pitchFamily="34" charset="0"/>
              </a:rPr>
              <a:t>District – spread across but BwD highest with 4, then Preston and South Ribble both 2</a:t>
            </a:r>
          </a:p>
          <a:p>
            <a:pPr lvl="0">
              <a:lnSpc>
                <a:spcPct val="115000"/>
              </a:lnSpc>
              <a:spcAft>
                <a:spcPts val="1000"/>
              </a:spcAft>
            </a:pPr>
            <a:r>
              <a:rPr lang="en-GB" sz="1600" dirty="0">
                <a:latin typeface="Calibri" panose="020F0502020204030204" pitchFamily="34" charset="0"/>
                <a:ea typeface="Calibri" panose="020F0502020204030204" pitchFamily="34" charset="0"/>
                <a:cs typeface="Calibri" panose="020F0502020204030204" pitchFamily="34" charset="0"/>
              </a:rPr>
              <a:t>Water Type – River/canal – 7 Lake/pond/reservoir – 5, Other (inc. quarries) – 2</a:t>
            </a:r>
          </a:p>
          <a:p>
            <a:pPr lvl="0">
              <a:lnSpc>
                <a:spcPct val="115000"/>
              </a:lnSpc>
              <a:spcAft>
                <a:spcPts val="1000"/>
              </a:spcAft>
            </a:pPr>
            <a:r>
              <a:rPr lang="en-GB" sz="1600" dirty="0">
                <a:latin typeface="Calibri" panose="020F0502020204030204" pitchFamily="34" charset="0"/>
                <a:ea typeface="Calibri" panose="020F0502020204030204" pitchFamily="34" charset="0"/>
                <a:cs typeface="Calibri" panose="020F0502020204030204" pitchFamily="34" charset="0"/>
              </a:rPr>
              <a:t>Age band – spread across ages therefore general problem </a:t>
            </a:r>
          </a:p>
          <a:p>
            <a:pPr lvl="0">
              <a:lnSpc>
                <a:spcPct val="115000"/>
              </a:lnSpc>
              <a:spcAft>
                <a:spcPts val="1000"/>
              </a:spcAft>
            </a:pPr>
            <a:r>
              <a:rPr lang="en-GB" sz="1600" dirty="0">
                <a:latin typeface="Calibri" panose="020F0502020204030204" pitchFamily="34" charset="0"/>
                <a:ea typeface="Calibri" panose="020F0502020204030204" pitchFamily="34" charset="0"/>
                <a:cs typeface="Calibri" panose="020F0502020204030204" pitchFamily="34" charset="0"/>
              </a:rPr>
              <a:t>2023 to date – 6 already (5 male, 1 female). All inland, Various ages</a:t>
            </a:r>
          </a:p>
        </p:txBody>
      </p:sp>
    </p:spTree>
    <p:extLst>
      <p:ext uri="{BB962C8B-B14F-4D97-AF65-F5344CB8AC3E}">
        <p14:creationId xmlns:p14="http://schemas.microsoft.com/office/powerpoint/2010/main" val="17168110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2057400" y="260480"/>
            <a:ext cx="74676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3200" b="1" kern="1200" dirty="0"/>
              <a:t>LFRS Incidents (2018 – to date)</a:t>
            </a:r>
            <a:endParaRPr lang="en-US" altLang="en-US" sz="32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381000" y="1447800"/>
            <a:ext cx="8382000" cy="4343400"/>
          </a:xfrm>
        </p:spPr>
        <p:txBody>
          <a:bodyPr/>
          <a:lstStyle/>
          <a:p>
            <a:pPr marL="0" indent="0">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6798100A-8788-CFB5-1265-614159A9D563}"/>
              </a:ext>
            </a:extLst>
          </p:cNvPr>
          <p:cNvSpPr txBox="1"/>
          <p:nvPr/>
        </p:nvSpPr>
        <p:spPr>
          <a:xfrm>
            <a:off x="461682" y="1295400"/>
            <a:ext cx="8458200" cy="5078313"/>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W</a:t>
            </a:r>
            <a:r>
              <a:rPr lang="en-GB" sz="1800" b="1" dirty="0">
                <a:effectLst/>
                <a:latin typeface="Calibri" panose="020F0502020204030204" pitchFamily="34" charset="0"/>
                <a:ea typeface="Calibri" panose="020F0502020204030204" pitchFamily="34" charset="0"/>
                <a:cs typeface="Calibri" panose="020F0502020204030204" pitchFamily="34" charset="0"/>
              </a:rPr>
              <a:t>ater incidents from the past 5 years (01/01/2018 – to date)</a:t>
            </a:r>
          </a:p>
          <a:p>
            <a:r>
              <a:rPr lang="en-GB" dirty="0">
                <a:latin typeface="Calibri" panose="020F0502020204030204" pitchFamily="34" charset="0"/>
                <a:ea typeface="Calibri" panose="020F0502020204030204" pitchFamily="34" charset="0"/>
                <a:cs typeface="Calibri" panose="020F0502020204030204" pitchFamily="34" charset="0"/>
              </a:rPr>
              <a:t>(incidents attended by LFRS – there will be some overlap with WAID figures)</a:t>
            </a:r>
          </a:p>
          <a:p>
            <a:endParaRPr lang="en-GB" dirty="0">
              <a:latin typeface="Calibri" panose="020F0502020204030204" pitchFamily="34" charset="0"/>
              <a:ea typeface="Calibri" panose="020F0502020204030204" pitchFamily="34" charset="0"/>
            </a:endParaRPr>
          </a:p>
          <a:p>
            <a:pPr lvl="0"/>
            <a:r>
              <a:rPr lang="en-GB" sz="1800" b="1" dirty="0">
                <a:effectLst/>
                <a:latin typeface="Calibri" panose="020F0502020204030204" pitchFamily="34" charset="0"/>
                <a:ea typeface="Times New Roman" panose="02020603050405020304" pitchFamily="18" charset="0"/>
              </a:rPr>
              <a:t>All incidents - 177 </a:t>
            </a:r>
          </a:p>
          <a:p>
            <a:pPr lvl="0"/>
            <a:r>
              <a:rPr lang="en-GB" dirty="0">
                <a:latin typeface="Calibri" panose="020F0502020204030204" pitchFamily="34" charset="0"/>
                <a:ea typeface="Calibri" panose="020F0502020204030204" pitchFamily="34" charset="0"/>
              </a:rPr>
              <a:t>These were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Fatalities - 20 incidents (11%)</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Rescues with injury - 66 incidents (37%)</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Rescues without injury  - 63 incidents (36%)</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Incidents where LFRS assistance was not required on arrival but still may be considered a near miss - 28 incidents (16%)</a:t>
            </a:r>
          </a:p>
          <a:p>
            <a:pPr marL="342900" lvl="0" indent="-342900">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lvl="0"/>
            <a:r>
              <a:rPr lang="en-GB" b="1" dirty="0">
                <a:latin typeface="Calibri" panose="020F0502020204030204" pitchFamily="34" charset="0"/>
                <a:ea typeface="Calibri" panose="020F0502020204030204" pitchFamily="34" charset="0"/>
              </a:rPr>
              <a:t>Incidents per District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Lancaster - 51 (29%) – 35% of these in one ward (</a:t>
            </a:r>
            <a:r>
              <a:rPr lang="en-GB" sz="1800" dirty="0" err="1">
                <a:effectLst/>
                <a:latin typeface="Calibri" panose="020F0502020204030204" pitchFamily="34" charset="0"/>
                <a:ea typeface="Calibri" panose="020F0502020204030204" pitchFamily="34" charset="0"/>
              </a:rPr>
              <a:t>Skerton</a:t>
            </a:r>
            <a:r>
              <a:rPr lang="en-GB" sz="1800" dirty="0">
                <a:effectLst/>
                <a:latin typeface="Calibri" panose="020F0502020204030204" pitchFamily="34" charset="0"/>
                <a:ea typeface="Calibri" panose="020F0502020204030204" pitchFamily="34" charset="0"/>
              </a:rPr>
              <a:t> East)</a:t>
            </a: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rPr>
              <a:t>Preston - 22 (12%)              </a:t>
            </a:r>
            <a:r>
              <a:rPr lang="en-GB" sz="1800" dirty="0">
                <a:effectLst/>
                <a:latin typeface="Calibri" panose="020F0502020204030204" pitchFamily="34" charset="0"/>
                <a:ea typeface="Calibri" panose="020F0502020204030204" pitchFamily="34" charset="0"/>
              </a:rPr>
              <a:t>BwD – 18 (10%)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Burnley  - 16 (9%)                South Ribble – 14 (8%)</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Other Districts – 10 incidents or less</a:t>
            </a:r>
          </a:p>
          <a:p>
            <a:pPr marL="342900" lvl="0" indent="-342900">
              <a:buFont typeface="Symbol" panose="05050102010706020507" pitchFamily="18" charset="2"/>
              <a:buChar char=""/>
            </a:pPr>
            <a:endParaRPr lang="en-GB" dirty="0">
              <a:latin typeface="Calibri" panose="020F0502020204030204" pitchFamily="34" charset="0"/>
              <a:ea typeface="Calibri" panose="020F0502020204030204" pitchFamily="34" charset="0"/>
            </a:endParaRPr>
          </a:p>
          <a:p>
            <a:pPr lvl="0"/>
            <a:r>
              <a:rPr lang="en-GB" dirty="0">
                <a:latin typeface="Calibri" panose="020F0502020204030204" pitchFamily="34" charset="0"/>
                <a:ea typeface="Calibri" panose="020F0502020204030204" pitchFamily="34" charset="0"/>
              </a:rPr>
              <a:t>A</a:t>
            </a:r>
            <a:r>
              <a:rPr lang="en-GB" sz="1800" dirty="0">
                <a:effectLst/>
                <a:latin typeface="Calibri" panose="020F0502020204030204" pitchFamily="34" charset="0"/>
                <a:ea typeface="Calibri" panose="020F0502020204030204" pitchFamily="34" charset="0"/>
              </a:rPr>
              <a:t>t least 28% of incidents female – high considering </a:t>
            </a:r>
            <a:r>
              <a:rPr lang="en-GB" dirty="0">
                <a:latin typeface="Calibri" panose="020F0502020204030204" pitchFamily="34" charset="0"/>
                <a:ea typeface="Calibri" panose="020F0502020204030204" pitchFamily="34" charset="0"/>
              </a:rPr>
              <a:t>only 1/20 fatalities were female</a:t>
            </a:r>
            <a:r>
              <a:rPr lang="en-GB" sz="1800" dirty="0">
                <a:effectLst/>
                <a:latin typeface="Calibri" panose="020F0502020204030204" pitchFamily="34" charset="0"/>
                <a:ea typeface="Calibri" panose="020F0502020204030204" pitchFamily="34" charset="0"/>
              </a:rPr>
              <a:t> (5%)</a:t>
            </a:r>
          </a:p>
        </p:txBody>
      </p:sp>
    </p:spTree>
    <p:extLst>
      <p:ext uri="{BB962C8B-B14F-4D97-AF65-F5344CB8AC3E}">
        <p14:creationId xmlns:p14="http://schemas.microsoft.com/office/powerpoint/2010/main" val="316860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2667000" y="257350"/>
            <a:ext cx="47244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b="1" kern="1200" dirty="0"/>
              <a:t>National Messaging</a:t>
            </a:r>
            <a:endParaRPr lang="en-US" altLang="en-US"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457200" y="1447801"/>
            <a:ext cx="8382000" cy="4343400"/>
          </a:xfrm>
        </p:spPr>
        <p:txBody>
          <a:bodyPr/>
          <a:lstStyle/>
          <a:p>
            <a:pPr marL="0" indent="0">
              <a:lnSpc>
                <a:spcPct val="115000"/>
              </a:lnSpc>
              <a:spcAft>
                <a:spcPts val="1000"/>
              </a:spcAft>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Taken from: </a:t>
            </a:r>
          </a:p>
          <a:p>
            <a:pPr marL="0" indent="0">
              <a:lnSpc>
                <a:spcPct val="115000"/>
              </a:lnSpc>
              <a:spcAft>
                <a:spcPts val="1000"/>
              </a:spcAft>
              <a:buNone/>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Fire </a:t>
            </a:r>
            <a:r>
              <a:rPr lang="en-GB" sz="1800" b="1"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hief’s Council (NFCC) national campaign document</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b="0" i="0" u="none" strike="noStrike" baseline="0" dirty="0">
                <a:solidFill>
                  <a:srgbClr val="000000"/>
                </a:solidFill>
                <a:latin typeface="Calibri" panose="020F0502020204030204" pitchFamily="34" charset="0"/>
                <a:cs typeface="Calibri" panose="020F0502020204030204" pitchFamily="34" charset="0"/>
              </a:rPr>
              <a:t>Even on a warm day the temperature in open water can remain very cold, causing cold water shock, a physical reaction which can make it difficult to control breathing, cause panic and make it difficult to swim. Gasping can occur leading to possible inhalation of water.</a:t>
            </a:r>
          </a:p>
          <a:p>
            <a:pPr marL="0" indent="0">
              <a:buNone/>
            </a:pPr>
            <a:endParaRPr lang="en-GB" sz="1200" b="0" i="0" u="none" strike="noStrike" baseline="0" dirty="0">
              <a:solidFill>
                <a:srgbClr val="000000"/>
              </a:solidFill>
              <a:latin typeface="Calibri" panose="020F0502020204030204" pitchFamily="34" charset="0"/>
              <a:cs typeface="Calibri" panose="020F0502020204030204" pitchFamily="34" charset="0"/>
            </a:endParaRPr>
          </a:p>
          <a:p>
            <a:r>
              <a:rPr lang="en-GB" sz="1800" dirty="0">
                <a:solidFill>
                  <a:srgbClr val="000000"/>
                </a:solidFill>
                <a:latin typeface="Calibri" panose="020F0502020204030204" pitchFamily="34" charset="0"/>
                <a:cs typeface="Calibri" panose="020F0502020204030204" pitchFamily="34" charset="0"/>
              </a:rPr>
              <a:t>A</a:t>
            </a:r>
            <a:r>
              <a:rPr lang="en-GB" sz="1800" b="0" i="0" u="none" strike="noStrike" baseline="0" dirty="0">
                <a:solidFill>
                  <a:srgbClr val="000000"/>
                </a:solidFill>
                <a:latin typeface="Calibri" panose="020F0502020204030204" pitchFamily="34" charset="0"/>
                <a:cs typeface="Calibri" panose="020F0502020204030204" pitchFamily="34" charset="0"/>
              </a:rPr>
              <a:t>nyone finding themselves in difficulty in the water are urged not to panic and ‘Float To Live’. This means leaning back in the water and spreading your arms and legs to stay afloat, control your breathing, when the effects of cold water shock have passed call out for help or swim to safety. </a:t>
            </a:r>
          </a:p>
          <a:p>
            <a:pPr marL="0" indent="0">
              <a:buNone/>
            </a:pPr>
            <a:endParaRPr lang="en-GB" sz="1200" b="0" i="0" u="none" strike="noStrike" baseline="0" dirty="0">
              <a:solidFill>
                <a:srgbClr val="000000"/>
              </a:solidFill>
              <a:latin typeface="Calibri" panose="020F0502020204030204" pitchFamily="34" charset="0"/>
              <a:cs typeface="Calibri" panose="020F0502020204030204" pitchFamily="34" charset="0"/>
            </a:endParaRPr>
          </a:p>
          <a:p>
            <a:r>
              <a:rPr lang="en-GB" sz="1800" b="0" i="0" u="none" strike="noStrike" baseline="0" dirty="0">
                <a:solidFill>
                  <a:srgbClr val="000000"/>
                </a:solidFill>
                <a:latin typeface="Calibri" panose="020F0502020204030204" pitchFamily="34" charset="0"/>
                <a:cs typeface="Calibri" panose="020F0502020204030204" pitchFamily="34" charset="0"/>
              </a:rPr>
              <a:t>If someone is in trouble in water, call 999. At the coast ask for the coastguard. If you are inland, ask for the fire service. It’s important people call for help rather than entering the water to attempt a rescue as this can often result in emergency services needing to find and rescue more people from the water. </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4210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989D04-087B-4947-A6BB-DEDB0D2E5F98}"/>
              </a:ext>
            </a:extLst>
          </p:cNvPr>
          <p:cNvSpPr>
            <a:spLocks noGrp="1" noChangeArrowheads="1"/>
          </p:cNvSpPr>
          <p:nvPr>
            <p:ph type="title"/>
          </p:nvPr>
        </p:nvSpPr>
        <p:spPr bwMode="auto">
          <a:xfrm>
            <a:off x="1905000" y="286182"/>
            <a:ext cx="7239000" cy="78061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3200" b="1" kern="1200" dirty="0"/>
              <a:t>Target Audiences - What can we do?</a:t>
            </a:r>
            <a:endParaRPr lang="en-US" altLang="en-US" sz="3200" b="1" dirty="0"/>
          </a:p>
        </p:txBody>
      </p:sp>
      <p:sp>
        <p:nvSpPr>
          <p:cNvPr id="6" name="Content Placeholder 5">
            <a:extLst>
              <a:ext uri="{FF2B5EF4-FFF2-40B4-BE49-F238E27FC236}">
                <a16:creationId xmlns:a16="http://schemas.microsoft.com/office/drawing/2014/main" id="{25761A4B-2D9B-959B-DDC9-473CC985DF6D}"/>
              </a:ext>
            </a:extLst>
          </p:cNvPr>
          <p:cNvSpPr>
            <a:spLocks noGrp="1"/>
          </p:cNvSpPr>
          <p:nvPr>
            <p:ph idx="1"/>
          </p:nvPr>
        </p:nvSpPr>
        <p:spPr>
          <a:xfrm>
            <a:off x="457200" y="1447801"/>
            <a:ext cx="8382000" cy="4343400"/>
          </a:xfrm>
        </p:spPr>
        <p:txBody>
          <a:bodyPr/>
          <a:lstStyle/>
          <a:p>
            <a:pPr marL="0" indent="0">
              <a:lnSpc>
                <a:spcPct val="115000"/>
              </a:lnSpc>
              <a:spcAft>
                <a:spcPts val="1000"/>
              </a:spcAft>
              <a:buNone/>
            </a:pPr>
            <a:r>
              <a:rPr lang="en-GB" sz="2400" b="1" dirty="0">
                <a:effectLst/>
                <a:latin typeface="Calibri" panose="020F0502020204030204" pitchFamily="34" charset="0"/>
                <a:ea typeface="Times New Roman" panose="02020603050405020304" pitchFamily="18" charset="0"/>
                <a:cs typeface="Calibri" panose="020F0502020204030204" pitchFamily="34" charset="0"/>
              </a:rPr>
              <a:t>The target audience relates to both age groups and activities and can be explained through key themes:</a:t>
            </a:r>
          </a:p>
          <a:p>
            <a:pPr marL="0" indent="0">
              <a:lnSpc>
                <a:spcPct val="115000"/>
              </a:lnSpc>
              <a:spcAft>
                <a:spcPts val="1000"/>
              </a:spcAft>
              <a:buNone/>
            </a:pPr>
            <a:endParaRPr lang="en-GB" sz="24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15000"/>
              </a:lnSpc>
              <a:spcAft>
                <a:spcPts val="1000"/>
              </a:spcAft>
              <a:buNone/>
            </a:pPr>
            <a:r>
              <a:rPr lang="en-GB" sz="2400" b="1" dirty="0">
                <a:effectLst/>
                <a:latin typeface="Calibri" panose="020F0502020204030204" pitchFamily="34" charset="0"/>
                <a:ea typeface="Times New Roman" panose="02020603050405020304" pitchFamily="18" charset="0"/>
                <a:cs typeface="Calibri" panose="020F0502020204030204" pitchFamily="34" charset="0"/>
              </a:rPr>
              <a:t>In an emergency - Who to call and what to do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15000"/>
              </a:lnSpc>
              <a:spcAft>
                <a:spcPts val="1000"/>
              </a:spcAf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Activities in water</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Activities near water</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Away from home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Flooding</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en-GB" dirty="0"/>
          </a:p>
        </p:txBody>
      </p:sp>
    </p:spTree>
    <p:extLst>
      <p:ext uri="{BB962C8B-B14F-4D97-AF65-F5344CB8AC3E}">
        <p14:creationId xmlns:p14="http://schemas.microsoft.com/office/powerpoint/2010/main" val="6461336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FRS Corporate Template">
  <a:themeElements>
    <a:clrScheme name="LFRS Corpor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FRS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FRS Corpora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FRS Corpora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FRS Corpor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FRS Corpora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FRS Corpora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FRS Corpora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FRS Corpora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12429</TotalTime>
  <Words>5990</Words>
  <Application>Microsoft Office PowerPoint</Application>
  <PresentationFormat>On-screen Show (4:3)</PresentationFormat>
  <Paragraphs>475</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ArialMT</vt:lpstr>
      <vt:lpstr>Berlin Sans FB</vt:lpstr>
      <vt:lpstr>Calibri</vt:lpstr>
      <vt:lpstr>Symbol</vt:lpstr>
      <vt:lpstr>Times New Roman</vt:lpstr>
      <vt:lpstr>Wingdings</vt:lpstr>
      <vt:lpstr>Office Theme</vt:lpstr>
      <vt:lpstr>1_Office Theme</vt:lpstr>
      <vt:lpstr>LFRS Corporate Template</vt:lpstr>
      <vt:lpstr>Water Safety </vt:lpstr>
      <vt:lpstr>World Drowning Prevention Day     25 July 2023 (Tues) </vt:lpstr>
      <vt:lpstr>The National Water Safety Situation</vt:lpstr>
      <vt:lpstr>The National Water Safety Situation</vt:lpstr>
      <vt:lpstr>The National Water Safety Situation</vt:lpstr>
      <vt:lpstr>The Lancashire Situation – Fatalities</vt:lpstr>
      <vt:lpstr>LFRS Incidents (2018 – to date)</vt:lpstr>
      <vt:lpstr>National Messaging</vt:lpstr>
      <vt:lpstr>Target Audiences - What can we do?</vt:lpstr>
      <vt:lpstr>In an emergency -                                     who to call and what to do  </vt:lpstr>
      <vt:lpstr>Activities in water</vt:lpstr>
      <vt:lpstr>Activities near water</vt:lpstr>
      <vt:lpstr>Away from home</vt:lpstr>
      <vt:lpstr>Flooding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SHQ - Kerr, Gemma;PaulRigden@lancsfirerescue.org.uk;StevenGregory@lancsfirerescue.org.uk;PaulSlee@lancsfirerescue.org.uk</dc:creator>
  <cp:lastModifiedBy>Paul Slee</cp:lastModifiedBy>
  <cp:revision>391</cp:revision>
  <cp:lastPrinted>2018-11-22T10:27:12Z</cp:lastPrinted>
  <dcterms:created xsi:type="dcterms:W3CDTF">2015-01-23T10:09:52Z</dcterms:created>
  <dcterms:modified xsi:type="dcterms:W3CDTF">2023-06-30T16:03:55Z</dcterms:modified>
</cp:coreProperties>
</file>