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99" r:id="rId4"/>
    <p:sldId id="290" r:id="rId5"/>
    <p:sldId id="278" r:id="rId6"/>
    <p:sldId id="291" r:id="rId7"/>
    <p:sldId id="268" r:id="rId8"/>
    <p:sldId id="304" r:id="rId9"/>
    <p:sldId id="275" r:id="rId10"/>
    <p:sldId id="276" r:id="rId11"/>
    <p:sldId id="302" r:id="rId12"/>
    <p:sldId id="303" r:id="rId1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4" autoAdjust="0"/>
    <p:restoredTop sz="72253" autoAdjust="0"/>
  </p:normalViewPr>
  <p:slideViewPr>
    <p:cSldViewPr>
      <p:cViewPr varScale="1">
        <p:scale>
          <a:sx n="82" d="100"/>
          <a:sy n="82" d="100"/>
        </p:scale>
        <p:origin x="20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3123" tIns="46562" rIns="93123" bIns="46562" rtlCol="0"/>
          <a:lstStyle>
            <a:lvl1pPr algn="l">
              <a:defRPr sz="1200"/>
            </a:lvl1pPr>
          </a:lstStyle>
          <a:p>
            <a:endParaRPr lang="en-GB"/>
          </a:p>
        </p:txBody>
      </p:sp>
      <p:sp>
        <p:nvSpPr>
          <p:cNvPr id="3" name="Date Placeholder 2"/>
          <p:cNvSpPr>
            <a:spLocks noGrp="1"/>
          </p:cNvSpPr>
          <p:nvPr>
            <p:ph type="dt" idx="1"/>
          </p:nvPr>
        </p:nvSpPr>
        <p:spPr>
          <a:xfrm>
            <a:off x="3856738" y="2"/>
            <a:ext cx="2950475" cy="497046"/>
          </a:xfrm>
          <a:prstGeom prst="rect">
            <a:avLst/>
          </a:prstGeom>
        </p:spPr>
        <p:txBody>
          <a:bodyPr vert="horz" lIns="93123" tIns="46562" rIns="93123" bIns="46562" rtlCol="0"/>
          <a:lstStyle>
            <a:lvl1pPr algn="r">
              <a:defRPr sz="1200"/>
            </a:lvl1pPr>
          </a:lstStyle>
          <a:p>
            <a:fld id="{C2521EBC-AEEF-4F40-AC7F-CFF13BFBCC06}" type="datetimeFigureOut">
              <a:rPr lang="en-GB" smtClean="0"/>
              <a:t>07/07/2023</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23" tIns="46562" rIns="93123" bIns="46562" rtlCol="0" anchor="ctr"/>
          <a:lstStyle/>
          <a:p>
            <a:endParaRPr lang="en-GB"/>
          </a:p>
        </p:txBody>
      </p:sp>
      <p:sp>
        <p:nvSpPr>
          <p:cNvPr id="5" name="Notes Placeholder 4"/>
          <p:cNvSpPr>
            <a:spLocks noGrp="1"/>
          </p:cNvSpPr>
          <p:nvPr>
            <p:ph type="body" sz="quarter" idx="3"/>
          </p:nvPr>
        </p:nvSpPr>
        <p:spPr>
          <a:xfrm>
            <a:off x="680879" y="4721941"/>
            <a:ext cx="5447030" cy="4473416"/>
          </a:xfrm>
          <a:prstGeom prst="rect">
            <a:avLst/>
          </a:prstGeom>
        </p:spPr>
        <p:txBody>
          <a:bodyPr vert="horz" lIns="93123" tIns="46562" rIns="93123" bIns="465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3123" tIns="46562" rIns="93123" bIns="46562"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3123" tIns="46562" rIns="93123" bIns="46562" rtlCol="0" anchor="b"/>
          <a:lstStyle>
            <a:lvl1pPr algn="r">
              <a:defRPr sz="1200"/>
            </a:lvl1pPr>
          </a:lstStyle>
          <a:p>
            <a:fld id="{61CB917D-4D85-4499-860E-8F143F9ABBBE}" type="slidenum">
              <a:rPr lang="en-GB" smtClean="0"/>
              <a:t>‹#›</a:t>
            </a:fld>
            <a:endParaRPr lang="en-GB"/>
          </a:p>
        </p:txBody>
      </p:sp>
    </p:spTree>
    <p:extLst>
      <p:ext uri="{BB962C8B-B14F-4D97-AF65-F5344CB8AC3E}">
        <p14:creationId xmlns:p14="http://schemas.microsoft.com/office/powerpoint/2010/main" val="197025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hat3words.com/what3words-for-emergencies-real-life-stor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Water Safety</a:t>
            </a:r>
          </a:p>
          <a:p>
            <a:endParaRPr lang="en-US" sz="1400" dirty="0"/>
          </a:p>
          <a:p>
            <a:r>
              <a:rPr lang="en-US" sz="1400" b="1" dirty="0"/>
              <a:t>Introduction</a:t>
            </a:r>
          </a:p>
          <a:p>
            <a:endParaRPr lang="en-GB" sz="1600" baseline="0" dirty="0"/>
          </a:p>
          <a:p>
            <a:r>
              <a:rPr lang="en-GB" sz="1200" baseline="0" dirty="0"/>
              <a:t>Introduce yourself and go through any housekeeping.</a:t>
            </a:r>
          </a:p>
          <a:p>
            <a:endParaRPr lang="en-GB" sz="1200" baseline="0" dirty="0"/>
          </a:p>
          <a:p>
            <a:r>
              <a:rPr lang="en-GB" sz="1200" baseline="0" dirty="0"/>
              <a:t>Explain how the session will run. </a:t>
            </a:r>
          </a:p>
          <a:p>
            <a:endParaRPr lang="en-GB" sz="1200" baseline="0" dirty="0"/>
          </a:p>
          <a:p>
            <a:pPr defTabSz="931236">
              <a:defRPr/>
            </a:pPr>
            <a:endParaRPr lang="en-GB" sz="1200" kern="1200" dirty="0">
              <a:solidFill>
                <a:srgbClr val="FF0000"/>
              </a:solidFill>
              <a:effectLst/>
              <a:latin typeface="+mn-lt"/>
              <a:ea typeface="+mn-ea"/>
              <a:cs typeface="+mn-cs"/>
            </a:endParaRPr>
          </a:p>
          <a:p>
            <a:pPr marL="0" marR="0" lvl="0" indent="0" algn="l" defTabSz="931236" rtl="0" eaLnBrk="1" fontAlgn="auto" latinLnBrk="0" hangingPunct="1">
              <a:lnSpc>
                <a:spcPct val="100000"/>
              </a:lnSpc>
              <a:spcBef>
                <a:spcPts val="0"/>
              </a:spcBef>
              <a:spcAft>
                <a:spcPts val="0"/>
              </a:spcAft>
              <a:buClrTx/>
              <a:buSzTx/>
              <a:buFontTx/>
              <a:buNone/>
              <a:tabLst/>
              <a:defRPr/>
            </a:pPr>
            <a:r>
              <a:rPr lang="en-GB" sz="1200" b="1" kern="1200" dirty="0">
                <a:solidFill>
                  <a:srgbClr val="FF0000"/>
                </a:solidFill>
                <a:effectLst/>
                <a:latin typeface="+mn-lt"/>
                <a:ea typeface="+mn-ea"/>
                <a:cs typeface="+mn-cs"/>
              </a:rPr>
              <a:t>Throughout, encourage the learners to:</a:t>
            </a:r>
          </a:p>
          <a:p>
            <a:pPr marL="0" marR="0" lvl="0" indent="0" algn="l" defTabSz="931236" rtl="0" eaLnBrk="1" fontAlgn="auto" latinLnBrk="0" hangingPunct="1">
              <a:lnSpc>
                <a:spcPct val="100000"/>
              </a:lnSpc>
              <a:spcBef>
                <a:spcPts val="0"/>
              </a:spcBef>
              <a:spcAft>
                <a:spcPts val="0"/>
              </a:spcAft>
              <a:buClrTx/>
              <a:buSzTx/>
              <a:buFontTx/>
              <a:buNone/>
              <a:tabLst/>
              <a:defRPr/>
            </a:pPr>
            <a:endParaRPr lang="en-GB" sz="1200" b="1" kern="1200" dirty="0">
              <a:solidFill>
                <a:srgbClr val="FF0000"/>
              </a:solidFill>
              <a:effectLst/>
              <a:latin typeface="+mn-lt"/>
              <a:ea typeface="+mn-ea"/>
              <a:cs typeface="+mn-cs"/>
            </a:endParaRPr>
          </a:p>
          <a:p>
            <a:pPr marL="0" marR="0" lvl="0" indent="0" algn="l" defTabSz="931236"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Make the right choice – look after themselves and everyone else.</a:t>
            </a:r>
          </a:p>
          <a:p>
            <a:pPr marL="0" marR="0" lvl="0" indent="0" algn="l" defTabSz="931236"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pPr marL="0" marR="0" lvl="0" indent="0" algn="l" defTabSz="931236"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effectLst/>
                <a:latin typeface="+mn-lt"/>
                <a:ea typeface="+mn-ea"/>
                <a:cs typeface="+mn-cs"/>
              </a:rPr>
              <a:t>Consider the audience and situation at the time. Where appropriate, reinforce and expand on this at relevant parts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Own Notes:</a:t>
            </a:r>
          </a:p>
          <a:p>
            <a:endParaRPr lang="en-US" sz="1200" b="1" dirty="0"/>
          </a:p>
          <a:p>
            <a:endParaRPr lang="en-US" sz="1200" b="1" dirty="0"/>
          </a:p>
          <a:p>
            <a:endParaRPr lang="en-US" sz="1200" dirty="0"/>
          </a:p>
          <a:p>
            <a:endParaRPr lang="en-US" sz="1200"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61CB917D-4D85-4499-860E-8F143F9ABBBE}" type="slidenum">
              <a:rPr lang="en-GB" smtClean="0"/>
              <a:t>1</a:t>
            </a:fld>
            <a:endParaRPr lang="en-GB"/>
          </a:p>
        </p:txBody>
      </p:sp>
    </p:spTree>
    <p:extLst>
      <p:ext uri="{BB962C8B-B14F-4D97-AF65-F5344CB8AC3E}">
        <p14:creationId xmlns:p14="http://schemas.microsoft.com/office/powerpoint/2010/main" val="185326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36" eaLnBrk="0" fontAlgn="base" hangingPunct="0">
              <a:spcBef>
                <a:spcPct val="20000"/>
              </a:spcBef>
              <a:spcAft>
                <a:spcPct val="0"/>
              </a:spcAft>
            </a:pPr>
            <a:r>
              <a:rPr lang="en-GB" sz="1400" b="1" dirty="0"/>
              <a:t>Remember –</a:t>
            </a:r>
          </a:p>
          <a:p>
            <a:pPr defTabSz="931236" eaLnBrk="0" fontAlgn="base" hangingPunct="0">
              <a:spcBef>
                <a:spcPct val="20000"/>
              </a:spcBef>
              <a:spcAft>
                <a:spcPct val="0"/>
              </a:spcAft>
            </a:pPr>
            <a:endParaRPr lang="en-GB" dirty="0"/>
          </a:p>
          <a:p>
            <a:pPr defTabSz="931236" eaLnBrk="0" fontAlgn="base" hangingPunct="0">
              <a:spcBef>
                <a:spcPct val="20000"/>
              </a:spcBef>
              <a:spcAft>
                <a:spcPct val="0"/>
              </a:spcAft>
            </a:pPr>
            <a:r>
              <a:rPr lang="en-GB" sz="1200" dirty="0"/>
              <a:t>Remind the learners what to do if someone is struggling and needs help.</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endParaRPr lang="en-GB" sz="1200" b="1" dirty="0"/>
          </a:p>
          <a:p>
            <a:pPr defTabSz="931236" eaLnBrk="0" fontAlgn="base" hangingPunct="0">
              <a:spcBef>
                <a:spcPct val="20000"/>
              </a:spcBef>
              <a:spcAft>
                <a:spcPct val="0"/>
              </a:spcAft>
            </a:pPr>
            <a:r>
              <a:rPr lang="en-GB" sz="1200" b="1" dirty="0"/>
              <a:t>Never enter the water to rescue a drowning person </a:t>
            </a:r>
            <a:r>
              <a:rPr lang="en-GB" sz="1200" dirty="0"/>
              <a:t>– explain why – the dangers are the same for you and it may mean two people are then struggling with no means of getting help. They may pull you down too as it is common for people struggling in the water to panic.</a:t>
            </a:r>
            <a:r>
              <a:rPr kumimoji="0" lang="en-GB" sz="1200" b="0" i="0" u="none" strike="noStrike" cap="none" normalizeH="0" baseline="0" dirty="0">
                <a:ln>
                  <a:noFill/>
                </a:ln>
                <a:solidFill>
                  <a:schemeClr val="tx1"/>
                </a:solidFill>
                <a:effectLst/>
                <a:latin typeface="+mn-lt"/>
              </a:rPr>
              <a:t> The Fire and Rescue Service and other emergency services have equipment available to them to assist in water rescues.</a:t>
            </a:r>
          </a:p>
          <a:p>
            <a:pPr defTabSz="931236" eaLnBrk="0" fontAlgn="base" hangingPunct="0">
              <a:spcBef>
                <a:spcPct val="20000"/>
              </a:spcBef>
              <a:spcAft>
                <a:spcPct val="0"/>
              </a:spcAft>
            </a:pPr>
            <a:endParaRPr lang="en-GB" sz="1200" dirty="0"/>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t>SHOUT  - Call 999 and shout for help </a:t>
            </a:r>
            <a:r>
              <a:rPr lang="en-GB" sz="1200" b="0" dirty="0"/>
              <a:t>– </a:t>
            </a:r>
            <a:r>
              <a:rPr kumimoji="0" lang="en-GB" sz="1200" b="0" i="0" u="none" strike="noStrike" cap="none" normalizeH="0" baseline="0" dirty="0">
                <a:ln>
                  <a:noFill/>
                </a:ln>
                <a:solidFill>
                  <a:schemeClr val="tx1"/>
                </a:solidFill>
                <a:effectLst/>
                <a:latin typeface="+mn-lt"/>
              </a:rPr>
              <a:t>Call 999 or shout for help from any passers by and ask them to call 999.</a:t>
            </a:r>
            <a:r>
              <a:rPr lang="en-GB" sz="1200" b="0" dirty="0"/>
              <a:t> Try to give as much information to the call handler as possible and importantly, a location.</a:t>
            </a:r>
            <a:r>
              <a:rPr kumimoji="0" lang="en-GB" sz="1200" b="0" i="0" u="none" strike="noStrike" cap="none" normalizeH="0" baseline="0" dirty="0">
                <a:ln>
                  <a:noFill/>
                </a:ln>
                <a:solidFill>
                  <a:schemeClr val="tx1"/>
                </a:solidFill>
                <a:effectLst/>
                <a:latin typeface="+mn-lt"/>
              </a:rPr>
              <a:t> Have the What3Words app or a similar one downloaded on your phone so you can use this if you need to.</a:t>
            </a:r>
            <a:endParaRPr lang="en-GB" sz="1200" b="0" dirty="0"/>
          </a:p>
          <a:p>
            <a:pPr defTabSz="931236" eaLnBrk="0" fontAlgn="base" hangingPunct="0">
              <a:spcBef>
                <a:spcPct val="20000"/>
              </a:spcBef>
              <a:spcAft>
                <a:spcPct val="0"/>
              </a:spcAft>
            </a:pPr>
            <a:endParaRPr lang="en-US" sz="1200" dirty="0"/>
          </a:p>
          <a:p>
            <a:pPr defTabSz="931236" eaLnBrk="0" fontAlgn="base" hangingPunct="0">
              <a:spcBef>
                <a:spcPct val="20000"/>
              </a:spcBef>
              <a:spcAft>
                <a:spcPct val="0"/>
              </a:spcAft>
            </a:pPr>
            <a:r>
              <a:rPr lang="en-US" sz="1200" dirty="0"/>
              <a:t>Make contact with the person and encourage them towards you.</a:t>
            </a:r>
            <a:endParaRPr lang="en-GB" sz="1200" b="1" dirty="0"/>
          </a:p>
          <a:p>
            <a:pPr defTabSz="931236" eaLnBrk="0" fontAlgn="base" hangingPunct="0">
              <a:spcBef>
                <a:spcPct val="20000"/>
              </a:spcBef>
              <a:spcAft>
                <a:spcPct val="0"/>
              </a:spcAft>
            </a:pPr>
            <a:r>
              <a:rPr lang="en-GB" sz="1200" dirty="0">
                <a:latin typeface="+mn-lt"/>
              </a:rPr>
              <a:t>Try to reassure them and</a:t>
            </a:r>
            <a:r>
              <a:rPr lang="en-GB" sz="1200" dirty="0"/>
              <a:t> encourage them to remain calm and not panic. If they are hyperventilating they need to try and calm themselves so they can regulate their breathing.</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t>Encourage the person struggling to a point of safety – keep talking to them. </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Get them to try to turn on their back and float by stretching out their arms and legs like a starfish and keep talking to them, reassuring them. In effect, </a:t>
            </a:r>
            <a:r>
              <a:rPr lang="en-GB" sz="1200" b="1" dirty="0"/>
              <a:t>#FloatToLive</a:t>
            </a:r>
            <a:r>
              <a:rPr lang="en-GB" sz="1200" dirty="0"/>
              <a:t>. This is equally important if it is you struggling in the water yourself.</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b="1" dirty="0"/>
              <a:t>REACH</a:t>
            </a:r>
            <a:r>
              <a:rPr lang="en-GB" sz="1200" dirty="0"/>
              <a:t>  - </a:t>
            </a:r>
            <a:r>
              <a:rPr lang="en-US" sz="1200" dirty="0"/>
              <a:t>Use a branch, pole or anything else that is at hand if it is safe.</a:t>
            </a:r>
            <a:endParaRPr lang="en-GB" sz="1200"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If you think you are able to reach them using a branch, pole or anything else that is close by, do so if it is safe. Ensure you get down low and even on the ground when you do this to prevent you falling or being pulled into the water yourself. </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b="1" dirty="0"/>
              <a:t>THROW</a:t>
            </a:r>
            <a:r>
              <a:rPr lang="en-GB" sz="1200" b="0" dirty="0"/>
              <a:t> - </a:t>
            </a:r>
            <a:r>
              <a:rPr lang="en-US" sz="1200" dirty="0"/>
              <a:t>Use anything available to either pull them to the side or that they can use as a float.</a:t>
            </a:r>
            <a:endParaRPr lang="en-GB" sz="1200" b="1"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Use anything you can find that could assist in pulling them to the side or they can use as a float. </a:t>
            </a:r>
          </a:p>
          <a:p>
            <a:pPr defTabSz="931236" eaLnBrk="0" fontAlgn="base" hangingPunct="0">
              <a:spcBef>
                <a:spcPct val="20000"/>
              </a:spcBef>
              <a:spcAft>
                <a:spcPct val="0"/>
              </a:spcAft>
              <a:defRPr/>
            </a:pPr>
            <a:endParaRPr lang="en-GB" sz="1200" b="0" dirty="0">
              <a:latin typeface="+mn-lt"/>
            </a:endParaRPr>
          </a:p>
          <a:p>
            <a:pPr defTabSz="931236" eaLnBrk="0" fontAlgn="base" hangingPunct="0">
              <a:spcBef>
                <a:spcPct val="20000"/>
              </a:spcBef>
              <a:spcAft>
                <a:spcPct val="0"/>
              </a:spcAft>
              <a:defRPr/>
            </a:pPr>
            <a:endParaRPr lang="en-GB" sz="1200" b="0" dirty="0">
              <a:latin typeface="+mn-lt"/>
            </a:endParaRPr>
          </a:p>
          <a:p>
            <a:pPr defTabSz="931236" eaLnBrk="0" fontAlgn="base" hangingPunct="0">
              <a:spcBef>
                <a:spcPct val="20000"/>
              </a:spcBef>
              <a:spcAft>
                <a:spcPct val="0"/>
              </a:spcAft>
              <a:defRPr/>
            </a:pPr>
            <a:r>
              <a:rPr lang="en-GB" sz="1200" b="1" dirty="0">
                <a:latin typeface="+mn-lt"/>
              </a:rPr>
              <a:t>Own Notes:</a:t>
            </a:r>
          </a:p>
          <a:p>
            <a:pPr defTabSz="931236" eaLnBrk="0" fontAlgn="base" hangingPunct="0">
              <a:spcBef>
                <a:spcPct val="20000"/>
              </a:spcBef>
              <a:spcAft>
                <a:spcPct val="0"/>
              </a:spcAft>
            </a:pPr>
            <a:endParaRPr lang="en-GB" dirty="0">
              <a:latin typeface="Arial" charset="0"/>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dirty="0">
              <a:ln>
                <a:noFill/>
              </a:ln>
              <a:solidFill>
                <a:schemeClr val="tx1"/>
              </a:solidFill>
              <a:effectLst/>
              <a:latin typeface="Arial" charset="0"/>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dirty="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61CB917D-4D85-4499-860E-8F143F9ABBBE}" type="slidenum">
              <a:rPr lang="en-GB" smtClean="0"/>
              <a:t>10</a:t>
            </a:fld>
            <a:endParaRPr lang="en-GB"/>
          </a:p>
        </p:txBody>
      </p:sp>
    </p:spTree>
    <p:extLst>
      <p:ext uri="{BB962C8B-B14F-4D97-AF65-F5344CB8AC3E}">
        <p14:creationId xmlns:p14="http://schemas.microsoft.com/office/powerpoint/2010/main" val="27003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Summary – Be Water Aware</a:t>
            </a:r>
          </a:p>
          <a:p>
            <a:endParaRPr lang="en-GB" b="1" dirty="0"/>
          </a:p>
          <a:p>
            <a:r>
              <a:rPr lang="en-GB" sz="1200" b="0" dirty="0">
                <a:latin typeface="+mn-lt"/>
              </a:rPr>
              <a:t>Summarise the session with</a:t>
            </a:r>
            <a:r>
              <a:rPr lang="en-GB" sz="1200" b="0" baseline="0" dirty="0">
                <a:latin typeface="+mn-lt"/>
              </a:rPr>
              <a:t> reference to the objectives of the session.</a:t>
            </a:r>
          </a:p>
          <a:p>
            <a:endParaRPr lang="en-US" sz="1200" baseline="0" dirty="0">
              <a:latin typeface="+mn-lt"/>
            </a:endParaRPr>
          </a:p>
          <a:p>
            <a:r>
              <a:rPr lang="en-US" sz="1200" baseline="0" dirty="0">
                <a:latin typeface="+mn-lt"/>
              </a:rPr>
              <a:t>Reinforce these and stress any other key points that may have arisen during the session but that are not featured on the slide.</a:t>
            </a:r>
          </a:p>
          <a:p>
            <a:endParaRPr lang="en-US" sz="1200" baseline="0" dirty="0">
              <a:latin typeface="+mn-lt"/>
            </a:endParaRPr>
          </a:p>
          <a:p>
            <a:r>
              <a:rPr lang="en-US" sz="1200" b="1" baseline="0" dirty="0">
                <a:latin typeface="+mn-lt"/>
              </a:rPr>
              <a:t>What is ‘Open water’?</a:t>
            </a:r>
          </a:p>
          <a:p>
            <a:pPr defTabSz="931236">
              <a:defRPr/>
            </a:pPr>
            <a:endParaRPr lang="en-US" sz="1200" dirty="0">
              <a:latin typeface="+mn-lt"/>
              <a:cs typeface="Arial" panose="020B0604020202020204" pitchFamily="34" charset="0"/>
            </a:endParaRPr>
          </a:p>
          <a:p>
            <a:pPr defTabSz="931236">
              <a:defRPr/>
            </a:pPr>
            <a:r>
              <a:rPr lang="en-US" sz="1200" dirty="0">
                <a:latin typeface="+mn-lt"/>
                <a:cs typeface="Arial" panose="020B0604020202020204" pitchFamily="34" charset="0"/>
              </a:rPr>
              <a:t>“Open water” is any large body of still or moving water such as a lake, reservoir, flooded quarry, canal, river and the sea. In most cases these will not have any supervision or life-saving equipment nearby. They are often quite isolated, which means help may take quite some time to arrive and access may be difficult.</a:t>
            </a:r>
          </a:p>
          <a:p>
            <a:endParaRPr lang="en-US" sz="1200" b="1" baseline="0" dirty="0">
              <a:latin typeface="+mn-lt"/>
            </a:endParaRPr>
          </a:p>
          <a:p>
            <a:r>
              <a:rPr lang="en-US" sz="1200" b="1" baseline="0" dirty="0">
                <a:latin typeface="+mn-lt"/>
              </a:rPr>
              <a:t>The dangers of open water </a:t>
            </a:r>
          </a:p>
          <a:p>
            <a:endParaRPr lang="en-US" sz="1200" b="1" baseline="0" dirty="0">
              <a:latin typeface="+mn-lt"/>
            </a:endParaRPr>
          </a:p>
          <a:p>
            <a:r>
              <a:rPr lang="en-US" sz="1200" b="0" baseline="0" dirty="0">
                <a:latin typeface="+mn-lt"/>
              </a:rPr>
              <a:t>The water will be colder than expected, even on a hot sunny day.</a:t>
            </a:r>
          </a:p>
          <a:p>
            <a:r>
              <a:rPr lang="en-US" sz="1200" b="0" baseline="0" dirty="0">
                <a:latin typeface="+mn-lt"/>
              </a:rPr>
              <a:t>The water could be very deep or, if shallow, there could be hidden dangers below the surface such as vegetation, debris, machinery, rocks or currents.</a:t>
            </a:r>
          </a:p>
          <a:p>
            <a:endParaRPr lang="en-US" sz="1200" b="1" baseline="0" dirty="0">
              <a:latin typeface="+mn-lt"/>
            </a:endParaRPr>
          </a:p>
          <a:p>
            <a:r>
              <a:rPr lang="en-US" sz="1200" b="1" baseline="0" dirty="0">
                <a:latin typeface="+mn-lt"/>
              </a:rPr>
              <a:t>Consequences</a:t>
            </a:r>
          </a:p>
          <a:p>
            <a:endParaRPr lang="en-US" sz="1200" b="1" baseline="0" dirty="0">
              <a:latin typeface="+mn-lt"/>
            </a:endParaRPr>
          </a:p>
          <a:p>
            <a:r>
              <a:rPr lang="en-US" sz="1200" b="0" baseline="0" dirty="0">
                <a:latin typeface="+mn-lt"/>
              </a:rPr>
              <a:t>If jumping into water, even it appears safe, serious injury could occur.</a:t>
            </a:r>
          </a:p>
          <a:p>
            <a:r>
              <a:rPr lang="en-US" sz="1200" b="0" baseline="0" dirty="0">
                <a:latin typeface="+mn-lt"/>
              </a:rPr>
              <a:t>Ultimately, anyone entering cold water could die due to the effects of ‘Cold Water Shock’ on the body.</a:t>
            </a:r>
          </a:p>
          <a:p>
            <a:endParaRPr lang="en-US" sz="1200" b="1" baseline="0" dirty="0">
              <a:latin typeface="+mn-lt"/>
            </a:endParaRPr>
          </a:p>
          <a:p>
            <a:pPr marL="0" marR="0" lvl="0" indent="0" algn="l" defTabSz="931236"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If someone is in trouble - </a:t>
            </a:r>
            <a:r>
              <a:rPr lang="en-GB" sz="1200" b="1" dirty="0">
                <a:latin typeface="+mn-lt"/>
              </a:rPr>
              <a:t>Never enter the water to rescue a drowning person </a:t>
            </a:r>
            <a:r>
              <a:rPr lang="en-GB" sz="1200" b="0" dirty="0">
                <a:latin typeface="+mn-lt"/>
              </a:rPr>
              <a:t>but let the person know you are there to help</a:t>
            </a:r>
          </a:p>
          <a:p>
            <a:pPr defTabSz="931236">
              <a:defRPr/>
            </a:pPr>
            <a:endParaRPr lang="en-US" sz="1200" b="1" dirty="0">
              <a:latin typeface="+mn-lt"/>
              <a:cs typeface="Arial" panose="020B0604020202020204" pitchFamily="34" charset="0"/>
            </a:endParaRPr>
          </a:p>
          <a:p>
            <a:pPr defTabSz="931236">
              <a:defRPr/>
            </a:pPr>
            <a:r>
              <a:rPr lang="en-US" sz="1200" b="1" dirty="0">
                <a:latin typeface="+mn-lt"/>
                <a:cs typeface="Arial" panose="020B0604020202020204" pitchFamily="34" charset="0"/>
              </a:rPr>
              <a:t>Raise the alarm - </a:t>
            </a:r>
            <a:r>
              <a:rPr lang="en-GB" sz="1200" b="1" dirty="0">
                <a:latin typeface="+mn-lt"/>
              </a:rPr>
              <a:t>Call 999 and shout for help</a:t>
            </a:r>
          </a:p>
          <a:p>
            <a:pPr defTabSz="931236" eaLnBrk="0" fontAlgn="base" hangingPunct="0">
              <a:spcBef>
                <a:spcPct val="20000"/>
              </a:spcBef>
              <a:spcAft>
                <a:spcPct val="0"/>
              </a:spcAft>
            </a:pPr>
            <a:endParaRPr lang="en-GB" sz="1200" b="1" dirty="0">
              <a:latin typeface="+mn-lt"/>
            </a:endParaRPr>
          </a:p>
          <a:p>
            <a:pPr defTabSz="931236" eaLnBrk="0" fontAlgn="base" hangingPunct="0">
              <a:spcBef>
                <a:spcPct val="20000"/>
              </a:spcBef>
              <a:spcAft>
                <a:spcPct val="0"/>
              </a:spcAft>
            </a:pPr>
            <a:r>
              <a:rPr lang="en-GB" sz="1200" dirty="0">
                <a:latin typeface="+mn-lt"/>
              </a:rPr>
              <a:t>Tell the person to try not to panic - but instead remain calm. Encourage them to float on their back with their arms and legs spread out like a starfish </a:t>
            </a:r>
            <a:r>
              <a:rPr lang="en-GB" sz="1200" b="1" dirty="0">
                <a:latin typeface="+mn-lt"/>
              </a:rPr>
              <a:t>#Float </a:t>
            </a:r>
            <a:r>
              <a:rPr lang="en-GB" sz="1200" b="1" dirty="0" err="1">
                <a:latin typeface="+mn-lt"/>
              </a:rPr>
              <a:t>toLive</a:t>
            </a:r>
            <a:r>
              <a:rPr lang="en-GB" sz="1200" b="1" dirty="0">
                <a:latin typeface="+mn-lt"/>
              </a:rPr>
              <a:t>. </a:t>
            </a:r>
          </a:p>
          <a:p>
            <a:pPr defTabSz="931236" eaLnBrk="0" fontAlgn="base" hangingPunct="0">
              <a:spcBef>
                <a:spcPct val="20000"/>
              </a:spcBef>
              <a:spcAft>
                <a:spcPct val="0"/>
              </a:spcAft>
            </a:pPr>
            <a:endParaRPr lang="en-GB" sz="1200" b="1" dirty="0">
              <a:latin typeface="+mn-lt"/>
            </a:endParaRPr>
          </a:p>
          <a:p>
            <a:pPr defTabSz="931236" eaLnBrk="0" fontAlgn="base" hangingPunct="0">
              <a:spcBef>
                <a:spcPct val="20000"/>
              </a:spcBef>
              <a:spcAft>
                <a:spcPct val="0"/>
              </a:spcAft>
            </a:pPr>
            <a:r>
              <a:rPr lang="en-GB" sz="1200" dirty="0">
                <a:latin typeface="+mn-lt"/>
              </a:rPr>
              <a:t>Try to use something to </a:t>
            </a:r>
            <a:r>
              <a:rPr lang="en-GB" sz="1200" b="1" dirty="0">
                <a:latin typeface="+mn-lt"/>
              </a:rPr>
              <a:t>reach </a:t>
            </a:r>
            <a:r>
              <a:rPr lang="en-GB" sz="1200" dirty="0">
                <a:latin typeface="+mn-lt"/>
              </a:rPr>
              <a:t>the person and/or </a:t>
            </a:r>
            <a:r>
              <a:rPr lang="en-GB" sz="1200" b="1" dirty="0">
                <a:latin typeface="+mn-lt"/>
              </a:rPr>
              <a:t>throw</a:t>
            </a:r>
            <a:r>
              <a:rPr lang="en-GB" sz="1200" dirty="0">
                <a:latin typeface="+mn-lt"/>
              </a:rPr>
              <a:t> something to either pull them to the side or that they can use as a float.</a:t>
            </a:r>
          </a:p>
          <a:p>
            <a:pPr defTabSz="931236" eaLnBrk="0" fontAlgn="base" hangingPunct="0">
              <a:spcBef>
                <a:spcPct val="20000"/>
              </a:spcBef>
              <a:spcAft>
                <a:spcPct val="0"/>
              </a:spcAft>
            </a:pPr>
            <a:endParaRPr lang="en-GB" sz="1200" b="1"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r>
              <a:rPr lang="en-US" sz="1200" b="1" dirty="0">
                <a:solidFill>
                  <a:prstClr val="black"/>
                </a:solidFill>
                <a:latin typeface="+mn-lt"/>
                <a:cs typeface="Arial" panose="020B0604020202020204" pitchFamily="34" charset="0"/>
              </a:rPr>
              <a:t>Download What3Words or a similar app to share your exact location with the emergency services.</a:t>
            </a:r>
          </a:p>
          <a:p>
            <a:pPr defTabSz="931236" eaLnBrk="0" fontAlgn="base" hangingPunct="0">
              <a:spcBef>
                <a:spcPct val="20000"/>
              </a:spcBef>
              <a:spcAft>
                <a:spcPct val="0"/>
              </a:spcAft>
            </a:pPr>
            <a:endParaRPr lang="en-GB" sz="1200" b="1" dirty="0">
              <a:latin typeface="+mn-lt"/>
            </a:endParaRPr>
          </a:p>
          <a:p>
            <a:pPr defTabSz="931236" eaLnBrk="0" fontAlgn="base" hangingPunct="0">
              <a:spcBef>
                <a:spcPct val="20000"/>
              </a:spcBef>
              <a:spcAft>
                <a:spcPct val="0"/>
              </a:spcAft>
            </a:pPr>
            <a:endParaRPr lang="en-GB" sz="1200" b="1" dirty="0">
              <a:latin typeface="+mn-lt"/>
            </a:endParaRPr>
          </a:p>
          <a:p>
            <a:pPr defTabSz="931236" eaLnBrk="0" fontAlgn="base" hangingPunct="0">
              <a:spcBef>
                <a:spcPct val="20000"/>
              </a:spcBef>
              <a:spcAft>
                <a:spcPct val="0"/>
              </a:spcAft>
            </a:pPr>
            <a:r>
              <a:rPr lang="en-GB" sz="1200" b="1" dirty="0">
                <a:latin typeface="+mn-lt"/>
              </a:rPr>
              <a:t>Own Notes:</a:t>
            </a:r>
          </a:p>
          <a:p>
            <a:endParaRPr lang="en-US" b="1" baseline="0" dirty="0"/>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917D-4D85-4499-860E-8F143F9AB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83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Water facts and figures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Go through the facts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that you are more likely to get into trouble and risk of drowning in uncontrolled situations (e.g. not swimming pools or </a:t>
            </a:r>
            <a:r>
              <a:rPr kumimoji="0" lang="en-US" sz="1200" b="0" i="0" u="none" strike="noStrike" kern="1200" cap="none" spc="0" normalizeH="0" baseline="0" noProof="0" dirty="0" err="1">
                <a:ln>
                  <a:noFill/>
                </a:ln>
                <a:solidFill>
                  <a:prstClr val="black"/>
                </a:solidFill>
                <a:effectLst/>
                <a:uLnTx/>
                <a:uFillTx/>
                <a:latin typeface="+mn-lt"/>
                <a:ea typeface="+mn-ea"/>
                <a:cs typeface="+mn-cs"/>
              </a:rPr>
              <a:t>organised</a:t>
            </a:r>
            <a:r>
              <a:rPr kumimoji="0" lang="en-US" sz="1200" b="0" i="0" u="none" strike="noStrike" kern="1200" cap="none" spc="0" normalizeH="0" baseline="0" noProof="0" dirty="0">
                <a:ln>
                  <a:noFill/>
                </a:ln>
                <a:solidFill>
                  <a:prstClr val="black"/>
                </a:solidFill>
                <a:effectLst/>
                <a:uLnTx/>
                <a:uFillTx/>
                <a:latin typeface="+mn-lt"/>
                <a:ea typeface="+mn-ea"/>
                <a:cs typeface="+mn-cs"/>
              </a:rPr>
              <a:t> open water events/activities) if you think you are a strong swimmer, because you are more likely to risk going into the water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Briefly go through some of the reasons why people would go into the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4607" marR="0" lvl="0" indent="-1746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Falling in unexpectedly (</a:t>
            </a:r>
            <a:r>
              <a:rPr lang="en-US" sz="1200" kern="1200" dirty="0">
                <a:effectLst/>
                <a:latin typeface="Calibri" panose="020F0502020204030204" pitchFamily="34" charset="0"/>
                <a:ea typeface="Calibri" panose="020F0502020204030204" pitchFamily="34" charset="0"/>
                <a:cs typeface="Calibri" panose="020F0502020204030204" pitchFamily="34" charset="0"/>
              </a:rPr>
              <a:t>e.g. if running or cycling along a canal towpath – quite common amongst adults)</a:t>
            </a:r>
            <a:endParaRPr kumimoji="0" lang="en-GB" sz="120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4607" marR="0" lvl="0" indent="-1746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Water sports activities</a:t>
            </a:r>
          </a:p>
          <a:p>
            <a:pPr marL="174607" marR="0" lvl="0" indent="-1746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Trying to save others and pets</a:t>
            </a:r>
          </a:p>
          <a:p>
            <a:pPr marL="174607" marR="0" lvl="0" indent="-1746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Swimming after drinking or taking other substances</a:t>
            </a:r>
          </a:p>
          <a:p>
            <a:pPr marL="174607" marR="0" lvl="0" indent="-1746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Showing off/peer pressure</a:t>
            </a:r>
          </a:p>
          <a:p>
            <a:pPr marL="0" marR="0" lvl="0" indent="0" algn="l" defTabSz="93123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23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23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Own Notes:</a:t>
            </a:r>
          </a:p>
          <a:p>
            <a:endParaRPr lang="en-US" baseline="0" dirty="0"/>
          </a:p>
        </p:txBody>
      </p:sp>
      <p:sp>
        <p:nvSpPr>
          <p:cNvPr id="4" name="Slide Number Placeholder 3"/>
          <p:cNvSpPr>
            <a:spLocks noGrp="1"/>
          </p:cNvSpPr>
          <p:nvPr>
            <p:ph type="sldNum" sz="quarter" idx="10"/>
          </p:nvPr>
        </p:nvSpPr>
        <p:spPr/>
        <p:txBody>
          <a:bodyPr/>
          <a:lstStyle/>
          <a:p>
            <a:fld id="{61CB917D-4D85-4499-860E-8F143F9ABBBE}" type="slidenum">
              <a:rPr lang="en-GB" smtClean="0"/>
              <a:t>2</a:t>
            </a:fld>
            <a:endParaRPr lang="en-GB"/>
          </a:p>
        </p:txBody>
      </p:sp>
    </p:spTree>
    <p:extLst>
      <p:ext uri="{BB962C8B-B14F-4D97-AF65-F5344CB8AC3E}">
        <p14:creationId xmlns:p14="http://schemas.microsoft.com/office/powerpoint/2010/main" val="117251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36">
              <a:defRPr/>
            </a:pPr>
            <a:r>
              <a:rPr lang="en-US" sz="1400" b="1" dirty="0"/>
              <a:t>‘Open water’ – what is it and what are the dangers?</a:t>
            </a:r>
            <a:r>
              <a:rPr lang="en-US" sz="1400" b="1" baseline="0" dirty="0"/>
              <a:t>       </a:t>
            </a:r>
          </a:p>
          <a:p>
            <a:pPr marL="0" indent="0" defTabSz="931236">
              <a:buFont typeface="Arial" panose="020B0604020202020204" pitchFamily="34" charset="0"/>
              <a:buNone/>
              <a:defRPr/>
            </a:pPr>
            <a:endParaRPr lang="en-US" b="1" baseline="0" dirty="0">
              <a:cs typeface="Arial" panose="020B0604020202020204" pitchFamily="34" charset="0"/>
            </a:endParaRPr>
          </a:p>
          <a:p>
            <a:pPr marL="0" indent="0" defTabSz="931236">
              <a:buFont typeface="Arial" panose="020B0604020202020204" pitchFamily="34" charset="0"/>
              <a:buNone/>
              <a:defRPr/>
            </a:pPr>
            <a:r>
              <a:rPr lang="en-US" b="1" baseline="0" dirty="0">
                <a:cs typeface="Arial" panose="020B0604020202020204" pitchFamily="34" charset="0"/>
              </a:rPr>
              <a:t>Coastal areas (sea and mudflats)</a:t>
            </a:r>
          </a:p>
          <a:p>
            <a:pPr marL="0" indent="0" defTabSz="931236">
              <a:buFont typeface="Arial" panose="020B0604020202020204" pitchFamily="34" charset="0"/>
              <a:buNone/>
              <a:defRPr/>
            </a:pPr>
            <a:endParaRPr lang="en-US" baseline="0" dirty="0">
              <a:cs typeface="Arial" panose="020B0604020202020204" pitchFamily="34" charset="0"/>
            </a:endParaRPr>
          </a:p>
          <a:p>
            <a:pPr marL="0" marR="0" lvl="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Discuss the type of dangers that might exist in coastal areas</a:t>
            </a:r>
            <a:r>
              <a:rPr lang="en-GB"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931236">
              <a:buFont typeface="Arial" panose="020B0604020202020204" pitchFamily="34" charset="0"/>
              <a:buNone/>
              <a:defRPr/>
            </a:pPr>
            <a:endParaRPr lang="en-GB" baseline="0" dirty="0">
              <a:cs typeface="Arial" panose="020B0604020202020204" pitchFamily="34" charset="0"/>
            </a:endParaRPr>
          </a:p>
          <a:p>
            <a:pPr marL="0" marR="0" lvl="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cs typeface="Arial" panose="020B0604020202020204" pitchFamily="34" charset="0"/>
              </a:rPr>
              <a:t>As you go through them help the learners realise that there is quite a lot of overlap between the types of ‘open water’ and the dangers.</a:t>
            </a:r>
            <a:r>
              <a:rPr lang="en-US" b="0" baseline="0" dirty="0"/>
              <a:t> </a:t>
            </a:r>
          </a:p>
          <a:p>
            <a:pPr marL="0" marR="0" lvl="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Reinforce the following:</a:t>
            </a:r>
            <a:endParaRPr lang="en-US" sz="1400" b="1" dirty="0"/>
          </a:p>
          <a:p>
            <a:endParaRPr lang="en-GB" sz="1400" b="1" dirty="0"/>
          </a:p>
          <a:p>
            <a:pPr marL="171450" indent="-171450" defTabSz="931236">
              <a:buFont typeface="Arial" panose="020B0604020202020204" pitchFamily="34" charset="0"/>
              <a:buChar char="•"/>
              <a:defRPr/>
            </a:pPr>
            <a:r>
              <a:rPr lang="en-GB" b="1" dirty="0">
                <a:solidFill>
                  <a:prstClr val="black"/>
                </a:solidFill>
              </a:rPr>
              <a:t>Depth of the water</a:t>
            </a:r>
            <a:r>
              <a:rPr lang="en-GB" dirty="0">
                <a:solidFill>
                  <a:prstClr val="black"/>
                </a:solidFill>
              </a:rPr>
              <a:t> </a:t>
            </a:r>
          </a:p>
          <a:p>
            <a:pPr defTabSz="931236">
              <a:defRPr/>
            </a:pPr>
            <a:endParaRPr lang="en-GB" dirty="0">
              <a:solidFill>
                <a:prstClr val="black"/>
              </a:solidFill>
            </a:endParaRPr>
          </a:p>
          <a:p>
            <a:r>
              <a:rPr lang="en-GB" dirty="0">
                <a:solidFill>
                  <a:prstClr val="black"/>
                </a:solidFill>
              </a:rPr>
              <a:t>It can be very difficult to judge the depth of the water even when the water is clear.</a:t>
            </a:r>
            <a:r>
              <a:rPr lang="en-GB" b="1" dirty="0"/>
              <a:t> </a:t>
            </a:r>
          </a:p>
          <a:p>
            <a:endParaRPr lang="en-GB" b="1" dirty="0"/>
          </a:p>
          <a:p>
            <a:pPr marL="171450" indent="-171450">
              <a:buFont typeface="Arial" panose="020B0604020202020204" pitchFamily="34" charset="0"/>
              <a:buChar char="•"/>
            </a:pPr>
            <a:r>
              <a:rPr lang="en-GB" b="1" dirty="0"/>
              <a:t>Temperature</a:t>
            </a:r>
            <a:r>
              <a:rPr lang="en-GB" b="1" baseline="0" dirty="0"/>
              <a:t> of the water</a:t>
            </a:r>
            <a:r>
              <a:rPr lang="en-GB" baseline="0" dirty="0"/>
              <a:t> </a:t>
            </a:r>
          </a:p>
          <a:p>
            <a:endParaRPr lang="en-GB" baseline="0" dirty="0"/>
          </a:p>
          <a:p>
            <a:r>
              <a:rPr lang="en-GB" baseline="0" dirty="0"/>
              <a:t>The water is likely much colder than you think. As you enter the water you will have an initial deep and sudden gasp followed by hyperventilation that can be as much as 600 - 1000% greater than normal breathing. You must keep your airway clear or run the risk of drowning. Cold Water Shock will pass in about 1 minute. During that time concentrate on avoiding panic and getting control of your breathing.</a:t>
            </a:r>
          </a:p>
          <a:p>
            <a:pPr defTabSz="931236">
              <a:defRPr/>
            </a:pPr>
            <a:endParaRPr lang="en-GB" dirty="0">
              <a:solidFill>
                <a:prstClr val="black"/>
              </a:solidFill>
            </a:endParaRPr>
          </a:p>
          <a:p>
            <a:pPr marL="171450" indent="-171450">
              <a:buFont typeface="Arial" panose="020B0604020202020204" pitchFamily="34" charset="0"/>
              <a:buChar char="•"/>
            </a:pPr>
            <a:r>
              <a:rPr lang="en-GB" b="1" baseline="0" dirty="0"/>
              <a:t>Hidden currents</a:t>
            </a:r>
          </a:p>
          <a:p>
            <a:endParaRPr lang="en-GB" b="1" baseline="0" dirty="0"/>
          </a:p>
          <a:p>
            <a:r>
              <a:rPr lang="en-GB" baseline="0" dirty="0"/>
              <a:t>Some of the rivers in Lancashire are tidal and these can have powerful hidden currents that run unseen below the surface.</a:t>
            </a:r>
          </a:p>
          <a:p>
            <a:endParaRPr lang="en-GB" b="1" baseline="0" dirty="0"/>
          </a:p>
          <a:p>
            <a:r>
              <a:rPr lang="en-GB" b="0" baseline="0" dirty="0"/>
              <a:t>It may also be worth pointing out that if a location is isolated this can be a real danger too – lack of readily available help, poor or no phone signal etc.</a:t>
            </a:r>
          </a:p>
          <a:p>
            <a:endParaRPr lang="en-GB" b="0" baseline="0" dirty="0"/>
          </a:p>
          <a:p>
            <a:pPr marL="171450" indent="-171450">
              <a:buFont typeface="Arial" panose="020B0604020202020204" pitchFamily="34" charset="0"/>
              <a:buChar char="•"/>
            </a:pPr>
            <a:r>
              <a:rPr lang="en-GB" b="1" baseline="0" dirty="0"/>
              <a:t>No lifeguards – remote locations</a:t>
            </a:r>
            <a:r>
              <a:rPr lang="en-GB" baseline="0" dirty="0"/>
              <a:t> </a:t>
            </a:r>
          </a:p>
          <a:p>
            <a:endParaRPr lang="en-GB" baseline="0" dirty="0"/>
          </a:p>
          <a:p>
            <a:r>
              <a:rPr lang="en-GB" baseline="0" dirty="0"/>
              <a:t>If a person gets into difficulty then unless the area is patrolled by lifeguards the likelihood of them being rescued may be slim and anyone entering the water to rescue them has the potential to become a drowning statistic too. If the location is remote this will have its own problems in terms of access and time for help to arrive. Mobile phone signals could be weak or non-existent.</a:t>
            </a:r>
            <a:endParaRPr lang="en-GB"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You may wish to stress particular aspects according the circumstances and location of where the session is taking place.</a:t>
            </a:r>
            <a:endParaRPr lang="en-US" baseline="0" dirty="0">
              <a:cs typeface="Arial" panose="020B0604020202020204" pitchFamily="34" charset="0"/>
            </a:endParaRPr>
          </a:p>
          <a:p>
            <a:pPr defTabSz="931236">
              <a:defRPr/>
            </a:pPr>
            <a:endParaRPr lang="en-US" b="0" baseline="0" dirty="0">
              <a:cs typeface="Arial" panose="020B0604020202020204" pitchFamily="34" charset="0"/>
            </a:endParaRPr>
          </a:p>
          <a:p>
            <a:pPr defTabSz="931236">
              <a:defRPr/>
            </a:pPr>
            <a:endParaRPr lang="en-US" b="0" baseline="0" dirty="0">
              <a:cs typeface="Arial" panose="020B0604020202020204" pitchFamily="34" charset="0"/>
            </a:endParaRPr>
          </a:p>
          <a:p>
            <a:pPr defTabSz="931236">
              <a:defRPr/>
            </a:pPr>
            <a:r>
              <a:rPr lang="en-GB" b="1" dirty="0"/>
              <a:t>Own Notes:</a:t>
            </a:r>
          </a:p>
          <a:p>
            <a:endParaRPr lang="en-GB" dirty="0"/>
          </a:p>
        </p:txBody>
      </p:sp>
      <p:sp>
        <p:nvSpPr>
          <p:cNvPr id="4" name="Slide Number Placeholder 3"/>
          <p:cNvSpPr>
            <a:spLocks noGrp="1"/>
          </p:cNvSpPr>
          <p:nvPr>
            <p:ph type="sldNum" sz="quarter" idx="10"/>
          </p:nvPr>
        </p:nvSpPr>
        <p:spPr/>
        <p:txBody>
          <a:bodyPr/>
          <a:lstStyle/>
          <a:p>
            <a:fld id="{61CB917D-4D85-4499-860E-8F143F9ABBBE}" type="slidenum">
              <a:rPr lang="en-GB" smtClean="0"/>
              <a:t>3</a:t>
            </a:fld>
            <a:endParaRPr lang="en-GB"/>
          </a:p>
        </p:txBody>
      </p:sp>
    </p:spTree>
    <p:extLst>
      <p:ext uri="{BB962C8B-B14F-4D97-AF65-F5344CB8AC3E}">
        <p14:creationId xmlns:p14="http://schemas.microsoft.com/office/powerpoint/2010/main" val="38045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‘Open water’ – what is it and what are the dangers?</a:t>
            </a:r>
            <a:r>
              <a:rPr lang="en-US" sz="1400" b="1" baseline="0" dirty="0"/>
              <a:t>       </a:t>
            </a:r>
          </a:p>
          <a:p>
            <a:pPr defTabSz="931236">
              <a:defRPr/>
            </a:pPr>
            <a:endParaRPr lang="en-US" b="1" baseline="0" dirty="0"/>
          </a:p>
          <a:p>
            <a:r>
              <a:rPr lang="en-GB" b="1" baseline="0" dirty="0"/>
              <a:t>Rivers and Canals</a:t>
            </a:r>
          </a:p>
          <a:p>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cs typeface="Arial" panose="020B0604020202020204" pitchFamily="34" charset="0"/>
              </a:rPr>
              <a:t>Discuss the </a:t>
            </a:r>
            <a:r>
              <a:rPr lang="en-US" baseline="0" dirty="0">
                <a:cs typeface="Arial" panose="020B0604020202020204" pitchFamily="34" charset="0"/>
              </a:rPr>
              <a:t>types of dangers that may be associated with rivers and canals.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cs typeface="Arial" panose="020B0604020202020204" pitchFamily="34" charset="0"/>
              </a:rPr>
              <a:t> </a:t>
            </a:r>
          </a:p>
          <a:p>
            <a:r>
              <a:rPr lang="en-GB" b="0" baseline="0" dirty="0"/>
              <a:t>Highlight any similarities between these and the previous images, reminding the learners that different areas of water can have similar types of danger. </a:t>
            </a:r>
          </a:p>
          <a:p>
            <a:endParaRPr lang="en-GB" b="0" dirty="0"/>
          </a:p>
          <a:p>
            <a:pPr marL="171450" indent="-171450">
              <a:buFont typeface="Arial" panose="020B0604020202020204" pitchFamily="34" charset="0"/>
              <a:buChar char="•"/>
            </a:pPr>
            <a:r>
              <a:rPr lang="en-GB" b="1" baseline="0" dirty="0"/>
              <a:t>Difficulty getting out</a:t>
            </a:r>
            <a:r>
              <a:rPr lang="en-GB" baseline="0" dirty="0"/>
              <a:t> </a:t>
            </a:r>
          </a:p>
          <a:p>
            <a:endParaRPr lang="en-GB" baseline="0" dirty="0"/>
          </a:p>
          <a:p>
            <a:r>
              <a:rPr lang="en-GB" baseline="0" dirty="0"/>
              <a:t>It can be very difficult to get out of the water because of unstable banks, muddy or steep slippery banks, trees and undergrowth and with canals, high vertical sides.</a:t>
            </a:r>
          </a:p>
          <a:p>
            <a:pPr defTabSz="931236">
              <a:defRPr/>
            </a:pPr>
            <a:endParaRPr lang="en-GB" b="1" baseline="0" dirty="0"/>
          </a:p>
          <a:p>
            <a:pPr marL="171450" indent="-171450">
              <a:buFont typeface="Arial" panose="020B0604020202020204" pitchFamily="34" charset="0"/>
              <a:buChar char="•"/>
            </a:pPr>
            <a:r>
              <a:rPr lang="en-GB" b="1" baseline="0" dirty="0"/>
              <a:t>Fast moving water and hidden currents</a:t>
            </a:r>
          </a:p>
          <a:p>
            <a:endParaRPr lang="en-GB" b="1" baseline="0" dirty="0"/>
          </a:p>
          <a:p>
            <a:r>
              <a:rPr lang="en-GB" baseline="0" dirty="0"/>
              <a:t>Some of the rivers in Lancashire are tidal and these can have powerful hidden currents that run unseen below the surface.</a:t>
            </a:r>
          </a:p>
          <a:p>
            <a:endParaRPr lang="en-GB" b="1" baseline="0" dirty="0"/>
          </a:p>
          <a:p>
            <a:pPr marL="171450" indent="-171450">
              <a:buFont typeface="Arial" panose="020B0604020202020204" pitchFamily="34" charset="0"/>
              <a:buChar char="•"/>
            </a:pPr>
            <a:r>
              <a:rPr lang="en-GB" b="1" baseline="0" dirty="0"/>
              <a:t>Risk of Entanglement</a:t>
            </a:r>
            <a:r>
              <a:rPr lang="en-GB" baseline="0" dirty="0"/>
              <a:t> </a:t>
            </a:r>
          </a:p>
          <a:p>
            <a:endParaRPr lang="en-GB" baseline="0" dirty="0"/>
          </a:p>
          <a:p>
            <a:r>
              <a:rPr lang="en-GB" baseline="0" dirty="0"/>
              <a:t>Foot and hand entrapments can occur resulting in a person getting into difficulty and even drowning.</a:t>
            </a:r>
          </a:p>
          <a:p>
            <a:endParaRPr lang="en-GB" baseline="0" dirty="0"/>
          </a:p>
          <a:p>
            <a:endParaRPr lang="en-GB" baseline="0" dirty="0"/>
          </a:p>
          <a:p>
            <a:r>
              <a:rPr lang="en-GB" b="1" baseline="0" dirty="0"/>
              <a:t>In addition to the above, the following are also significant risks, particularly with canals</a:t>
            </a:r>
          </a:p>
          <a:p>
            <a:endParaRPr lang="en-GB" baseline="0" dirty="0"/>
          </a:p>
          <a:p>
            <a:pPr marL="171450" indent="-171450">
              <a:buFont typeface="Arial" panose="020B0604020202020204" pitchFamily="34" charset="0"/>
              <a:buChar char="•"/>
            </a:pPr>
            <a:r>
              <a:rPr lang="en-GB" b="1" baseline="0" dirty="0"/>
              <a:t>Rubbish on or under the water</a:t>
            </a:r>
            <a:r>
              <a:rPr lang="en-GB" baseline="0" dirty="0"/>
              <a:t> </a:t>
            </a:r>
          </a:p>
          <a:p>
            <a:endParaRPr lang="en-GB" baseline="0" dirty="0"/>
          </a:p>
          <a:p>
            <a:r>
              <a:rPr lang="en-GB" baseline="0" dirty="0"/>
              <a:t>Fly-tippers and adverse weather conditions mean that quantities of rubbish, trees, shopping trolleys etc. end up in our water courses, including ponds, lakes and canals. As well as landing on something in the water that could cause severe injury the person could get entangled. </a:t>
            </a:r>
          </a:p>
          <a:p>
            <a:endParaRPr lang="en-GB" b="1" baseline="0" dirty="0"/>
          </a:p>
          <a:p>
            <a:pPr marL="171450" indent="-171450">
              <a:buFont typeface="Arial" panose="020B0604020202020204" pitchFamily="34" charset="0"/>
              <a:buChar char="•"/>
            </a:pPr>
            <a:r>
              <a:rPr lang="en-GB" b="1" baseline="0" dirty="0"/>
              <a:t>Polluted water</a:t>
            </a:r>
            <a:r>
              <a:rPr lang="en-GB" baseline="0" dirty="0"/>
              <a:t> </a:t>
            </a:r>
          </a:p>
          <a:p>
            <a:endParaRPr lang="en-GB" baseline="0" dirty="0"/>
          </a:p>
          <a:p>
            <a:r>
              <a:rPr lang="en-GB" baseline="0" dirty="0"/>
              <a:t>There are likely to be different types of pollution in the water. These can include water-borne diseases and bacteria from both human and wildlife. There may also be chemicals in the water.</a:t>
            </a:r>
          </a:p>
          <a:p>
            <a:pPr defTabSz="931236">
              <a:defRPr/>
            </a:pPr>
            <a:endParaRPr lang="en-GB" b="1" baseline="0"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You may wish to stress particular aspects according the circumstances and location of where the session is taking place.</a:t>
            </a:r>
            <a:endParaRPr lang="en-US" baseline="0" dirty="0">
              <a:cs typeface="Arial" panose="020B0604020202020204" pitchFamily="34" charset="0"/>
            </a:endParaRPr>
          </a:p>
          <a:p>
            <a:pPr defTabSz="931236">
              <a:defRPr/>
            </a:pPr>
            <a:endParaRPr lang="en-US" b="0" baseline="0" dirty="0">
              <a:cs typeface="Arial" panose="020B0604020202020204" pitchFamily="34" charset="0"/>
            </a:endParaRPr>
          </a:p>
          <a:p>
            <a:pPr defTabSz="931236">
              <a:defRPr/>
            </a:pPr>
            <a:endParaRPr lang="en-US" b="0" baseline="0" dirty="0">
              <a:cs typeface="Arial" panose="020B0604020202020204" pitchFamily="34" charset="0"/>
            </a:endParaRPr>
          </a:p>
          <a:p>
            <a:pPr defTabSz="931236">
              <a:defRPr/>
            </a:pPr>
            <a:r>
              <a:rPr lang="en-GB" b="1" dirty="0"/>
              <a:t>Own Notes:</a:t>
            </a:r>
          </a:p>
          <a:p>
            <a:endParaRPr lang="en-GB" dirty="0"/>
          </a:p>
        </p:txBody>
      </p:sp>
      <p:sp>
        <p:nvSpPr>
          <p:cNvPr id="4" name="Slide Number Placeholder 3"/>
          <p:cNvSpPr>
            <a:spLocks noGrp="1"/>
          </p:cNvSpPr>
          <p:nvPr>
            <p:ph type="sldNum" sz="quarter" idx="10"/>
          </p:nvPr>
        </p:nvSpPr>
        <p:spPr/>
        <p:txBody>
          <a:bodyPr/>
          <a:lstStyle/>
          <a:p>
            <a:fld id="{61CB917D-4D85-4499-860E-8F143F9ABBBE}" type="slidenum">
              <a:rPr lang="en-GB" smtClean="0"/>
              <a:t>4</a:t>
            </a:fld>
            <a:endParaRPr lang="en-GB"/>
          </a:p>
        </p:txBody>
      </p:sp>
    </p:spTree>
    <p:extLst>
      <p:ext uri="{BB962C8B-B14F-4D97-AF65-F5344CB8AC3E}">
        <p14:creationId xmlns:p14="http://schemas.microsoft.com/office/powerpoint/2010/main" val="38045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Open water – what is it and what are the dangers?</a:t>
            </a:r>
          </a:p>
          <a:p>
            <a:r>
              <a:rPr lang="en-US" sz="1400" b="1" baseline="0" dirty="0"/>
              <a:t>       </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mn-lt"/>
              </a:rPr>
              <a:t>Reservoirs and quarries</a:t>
            </a:r>
          </a:p>
          <a:p>
            <a:endParaRPr lang="en-GB" sz="1800" kern="1200" dirty="0">
              <a:effectLst/>
              <a:latin typeface="Calibri" panose="020F0502020204030204" pitchFamily="34" charset="0"/>
              <a:ea typeface="Calibri" panose="020F0502020204030204" pitchFamily="34" charset="0"/>
            </a:endParaRPr>
          </a:p>
          <a:p>
            <a:r>
              <a:rPr lang="en-GB" sz="1800" kern="1200" dirty="0">
                <a:effectLst/>
                <a:latin typeface="Calibri" panose="020F0502020204030204" pitchFamily="34" charset="0"/>
                <a:ea typeface="Calibri" panose="020F0502020204030204" pitchFamily="34" charset="0"/>
              </a:rPr>
              <a:t>Discuss the</a:t>
            </a:r>
            <a:r>
              <a:rPr lang="en-US" sz="1800" kern="1200" dirty="0">
                <a:effectLst/>
                <a:latin typeface="Calibri" panose="020F0502020204030204" pitchFamily="34" charset="0"/>
                <a:ea typeface="Calibri" panose="020F0502020204030204" pitchFamily="34" charset="0"/>
              </a:rPr>
              <a:t> types of dangers that may be associated with reservoirs and quarries.</a:t>
            </a:r>
            <a:endParaRPr lang="en-GB" b="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Highlight any similarities between these and the previous images, reminding the learners that different areas of water can have similar types of danger.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effectLst/>
                <a:latin typeface="Calibri" panose="020F0502020204030204" pitchFamily="34" charset="0"/>
                <a:ea typeface="Calibri" panose="020F0502020204030204" pitchFamily="34" charset="0"/>
                <a:cs typeface="Calibri" panose="020F0502020204030204" pitchFamily="34" charset="0"/>
              </a:rPr>
              <a:t>Briefly go through the following: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latin typeface="+mn-lt"/>
              <a:cs typeface="Arial" panose="020B0604020202020204" pitchFamily="34" charset="0"/>
            </a:endParaRPr>
          </a:p>
          <a:p>
            <a:pPr marL="171450" indent="-171450">
              <a:buFont typeface="Arial" panose="020B0604020202020204" pitchFamily="34" charset="0"/>
              <a:buChar char="•"/>
            </a:pPr>
            <a:r>
              <a:rPr lang="en-GB" b="1" dirty="0">
                <a:latin typeface="+mn-lt"/>
              </a:rPr>
              <a:t>Temperature</a:t>
            </a:r>
            <a:r>
              <a:rPr lang="en-GB" b="1" baseline="0" dirty="0">
                <a:latin typeface="+mn-lt"/>
              </a:rPr>
              <a:t> of the water</a:t>
            </a:r>
            <a:r>
              <a:rPr lang="en-GB" baseline="0" dirty="0">
                <a:latin typeface="+mn-lt"/>
              </a:rPr>
              <a:t> </a:t>
            </a:r>
          </a:p>
          <a:p>
            <a:endParaRPr lang="en-GB" baseline="0" dirty="0">
              <a:latin typeface="+mn-lt"/>
            </a:endParaRPr>
          </a:p>
          <a:p>
            <a:r>
              <a:rPr lang="en-GB" baseline="0" dirty="0">
                <a:latin typeface="+mn-lt"/>
              </a:rPr>
              <a:t>The water is likely much colder than you think. As you enter the water you will have an initial deep and sudden gasp followed by hyperventilation that can be as much as 600 - 1000% greater than normal breathing. You must keep your airway clear or run the risk of drowning. Cold Water Shock will pass in about 1 minute. During that time concentrate on avoiding panic and getting control of your breathing.</a:t>
            </a:r>
          </a:p>
          <a:p>
            <a:endParaRPr lang="en-GB" b="1" dirty="0">
              <a:solidFill>
                <a:prstClr val="black"/>
              </a:solidFill>
              <a:latin typeface="+mn-lt"/>
            </a:endParaRPr>
          </a:p>
          <a:p>
            <a:pPr marL="171450" indent="-171450" defTabSz="931236">
              <a:buFont typeface="Arial" panose="020B0604020202020204" pitchFamily="34" charset="0"/>
              <a:buChar char="•"/>
              <a:defRPr/>
            </a:pPr>
            <a:r>
              <a:rPr lang="en-GB" b="1" dirty="0">
                <a:solidFill>
                  <a:prstClr val="black"/>
                </a:solidFill>
                <a:latin typeface="+mn-lt"/>
              </a:rPr>
              <a:t>Depth of the water</a:t>
            </a:r>
            <a:r>
              <a:rPr lang="en-GB" dirty="0">
                <a:solidFill>
                  <a:prstClr val="black"/>
                </a:solidFill>
                <a:latin typeface="+mn-lt"/>
              </a:rPr>
              <a:t> </a:t>
            </a:r>
          </a:p>
          <a:p>
            <a:pPr defTabSz="931236">
              <a:defRPr/>
            </a:pPr>
            <a:endParaRPr lang="en-GB" dirty="0">
              <a:solidFill>
                <a:prstClr val="black"/>
              </a:solidFill>
              <a:latin typeface="+mn-lt"/>
            </a:endParaRPr>
          </a:p>
          <a:p>
            <a:pPr defTabSz="931236">
              <a:defRPr/>
            </a:pPr>
            <a:r>
              <a:rPr lang="en-GB" dirty="0">
                <a:solidFill>
                  <a:prstClr val="black"/>
                </a:solidFill>
                <a:latin typeface="+mn-lt"/>
              </a:rPr>
              <a:t>It can be very difficult to judge the depth of the water even when the water is clear.</a:t>
            </a:r>
          </a:p>
          <a:p>
            <a:endParaRPr lang="en-GB" b="1" baseline="0" dirty="0">
              <a:latin typeface="+mn-lt"/>
            </a:endParaRPr>
          </a:p>
          <a:p>
            <a:pPr marL="171450" indent="-171450">
              <a:buFont typeface="Arial" panose="020B0604020202020204" pitchFamily="34" charset="0"/>
              <a:buChar char="•"/>
            </a:pPr>
            <a:r>
              <a:rPr lang="en-GB" b="1" baseline="0" dirty="0">
                <a:latin typeface="+mn-lt"/>
              </a:rPr>
              <a:t>Difficulty getting out</a:t>
            </a:r>
            <a:r>
              <a:rPr lang="en-GB" baseline="0" dirty="0">
                <a:latin typeface="+mn-lt"/>
              </a:rPr>
              <a:t> </a:t>
            </a:r>
          </a:p>
          <a:p>
            <a:endParaRPr lang="en-GB"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 can be very difficult to get out of the water because of unstable banks, muddy or steep slippery banks, trees and undergrowth and, in many places, high vertical sides.</a:t>
            </a:r>
          </a:p>
          <a:p>
            <a:endParaRPr lang="en-GB" b="1" baseline="0" dirty="0">
              <a:latin typeface="+mn-lt"/>
            </a:endParaRPr>
          </a:p>
          <a:p>
            <a:pPr marL="171450" indent="-171450">
              <a:buFont typeface="Arial" panose="020B0604020202020204" pitchFamily="34" charset="0"/>
              <a:buChar char="•"/>
            </a:pPr>
            <a:r>
              <a:rPr lang="en-GB" b="1" baseline="0" dirty="0">
                <a:latin typeface="+mn-lt"/>
              </a:rPr>
              <a:t>No lifeguards – remote locations</a:t>
            </a:r>
            <a:r>
              <a:rPr lang="en-GB" baseline="0" dirty="0">
                <a:latin typeface="+mn-lt"/>
              </a:rPr>
              <a:t> </a:t>
            </a:r>
          </a:p>
          <a:p>
            <a:endParaRPr lang="en-GB" baseline="0" dirty="0">
              <a:latin typeface="+mn-lt"/>
            </a:endParaRPr>
          </a:p>
          <a:p>
            <a:r>
              <a:rPr lang="en-GB" baseline="0" dirty="0">
                <a:latin typeface="+mn-lt"/>
              </a:rPr>
              <a:t>If a person gets into difficulty, unless the area is patrolled by lifeguards the likelihood of them being rescued may be slim and anyone entering the water to rescue them has the potential to become a drowning statistic too. If the location is remote this will have its own problems in terms of  access and time for help to arrive. Mobile phone signals could be weak or non-existent.</a:t>
            </a:r>
            <a:endParaRPr lang="en-GB" dirty="0">
              <a:latin typeface="+mn-lt"/>
            </a:endParaRPr>
          </a:p>
          <a:p>
            <a:endParaRPr lang="en-GB" b="1" baseline="0" dirty="0">
              <a:latin typeface="+mn-lt"/>
            </a:endParaRPr>
          </a:p>
          <a:p>
            <a:pPr marL="171450" indent="-171450">
              <a:buFont typeface="Arial" panose="020B0604020202020204" pitchFamily="34" charset="0"/>
              <a:buChar char="•"/>
            </a:pPr>
            <a:r>
              <a:rPr lang="en-GB" b="1" baseline="0" dirty="0">
                <a:latin typeface="+mn-lt"/>
              </a:rPr>
              <a:t>Rubbish on or under the water</a:t>
            </a:r>
            <a:r>
              <a:rPr lang="en-GB" baseline="0" dirty="0">
                <a:latin typeface="+mn-lt"/>
              </a:rPr>
              <a:t> </a:t>
            </a:r>
          </a:p>
          <a:p>
            <a:endParaRPr lang="en-GB" baseline="0" dirty="0">
              <a:latin typeface="+mn-lt"/>
            </a:endParaRPr>
          </a:p>
          <a:p>
            <a:r>
              <a:rPr lang="en-GB" baseline="0" dirty="0">
                <a:latin typeface="+mn-lt"/>
              </a:rPr>
              <a:t>Fly-tippers and adverse weather conditions mean that quantities of rubbish, trees, shopping trolleys etc. end up in our water course including reservoirs and flooded quarries. As well as landing on something or getting caught up in it when the water is moving this rubbish/debris can cause severe injury to a person should it strike them in the water.</a:t>
            </a:r>
          </a:p>
          <a:p>
            <a:endParaRPr lang="en-GB" baseline="0" dirty="0">
              <a:latin typeface="+mn-lt"/>
            </a:endParaRPr>
          </a:p>
          <a:p>
            <a:r>
              <a:rPr lang="en-GB" baseline="0" dirty="0">
                <a:latin typeface="+mn-lt"/>
              </a:rPr>
              <a:t>In reservoirs there is usually ‘underwater’ machinery or equipment, which is often hidden and can cause injury if landed on or if in active use - slice gates, pipelines etc.</a:t>
            </a:r>
          </a:p>
          <a:p>
            <a:endParaRPr lang="en-GB" b="1" baseline="0" dirty="0">
              <a:latin typeface="+mn-lt"/>
            </a:endParaRPr>
          </a:p>
          <a:p>
            <a:pPr marL="171450" indent="-171450">
              <a:buFont typeface="Arial" panose="020B0604020202020204" pitchFamily="34" charset="0"/>
              <a:buChar char="•"/>
            </a:pPr>
            <a:r>
              <a:rPr lang="en-GB" b="1" baseline="0" dirty="0">
                <a:latin typeface="+mn-lt"/>
              </a:rPr>
              <a:t>Polluted water</a:t>
            </a:r>
            <a:r>
              <a:rPr lang="en-GB" baseline="0" dirty="0">
                <a:latin typeface="+mn-lt"/>
              </a:rPr>
              <a:t> </a:t>
            </a:r>
          </a:p>
          <a:p>
            <a:endParaRPr lang="en-GB" baseline="0" dirty="0">
              <a:latin typeface="+mn-lt"/>
            </a:endParaRPr>
          </a:p>
          <a:p>
            <a:r>
              <a:rPr lang="en-GB" baseline="0" dirty="0">
                <a:latin typeface="+mn-lt"/>
              </a:rPr>
              <a:t>There will be different types of pollution in the water, particularly in flooded quarries. These can include water-borne diseases and bacteria from both human and wildlife. There may also be chemicals in the water too.</a:t>
            </a:r>
          </a:p>
          <a:p>
            <a:endParaRPr lang="en-GB" b="1" baseline="0" dirty="0">
              <a:latin typeface="+mn-lt"/>
            </a:endParaRPr>
          </a:p>
          <a:p>
            <a:endParaRPr lang="en-GB" b="1" baseline="0" dirty="0">
              <a:latin typeface="+mn-lt"/>
            </a:endParaRPr>
          </a:p>
          <a:p>
            <a:pPr defTabSz="931236">
              <a:defRPr/>
            </a:pPr>
            <a:r>
              <a:rPr lang="en-GB" b="0" dirty="0">
                <a:latin typeface="+mn-lt"/>
              </a:rPr>
              <a:t>Stress that these locations appear to have the most types of dangers and that in particular many tragic incidents in</a:t>
            </a:r>
            <a:r>
              <a:rPr lang="en-GB" b="0" baseline="0" dirty="0">
                <a:latin typeface="+mn-lt"/>
              </a:rPr>
              <a:t> </a:t>
            </a:r>
            <a:r>
              <a:rPr lang="en-GB" b="0" dirty="0">
                <a:latin typeface="+mn-lt"/>
              </a:rPr>
              <a:t>Lancashire</a:t>
            </a:r>
            <a:r>
              <a:rPr lang="en-GB" b="0" baseline="0" dirty="0">
                <a:latin typeface="+mn-lt"/>
              </a:rPr>
              <a:t> and around the country have occurred in </a:t>
            </a:r>
            <a:r>
              <a:rPr lang="en-GB" b="0" dirty="0">
                <a:latin typeface="+mn-lt"/>
              </a:rPr>
              <a:t>reservoirs and quarries.</a:t>
            </a:r>
          </a:p>
          <a:p>
            <a:pPr defTabSz="931236">
              <a:defRPr/>
            </a:pPr>
            <a:endParaRPr lang="en-GB" b="1" dirty="0">
              <a:latin typeface="+mn-lt"/>
            </a:endParaRPr>
          </a:p>
          <a:p>
            <a:pPr defTabSz="931236">
              <a:defRPr/>
            </a:pPr>
            <a:endParaRPr lang="en-GB" b="1" dirty="0">
              <a:latin typeface="+mn-lt"/>
            </a:endParaRPr>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mn-lt"/>
              </a:rPr>
              <a:t>You may wish to stress particular aspects according the circumstances and location of where the session is taking place.</a:t>
            </a:r>
            <a:endParaRPr lang="en-US" baseline="0" dirty="0">
              <a:latin typeface="+mn-lt"/>
              <a:cs typeface="Arial" panose="020B0604020202020204" pitchFamily="34" charset="0"/>
            </a:endParaRPr>
          </a:p>
          <a:p>
            <a:pPr defTabSz="931236">
              <a:defRPr/>
            </a:pPr>
            <a:endParaRPr lang="en-US" b="0" baseline="0" dirty="0">
              <a:latin typeface="+mn-lt"/>
              <a:cs typeface="Arial" panose="020B0604020202020204" pitchFamily="34" charset="0"/>
            </a:endParaRPr>
          </a:p>
          <a:p>
            <a:pPr defTabSz="931236">
              <a:defRPr/>
            </a:pPr>
            <a:endParaRPr lang="en-US" b="0" baseline="0" dirty="0">
              <a:latin typeface="+mn-lt"/>
              <a:cs typeface="Arial" panose="020B0604020202020204" pitchFamily="34" charset="0"/>
            </a:endParaRPr>
          </a:p>
          <a:p>
            <a:pPr defTabSz="931236">
              <a:defRPr/>
            </a:pPr>
            <a:r>
              <a:rPr lang="en-GB" b="1" dirty="0">
                <a:latin typeface="+mn-lt"/>
              </a:rPr>
              <a:t>Own Notes:</a:t>
            </a:r>
          </a:p>
          <a:p>
            <a:endParaRPr lang="en-GB" dirty="0"/>
          </a:p>
          <a:p>
            <a:endParaRPr lang="en-US" baseline="0" dirty="0"/>
          </a:p>
          <a:p>
            <a:pPr defTabSz="931236">
              <a:defRPr/>
            </a:pPr>
            <a:endParaRPr lang="en-US" b="0" baseline="0" dirty="0"/>
          </a:p>
          <a:p>
            <a:pPr defTabSz="931236">
              <a:defRPr/>
            </a:pPr>
            <a:endParaRPr lang="en-US" b="0" baseline="0" dirty="0"/>
          </a:p>
          <a:p>
            <a:endParaRPr lang="en-GB" dirty="0"/>
          </a:p>
        </p:txBody>
      </p:sp>
      <p:sp>
        <p:nvSpPr>
          <p:cNvPr id="4" name="Slide Number Placeholder 3"/>
          <p:cNvSpPr>
            <a:spLocks noGrp="1"/>
          </p:cNvSpPr>
          <p:nvPr>
            <p:ph type="sldNum" sz="quarter" idx="10"/>
          </p:nvPr>
        </p:nvSpPr>
        <p:spPr/>
        <p:txBody>
          <a:bodyPr/>
          <a:lstStyle/>
          <a:p>
            <a:fld id="{61CB917D-4D85-4499-860E-8F143F9ABBBE}" type="slidenum">
              <a:rPr lang="en-GB" smtClean="0"/>
              <a:t>5</a:t>
            </a:fld>
            <a:endParaRPr lang="en-GB"/>
          </a:p>
        </p:txBody>
      </p:sp>
    </p:spTree>
    <p:extLst>
      <p:ext uri="{BB962C8B-B14F-4D97-AF65-F5344CB8AC3E}">
        <p14:creationId xmlns:p14="http://schemas.microsoft.com/office/powerpoint/2010/main" val="38045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64E660E-AB91-68AC-D699-7D337C3DD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6EDBDAB-87D8-1257-ADBF-776F72EB4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a:t>Need help? – What you should do</a:t>
            </a:r>
          </a:p>
          <a:p>
            <a:pPr defTabSz="931236" eaLnBrk="0" fontAlgn="base" hangingPunct="0">
              <a:spcBef>
                <a:spcPct val="20000"/>
              </a:spcBef>
              <a:spcAft>
                <a:spcPct val="0"/>
              </a:spcAft>
            </a:pPr>
            <a:endParaRPr lang="en-GB" sz="1400" dirty="0"/>
          </a:p>
          <a:p>
            <a:pPr defTabSz="931236" eaLnBrk="0" fontAlgn="base" hangingPunct="0">
              <a:spcBef>
                <a:spcPct val="20000"/>
              </a:spcBef>
              <a:spcAft>
                <a:spcPct val="0"/>
              </a:spcAft>
            </a:pPr>
            <a:r>
              <a:rPr lang="en-GB" sz="1200" dirty="0"/>
              <a:t>Go through what to do if someone is struggling in the water and needs help.</a:t>
            </a:r>
          </a:p>
          <a:p>
            <a:pPr defTabSz="931236" eaLnBrk="0" fontAlgn="base" hangingPunct="0">
              <a:spcBef>
                <a:spcPct val="20000"/>
              </a:spcBef>
              <a:spcAft>
                <a:spcPct val="0"/>
              </a:spcAft>
            </a:pPr>
            <a:endParaRPr lang="en-GB" sz="1200" b="1" dirty="0"/>
          </a:p>
          <a:p>
            <a:pPr defTabSz="931236" eaLnBrk="0" fontAlgn="base" hangingPunct="0">
              <a:spcBef>
                <a:spcPct val="20000"/>
              </a:spcBef>
              <a:spcAft>
                <a:spcPct val="0"/>
              </a:spcAft>
            </a:pPr>
            <a:r>
              <a:rPr lang="en-GB" sz="1200" b="1" dirty="0"/>
              <a:t>Importantly –</a:t>
            </a:r>
          </a:p>
          <a:p>
            <a:pPr defTabSz="931236" eaLnBrk="0" fontAlgn="base" hangingPunct="0">
              <a:spcBef>
                <a:spcPct val="20000"/>
              </a:spcBef>
              <a:spcAft>
                <a:spcPct val="0"/>
              </a:spcAft>
            </a:pPr>
            <a:r>
              <a:rPr lang="en-GB" sz="1200" b="1" dirty="0"/>
              <a:t>Never enter the water to rescue a drowning person </a:t>
            </a:r>
            <a:r>
              <a:rPr lang="en-GB" sz="1200" dirty="0"/>
              <a:t>– explain why – the dangers are the same for you and it may mean two people are then struggling with no means of getting help. You may be pulled down too as it is common for people struggling in the water to panic.</a:t>
            </a:r>
            <a:r>
              <a:rPr kumimoji="0" lang="en-GB" sz="1200" b="0" i="0" u="none" strike="noStrike" cap="none" normalizeH="0" baseline="0" dirty="0">
                <a:ln>
                  <a:noFill/>
                </a:ln>
                <a:solidFill>
                  <a:schemeClr val="tx1"/>
                </a:solidFill>
                <a:effectLst/>
                <a:latin typeface="+mn-lt"/>
              </a:rPr>
              <a:t> The Fire and Rescue Service and other emergency services have equipment available to them to assist in water rescues.</a:t>
            </a:r>
          </a:p>
          <a:p>
            <a:pPr defTabSz="931236" eaLnBrk="0" fontAlgn="base" hangingPunct="0">
              <a:spcBef>
                <a:spcPct val="20000"/>
              </a:spcBef>
              <a:spcAft>
                <a:spcPct val="0"/>
              </a:spcAft>
            </a:pPr>
            <a:endParaRPr lang="en-GB" sz="1200" dirty="0"/>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t>Instead – </a:t>
            </a:r>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t>SHOUT  - Call 999 and shout for help </a:t>
            </a:r>
            <a:r>
              <a:rPr lang="en-GB" sz="1200" b="0" dirty="0"/>
              <a:t>– </a:t>
            </a:r>
            <a:r>
              <a:rPr kumimoji="0" lang="en-GB" sz="1200" b="0" i="0" u="none" strike="noStrike" cap="none" normalizeH="0" baseline="0" dirty="0">
                <a:ln>
                  <a:noFill/>
                </a:ln>
                <a:solidFill>
                  <a:schemeClr val="tx1"/>
                </a:solidFill>
                <a:effectLst/>
                <a:latin typeface="+mn-lt"/>
              </a:rPr>
              <a:t>Call 999 or shout for help from any passers by and ask them to call 999.</a:t>
            </a:r>
            <a:r>
              <a:rPr lang="en-GB" sz="1200" b="0" dirty="0"/>
              <a:t> Try to give as much information to the call handler as possible and importantly, a location.</a:t>
            </a:r>
            <a:r>
              <a:rPr kumimoji="0" lang="en-GB" sz="1200" b="0" i="0" u="none" strike="noStrike" cap="none" normalizeH="0" baseline="0" dirty="0">
                <a:ln>
                  <a:noFill/>
                </a:ln>
                <a:solidFill>
                  <a:schemeClr val="tx1"/>
                </a:solidFill>
                <a:effectLst/>
                <a:latin typeface="+mn-lt"/>
              </a:rPr>
              <a:t> Have the What3Words app or a similar one downloaded on your phone so you can use this if you need to.</a:t>
            </a:r>
            <a:endParaRPr lang="en-GB" sz="1200" b="0" dirty="0"/>
          </a:p>
          <a:p>
            <a:pPr defTabSz="931236" eaLnBrk="0" fontAlgn="base" hangingPunct="0">
              <a:spcBef>
                <a:spcPct val="20000"/>
              </a:spcBef>
              <a:spcAft>
                <a:spcPct val="0"/>
              </a:spcAft>
            </a:pPr>
            <a:r>
              <a:rPr lang="en-US" sz="1200" dirty="0"/>
              <a:t>Make contact with the person and encourage them towards you.</a:t>
            </a:r>
            <a:endParaRPr lang="en-GB" sz="1200" b="1"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latin typeface="+mn-lt"/>
              </a:rPr>
              <a:t>Try to reassure them and</a:t>
            </a:r>
            <a:r>
              <a:rPr lang="en-GB" sz="1200" dirty="0"/>
              <a:t> encourage them to remain calm and not panic. If they are hyperventilating they need to try and calm themselves so they can regulate their breathing.</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t>Encourage the person struggling to a point of safety – keep talking to them. </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Get them to try to turn on their back and float by stretching out their arms and legs like a starfish and keep talking to them, reassuring them. In effect, </a:t>
            </a:r>
            <a:r>
              <a:rPr lang="en-GB" sz="1200" b="1" dirty="0"/>
              <a:t>#FloatToLive</a:t>
            </a:r>
            <a:r>
              <a:rPr lang="en-GB" sz="1200" dirty="0"/>
              <a:t>. This is equally important if it is you struggling in the water yourself.</a:t>
            </a: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latin typeface="+mn-lt"/>
              </a:rPr>
              <a:t>Own Notes:</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endParaRPr lang="en-GB" sz="1200" dirty="0"/>
          </a:p>
          <a:p>
            <a:pPr eaLnBrk="1" hangingPunct="1">
              <a:spcBef>
                <a:spcPct val="0"/>
              </a:spcBef>
            </a:pPr>
            <a:endParaRPr lang="en-GB" altLang="en-US" sz="1400" dirty="0"/>
          </a:p>
        </p:txBody>
      </p:sp>
      <p:sp>
        <p:nvSpPr>
          <p:cNvPr id="46084" name="Slide Number Placeholder 3">
            <a:extLst>
              <a:ext uri="{FF2B5EF4-FFF2-40B4-BE49-F238E27FC236}">
                <a16:creationId xmlns:a16="http://schemas.microsoft.com/office/drawing/2014/main" id="{A0D44754-A88B-5D5B-BBA7-CE605CF7854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4FA239-B425-481A-BEE4-FB5BD6926E39}" type="slidenum">
              <a:rPr lang="en-GB" altLang="en-US"/>
              <a:pPr eaLnBrk="1" hangingPunct="1"/>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dirty="0"/>
              <a:t>What3Words App</a:t>
            </a:r>
          </a:p>
          <a:p>
            <a:pPr algn="l"/>
            <a:endParaRPr lang="en-GB" b="1" dirty="0"/>
          </a:p>
          <a:p>
            <a:pPr algn="l"/>
            <a:r>
              <a:rPr lang="en-GB" b="0" i="0" dirty="0">
                <a:solidFill>
                  <a:srgbClr val="525252"/>
                </a:solidFill>
                <a:effectLst/>
                <a:latin typeface="+mn-lt"/>
              </a:rPr>
              <a:t>Street addresses aren’t accurate enough to specify precise locations, such as building entrances, and don’t exist for parks and many rural areas, including more remote water locations.</a:t>
            </a:r>
            <a:br>
              <a:rPr lang="en-GB" dirty="0">
                <a:latin typeface="+mn-lt"/>
              </a:rPr>
            </a:br>
            <a:r>
              <a:rPr lang="en-GB" b="0" i="0" dirty="0">
                <a:solidFill>
                  <a:srgbClr val="525252"/>
                </a:solidFill>
                <a:effectLst/>
                <a:latin typeface="+mn-lt"/>
              </a:rPr>
              <a:t>This can make it hard to find places and prevents people from describing exactly where help is needed in an emergency.</a:t>
            </a:r>
          </a:p>
          <a:p>
            <a:pPr algn="l"/>
            <a:endParaRPr lang="en-GB" b="0" i="0" dirty="0">
              <a:solidFill>
                <a:srgbClr val="525252"/>
              </a:solidFill>
              <a:effectLst/>
              <a:latin typeface="+mn-lt"/>
            </a:endParaRPr>
          </a:p>
          <a:p>
            <a:pPr algn="l"/>
            <a:r>
              <a:rPr lang="en-GB" b="0" dirty="0">
                <a:latin typeface="+mn-lt"/>
              </a:rPr>
              <a:t>There are several Locator Apps which can be downloaded onto mobile phones and which may help guide the emergency services to a location if their help is needed. </a:t>
            </a:r>
          </a:p>
          <a:p>
            <a:pPr algn="l"/>
            <a:endParaRPr lang="en-GB" b="1" dirty="0">
              <a:latin typeface="+mn-lt"/>
            </a:endParaRPr>
          </a:p>
          <a:p>
            <a:pPr algn="l"/>
            <a:r>
              <a:rPr lang="en-GB" b="1" dirty="0">
                <a:latin typeface="+mn-lt"/>
              </a:rPr>
              <a:t>What 3 Words </a:t>
            </a:r>
            <a:r>
              <a:rPr lang="en-GB" b="0" dirty="0">
                <a:latin typeface="+mn-lt"/>
              </a:rPr>
              <a:t>is an example of a Locator App.</a:t>
            </a:r>
            <a:r>
              <a:rPr lang="en-GB" b="0" i="0" dirty="0">
                <a:solidFill>
                  <a:srgbClr val="0A3049"/>
                </a:solidFill>
                <a:effectLst/>
                <a:latin typeface="+mn-lt"/>
              </a:rPr>
              <a:t> In it the World has been divided into 3 metre squares. Each square has a unique combination of three words separated by full stops.</a:t>
            </a:r>
            <a:r>
              <a:rPr lang="en-GB" b="0" dirty="0">
                <a:latin typeface="+mn-lt"/>
              </a:rPr>
              <a:t> It can be used in two ways, but the first way is usually the most useful in an emergency situation - </a:t>
            </a:r>
          </a:p>
          <a:p>
            <a:pPr algn="l"/>
            <a:endParaRPr lang="en-GB" b="1" i="0" dirty="0">
              <a:solidFill>
                <a:srgbClr val="FFFFFF"/>
              </a:solidFill>
              <a:effectLst/>
              <a:latin typeface="+mn-lt"/>
            </a:endParaRPr>
          </a:p>
          <a:p>
            <a:pPr algn="l"/>
            <a:r>
              <a:rPr lang="en-GB" b="1" i="0" dirty="0">
                <a:solidFill>
                  <a:srgbClr val="FFFFFF"/>
                </a:solidFill>
                <a:effectLst/>
                <a:latin typeface="+mn-lt"/>
              </a:rPr>
              <a:t>View current What3Words address</a:t>
            </a:r>
            <a:endParaRPr lang="en-GB" b="1" i="0" dirty="0">
              <a:effectLst/>
              <a:latin typeface="+mn-lt"/>
            </a:endParaRPr>
          </a:p>
          <a:p>
            <a:pPr algn="l"/>
            <a:endParaRPr lang="en-GB" b="0" i="0" dirty="0">
              <a:solidFill>
                <a:srgbClr val="FFFFFF"/>
              </a:solidFill>
              <a:effectLst/>
              <a:latin typeface="+mn-lt"/>
            </a:endParaRPr>
          </a:p>
          <a:p>
            <a:pPr algn="l"/>
            <a:r>
              <a:rPr lang="en-GB" b="0" i="0" dirty="0">
                <a:solidFill>
                  <a:srgbClr val="FFFFFF"/>
                </a:solidFill>
                <a:effectLst/>
                <a:latin typeface="+mn-lt"/>
              </a:rPr>
              <a:t>Tap the icon above satellite mode to view your current location. If your GPS accuracy is low, switch to satellite mode. The What3Words code should automatically appear but to be sure click on the blue arrow in the bottom right corner of the screen. Alternatively, zoom in until you see the grid and tap the correct square.</a:t>
            </a:r>
            <a:endParaRPr lang="en-GB" b="0" i="0" dirty="0">
              <a:solidFill>
                <a:schemeClr val="tx1"/>
              </a:solidFill>
              <a:effectLst/>
              <a:latin typeface="+mn-lt"/>
            </a:endParaRPr>
          </a:p>
          <a:p>
            <a:pPr algn="l"/>
            <a:endParaRPr lang="en-GB" b="1" i="0" dirty="0">
              <a:solidFill>
                <a:srgbClr val="FFFFFF"/>
              </a:solidFill>
              <a:effectLst/>
              <a:latin typeface="+mn-lt"/>
            </a:endParaRPr>
          </a:p>
          <a:p>
            <a:pPr algn="l"/>
            <a:r>
              <a:rPr lang="en-GB" b="1" i="0" dirty="0">
                <a:solidFill>
                  <a:srgbClr val="FFFFFF"/>
                </a:solidFill>
                <a:effectLst/>
                <a:latin typeface="+mn-lt"/>
              </a:rPr>
              <a:t>Find a What3Words address</a:t>
            </a:r>
            <a:endParaRPr lang="en-GB" b="1" i="0" dirty="0">
              <a:effectLst/>
              <a:latin typeface="+mn-lt"/>
            </a:endParaRPr>
          </a:p>
          <a:p>
            <a:pPr algn="l"/>
            <a:endParaRPr lang="en-GB" b="0" i="0" dirty="0">
              <a:solidFill>
                <a:srgbClr val="FFFFFF"/>
              </a:solidFill>
              <a:effectLst/>
              <a:latin typeface="+mn-lt"/>
            </a:endParaRPr>
          </a:p>
          <a:p>
            <a:pPr algn="l"/>
            <a:r>
              <a:rPr lang="en-GB" b="0" i="0" dirty="0">
                <a:solidFill>
                  <a:srgbClr val="FFFFFF"/>
                </a:solidFill>
                <a:effectLst/>
                <a:latin typeface="+mn-lt"/>
              </a:rPr>
              <a:t>Enter a place name or street address into the search bar and choose the correct result.</a:t>
            </a:r>
            <a:br>
              <a:rPr lang="en-GB" b="0" i="0" dirty="0">
                <a:solidFill>
                  <a:srgbClr val="FFFFFF"/>
                </a:solidFill>
                <a:effectLst/>
                <a:latin typeface="+mn-lt"/>
              </a:rPr>
            </a:br>
            <a:r>
              <a:rPr lang="en-GB" b="0" i="0" dirty="0">
                <a:solidFill>
                  <a:srgbClr val="FFFFFF"/>
                </a:solidFill>
                <a:effectLst/>
                <a:latin typeface="+mn-lt"/>
              </a:rPr>
              <a:t>Switch to satellite mode and zoom in until you see the grid. Tap on a square to see its what3words address.</a:t>
            </a:r>
            <a:endParaRPr lang="en-GB" b="0" i="0" dirty="0">
              <a:effectLst/>
              <a:latin typeface="+mn-lt"/>
            </a:endParaRPr>
          </a:p>
          <a:p>
            <a:endParaRPr lang="en-GB" sz="1200" b="0" dirty="0">
              <a:latin typeface="+mn-lt"/>
            </a:endParaRPr>
          </a:p>
          <a:p>
            <a:r>
              <a:rPr lang="en-GB" sz="1200" b="0" dirty="0">
                <a:latin typeface="+mn-lt"/>
              </a:rPr>
              <a:t>Click here for case studies, including of when the What3Words App helped in an emergency situation, including several water safety ones, in particular one from Preston Fire Station -</a:t>
            </a:r>
          </a:p>
          <a:p>
            <a:r>
              <a:rPr lang="en-GB" dirty="0">
                <a:latin typeface="+mn-lt"/>
                <a:hlinkClick r:id="rId3"/>
              </a:rPr>
              <a:t>what3words for emergencies: real-life stories | what3words</a:t>
            </a:r>
            <a:endParaRPr lang="en-GB" sz="1200" b="0" dirty="0">
              <a:latin typeface="+mn-lt"/>
            </a:endParaRPr>
          </a:p>
          <a:p>
            <a:pPr defTabSz="931236" eaLnBrk="0" fontAlgn="base" hangingPunct="0">
              <a:spcBef>
                <a:spcPct val="20000"/>
              </a:spcBef>
              <a:spcAft>
                <a:spcPct val="0"/>
              </a:spcAft>
            </a:pPr>
            <a:endParaRPr lang="en-US" sz="1200" b="1" baseline="0" dirty="0">
              <a:latin typeface="+mn-lt"/>
            </a:endParaRPr>
          </a:p>
          <a:p>
            <a:pPr defTabSz="931236" eaLnBrk="0" fontAlgn="base" hangingPunct="0">
              <a:spcBef>
                <a:spcPct val="20000"/>
              </a:spcBef>
              <a:spcAft>
                <a:spcPct val="0"/>
              </a:spcAft>
            </a:pPr>
            <a:endParaRPr lang="en-US" sz="1200" b="1" baseline="0" dirty="0">
              <a:latin typeface="+mn-lt"/>
            </a:endParaRPr>
          </a:p>
          <a:p>
            <a:pPr defTabSz="931236" eaLnBrk="0" fontAlgn="base" hangingPunct="0">
              <a:spcBef>
                <a:spcPct val="20000"/>
              </a:spcBef>
              <a:spcAft>
                <a:spcPct val="0"/>
              </a:spcAft>
            </a:pPr>
            <a:r>
              <a:rPr lang="en-GB" sz="1200" b="1" dirty="0">
                <a:latin typeface="+mn-lt"/>
              </a:rPr>
              <a:t>Own Notes:</a:t>
            </a:r>
          </a:p>
          <a:p>
            <a:endParaRPr lang="en-US" b="1" baseline="0" dirty="0">
              <a:latin typeface="+mn-lt"/>
            </a:endParaRP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917D-4D85-4499-860E-8F143F9AB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769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F66D2DD-E08E-85A4-291C-74350AF6D0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C1F5B65-F17A-807D-4F1D-64977C8AD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a:t>If you can reach</a:t>
            </a:r>
          </a:p>
          <a:p>
            <a:pPr defTabSz="931236" eaLnBrk="0" fontAlgn="base" hangingPunct="0">
              <a:spcBef>
                <a:spcPct val="20000"/>
              </a:spcBef>
              <a:spcAft>
                <a:spcPct val="0"/>
              </a:spcAft>
            </a:pPr>
            <a:endParaRPr lang="en-GB" sz="1400" dirty="0"/>
          </a:p>
          <a:p>
            <a:pPr defTabSz="931236" eaLnBrk="0" fontAlgn="base" hangingPunct="0">
              <a:spcBef>
                <a:spcPct val="20000"/>
              </a:spcBef>
              <a:spcAft>
                <a:spcPct val="0"/>
              </a:spcAft>
            </a:pPr>
            <a:r>
              <a:rPr lang="en-GB" sz="1200" dirty="0"/>
              <a:t>It may be possible to reach out to help the person.</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b="1" dirty="0"/>
              <a:t>Again, stress not to enter the water to rescue a drowning person.</a:t>
            </a:r>
          </a:p>
          <a:p>
            <a:pPr defTabSz="931236" eaLnBrk="0" fontAlgn="base" hangingPunct="0">
              <a:spcBef>
                <a:spcPct val="20000"/>
              </a:spcBef>
              <a:spcAft>
                <a:spcPct val="0"/>
              </a:spcAft>
            </a:pPr>
            <a:endParaRPr lang="en-GB" sz="1200" b="1" dirty="0"/>
          </a:p>
          <a:p>
            <a:pPr defTabSz="931236" eaLnBrk="0" fontAlgn="base" hangingPunct="0">
              <a:spcBef>
                <a:spcPct val="20000"/>
              </a:spcBef>
              <a:spcAft>
                <a:spcPct val="0"/>
              </a:spcAft>
            </a:pPr>
            <a:r>
              <a:rPr lang="en-GB" sz="1200" b="1" dirty="0"/>
              <a:t>SHOUT  - Call 999 and shout for help </a:t>
            </a:r>
            <a:r>
              <a:rPr lang="en-GB" sz="1200" b="0" dirty="0"/>
              <a:t>– </a:t>
            </a:r>
            <a:r>
              <a:rPr kumimoji="0" lang="en-GB" sz="1200" b="0" i="0" u="none" strike="noStrike" cap="none" normalizeH="0" baseline="0" dirty="0">
                <a:ln>
                  <a:noFill/>
                </a:ln>
                <a:solidFill>
                  <a:schemeClr val="tx1"/>
                </a:solidFill>
                <a:effectLst/>
                <a:latin typeface="+mn-lt"/>
              </a:rPr>
              <a:t>Call 999 or shout for help from any passers by and ask them to call 999.</a:t>
            </a:r>
            <a:r>
              <a:rPr lang="en-GB" sz="1200" b="0" dirty="0"/>
              <a:t> help from any passers by and ask them to call 999. Give as much information to the emergency services call handler as possible and importantly, a location. Use the What3Words app if needs be.</a:t>
            </a:r>
            <a:endParaRPr lang="en-GB" sz="1200" dirty="0"/>
          </a:p>
          <a:p>
            <a:pPr defTabSz="931236" eaLnBrk="0" fontAlgn="base" hangingPunct="0">
              <a:spcBef>
                <a:spcPct val="20000"/>
              </a:spcBef>
              <a:spcAft>
                <a:spcPct val="0"/>
              </a:spcAft>
            </a:pPr>
            <a:endParaRPr lang="en-US" sz="1200" dirty="0"/>
          </a:p>
          <a:p>
            <a:pPr defTabSz="931236" eaLnBrk="0" fontAlgn="base" hangingPunct="0">
              <a:spcBef>
                <a:spcPct val="20000"/>
              </a:spcBef>
              <a:spcAft>
                <a:spcPct val="0"/>
              </a:spcAft>
            </a:pPr>
            <a:r>
              <a:rPr lang="en-US" sz="1200" dirty="0"/>
              <a:t>Make contact with the person </a:t>
            </a:r>
            <a:r>
              <a:rPr lang="en-GB" sz="1200" dirty="0"/>
              <a:t>by shouting and waving to them </a:t>
            </a:r>
            <a:r>
              <a:rPr lang="en-US" sz="1200" dirty="0"/>
              <a:t>and encourage them towards you.</a:t>
            </a:r>
            <a:endParaRPr lang="en-GB" sz="1200" b="1"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latin typeface="+mn-lt"/>
              </a:rPr>
              <a:t>Try to reassure them and</a:t>
            </a:r>
            <a:r>
              <a:rPr lang="en-GB" sz="1200" dirty="0"/>
              <a:t> encourage them to remain calm and not panic. If they are hyperventilating they need to try and calm themselves so they can regulate their breathing.</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t>Encourage the person struggling to a point of safety – keep talking to them. </a:t>
            </a: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1" dirty="0"/>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0" dirty="0"/>
              <a:t>Then, if you need to and are able to – </a:t>
            </a: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1" dirty="0"/>
          </a:p>
          <a:p>
            <a:pPr>
              <a:spcBef>
                <a:spcPct val="20000"/>
              </a:spcBef>
            </a:pPr>
            <a:r>
              <a:rPr lang="en-GB" sz="1200" b="1" dirty="0"/>
              <a:t>REACH</a:t>
            </a:r>
          </a:p>
          <a:p>
            <a:pPr>
              <a:spcBef>
                <a:spcPct val="20000"/>
              </a:spcBef>
            </a:pPr>
            <a:r>
              <a:rPr lang="en-GB" sz="1200" dirty="0"/>
              <a:t>If you think you are able to reach them using a branch, pole or anything else that is close by, do so if it is safe. Ensure you get down low and even on the ground when you do this to prevent you falling or being pulled into the water yourself. </a:t>
            </a:r>
            <a:r>
              <a:rPr lang="en-GB" altLang="en-US" dirty="0"/>
              <a:t>Pull the casualty to the side remembering that they may (accidentally) pull you in even as you try to get them on to the water side.</a:t>
            </a:r>
          </a:p>
          <a:p>
            <a:pPr>
              <a:spcBef>
                <a:spcPct val="20000"/>
              </a:spcBef>
            </a:pPr>
            <a:endParaRPr lang="en-GB" altLang="en-US" sz="800" dirty="0">
              <a:latin typeface="Arial" panose="020B0604020202020204" pitchFamily="34" charset="0"/>
            </a:endParaRPr>
          </a:p>
          <a:p>
            <a:pPr>
              <a:spcBef>
                <a:spcPct val="20000"/>
              </a:spcBef>
            </a:pPr>
            <a:r>
              <a:rPr lang="en-GB" altLang="en-US" dirty="0"/>
              <a:t>Once the casualty is out, remove wet clothing. Keep them warm and monitor them.</a:t>
            </a:r>
            <a:endParaRPr lang="en-GB" altLang="en-US" dirty="0">
              <a:latin typeface="Arial" panose="020B0604020202020204" pitchFamily="34" charset="0"/>
            </a:endParaRP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latin typeface="+mn-lt"/>
              </a:rPr>
              <a:t>Own Notes:</a:t>
            </a:r>
          </a:p>
          <a:p>
            <a:pPr eaLnBrk="1" hangingPunct="1">
              <a:spcBef>
                <a:spcPct val="0"/>
              </a:spcBef>
            </a:pPr>
            <a:endParaRPr lang="en-GB" altLang="en-US" dirty="0"/>
          </a:p>
          <a:p>
            <a:pPr>
              <a:spcBef>
                <a:spcPct val="20000"/>
              </a:spcBef>
            </a:pPr>
            <a:endParaRPr lang="en-GB" altLang="en-US" sz="800" dirty="0">
              <a:latin typeface="Arial" panose="020B0604020202020204" pitchFamily="34" charset="0"/>
            </a:endParaRPr>
          </a:p>
          <a:p>
            <a:pPr>
              <a:spcBef>
                <a:spcPct val="20000"/>
              </a:spcBef>
            </a:pPr>
            <a:endParaRPr lang="en-GB" altLang="en-US" dirty="0">
              <a:latin typeface="Arial" panose="020B0604020202020204" pitchFamily="34" charset="0"/>
            </a:endParaRPr>
          </a:p>
          <a:p>
            <a:pPr>
              <a:spcBef>
                <a:spcPct val="20000"/>
              </a:spcBef>
            </a:pPr>
            <a:endParaRPr lang="en-GB" altLang="en-US" dirty="0"/>
          </a:p>
        </p:txBody>
      </p:sp>
      <p:sp>
        <p:nvSpPr>
          <p:cNvPr id="47108" name="Slide Number Placeholder 3">
            <a:extLst>
              <a:ext uri="{FF2B5EF4-FFF2-40B4-BE49-F238E27FC236}">
                <a16:creationId xmlns:a16="http://schemas.microsoft.com/office/drawing/2014/main" id="{8F487675-9299-5EF9-35AC-D8F97EEA9C1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955C53C-FED6-4CD2-8B7D-5545B8C9D9BD}" type="slidenum">
              <a:rPr lang="en-GB" altLang="en-US"/>
              <a:pPr eaLnBrk="1" hangingPunct="1"/>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D8D913C-984E-96D2-49AC-940BAE5BF1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344E947-79D4-02B9-74E1-B25BBE64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a:t>Throwing Something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dirty="0">
                <a:latin typeface="+mn-lt"/>
              </a:rPr>
              <a:t>Again, stress not to enter the water to rescue a drowning person.</a:t>
            </a:r>
          </a:p>
          <a:p>
            <a:pPr eaLnBrk="1" hangingPunct="1">
              <a:spcBef>
                <a:spcPct val="0"/>
              </a:spcBef>
            </a:pPr>
            <a:endParaRPr lang="en-GB" altLang="en-US" dirty="0">
              <a:latin typeface="+mn-lt"/>
            </a:endParaRPr>
          </a:p>
          <a:p>
            <a:pPr eaLnBrk="1" hangingPunct="1">
              <a:spcBef>
                <a:spcPct val="0"/>
              </a:spcBef>
            </a:pPr>
            <a:r>
              <a:rPr lang="en-GB" altLang="en-US" dirty="0">
                <a:latin typeface="+mn-lt"/>
              </a:rPr>
              <a:t>If the person appears out of reach and/or may not be able to get closer to shore it may be possible to throw something to them to help pull them in or help them float.</a:t>
            </a:r>
          </a:p>
          <a:p>
            <a:pPr eaLnBrk="1" hangingPunct="1">
              <a:spcBef>
                <a:spcPct val="0"/>
              </a:spcBef>
            </a:pPr>
            <a:endParaRPr lang="en-GB" altLang="en-US" dirty="0">
              <a:latin typeface="+mn-lt"/>
            </a:endParaRPr>
          </a:p>
          <a:p>
            <a:pPr defTabSz="931236" eaLnBrk="0" fontAlgn="base" hangingPunct="0">
              <a:spcBef>
                <a:spcPct val="20000"/>
              </a:spcBef>
              <a:spcAft>
                <a:spcPct val="0"/>
              </a:spcAft>
            </a:pPr>
            <a:r>
              <a:rPr lang="en-GB" sz="1200" b="1" dirty="0">
                <a:latin typeface="+mn-lt"/>
              </a:rPr>
              <a:t>SHOUT  - Call 999 and shout for help </a:t>
            </a:r>
            <a:r>
              <a:rPr lang="en-GB" sz="1200" b="0" dirty="0">
                <a:latin typeface="+mn-lt"/>
              </a:rPr>
              <a:t>– Call 999 or shout for help from any passers by and ask them to call 999. help from any passers by and ask them to call 999. Give as much information to the emergency services call handler as possible and importantly, a location. Use the What3Words app if needs be</a:t>
            </a:r>
            <a:r>
              <a:rPr kumimoji="0" lang="en-GB" sz="1200" b="0" i="0" u="none" strike="noStrike" cap="none" normalizeH="0" baseline="0" dirty="0">
                <a:ln>
                  <a:noFill/>
                </a:ln>
                <a:solidFill>
                  <a:schemeClr val="tx1"/>
                </a:solidFill>
                <a:effectLst/>
                <a:latin typeface="+mn-lt"/>
              </a:rPr>
              <a:t>.</a:t>
            </a:r>
            <a:r>
              <a:rPr lang="en-GB" sz="1200" b="0" dirty="0">
                <a:latin typeface="+mn-lt"/>
              </a:rPr>
              <a:t> </a:t>
            </a:r>
            <a:endParaRPr lang="en-GB" sz="1200" dirty="0">
              <a:latin typeface="+mn-lt"/>
            </a:endParaRPr>
          </a:p>
          <a:p>
            <a:pPr defTabSz="931236" eaLnBrk="0" fontAlgn="base" hangingPunct="0">
              <a:spcBef>
                <a:spcPct val="20000"/>
              </a:spcBef>
              <a:spcAft>
                <a:spcPct val="0"/>
              </a:spcAft>
            </a:pPr>
            <a:endParaRPr lang="en-US" sz="1200" dirty="0">
              <a:latin typeface="+mn-lt"/>
            </a:endParaRPr>
          </a:p>
          <a:p>
            <a:pPr defTabSz="931236" eaLnBrk="0" fontAlgn="base" hangingPunct="0">
              <a:spcBef>
                <a:spcPct val="20000"/>
              </a:spcBef>
              <a:spcAft>
                <a:spcPct val="0"/>
              </a:spcAft>
            </a:pPr>
            <a:r>
              <a:rPr lang="en-US" sz="1200" dirty="0">
                <a:latin typeface="+mn-lt"/>
              </a:rPr>
              <a:t>Make contact with the person </a:t>
            </a:r>
            <a:r>
              <a:rPr lang="en-GB" sz="1200" dirty="0">
                <a:latin typeface="+mn-lt"/>
              </a:rPr>
              <a:t>by shouting and waving to them. If you can locate a throwing rope (or similar) or something that will float, try to reassure them and tell them what you are going to do to help.</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latin typeface="+mn-lt"/>
              </a:rPr>
              <a:t>Encourage them to remain calm and not panic. If they are hyperventilating they need to try and calm themselves so they can regulate their breathing.</a:t>
            </a:r>
          </a:p>
          <a:p>
            <a:pPr eaLnBrk="1" hangingPunct="1">
              <a:spcBef>
                <a:spcPct val="0"/>
              </a:spcBef>
            </a:pPr>
            <a:endParaRPr lang="en-GB" altLang="en-US" dirty="0">
              <a:latin typeface="+mn-lt"/>
            </a:endParaRPr>
          </a:p>
          <a:p>
            <a:pPr eaLnBrk="1" hangingPunct="1">
              <a:spcBef>
                <a:spcPct val="0"/>
              </a:spcBef>
            </a:pPr>
            <a:r>
              <a:rPr lang="en-GB" altLang="en-US" dirty="0">
                <a:latin typeface="+mn-lt"/>
              </a:rPr>
              <a:t>Coil the rope whilst encouraging the casualty to move towards you if they can.</a:t>
            </a:r>
          </a:p>
          <a:p>
            <a:pPr eaLnBrk="1" hangingPunct="1">
              <a:spcBef>
                <a:spcPct val="0"/>
              </a:spcBef>
            </a:pPr>
            <a:endParaRPr lang="en-GB" altLang="en-US" dirty="0">
              <a:latin typeface="+mn-lt"/>
            </a:endParaRPr>
          </a:p>
          <a:p>
            <a:pPr eaLnBrk="1" hangingPunct="1">
              <a:spcBef>
                <a:spcPct val="0"/>
              </a:spcBef>
            </a:pPr>
            <a:r>
              <a:rPr lang="en-GB" altLang="en-US" dirty="0">
                <a:latin typeface="+mn-lt"/>
              </a:rPr>
              <a:t>Throw the rope underarm and when the casualty grabs it, get down low and pull the casualty to safety. </a:t>
            </a:r>
          </a:p>
          <a:p>
            <a:pPr eaLnBrk="1" hangingPunct="1">
              <a:spcBef>
                <a:spcPct val="0"/>
              </a:spcBef>
            </a:pPr>
            <a:endParaRPr lang="en-GB" altLang="en-US" dirty="0">
              <a:latin typeface="+mn-lt"/>
            </a:endParaRPr>
          </a:p>
          <a:p>
            <a:pPr>
              <a:spcBef>
                <a:spcPct val="20000"/>
              </a:spcBef>
            </a:pPr>
            <a:endParaRPr lang="en-US" altLang="en-US" b="0" dirty="0">
              <a:latin typeface="+mn-lt"/>
            </a:endParaRPr>
          </a:p>
          <a:p>
            <a:pPr>
              <a:spcBef>
                <a:spcPct val="20000"/>
              </a:spcBef>
            </a:pPr>
            <a:r>
              <a:rPr lang="en-US" altLang="en-US" b="0" dirty="0">
                <a:latin typeface="+mn-lt"/>
              </a:rPr>
              <a:t>At this point, if appropriate and there is time and space you can carry out an activity where, using a throwline, you get students to </a:t>
            </a:r>
            <a:r>
              <a:rPr lang="en-US" altLang="en-US" b="0" dirty="0" err="1">
                <a:latin typeface="+mn-lt"/>
              </a:rPr>
              <a:t>practise</a:t>
            </a:r>
            <a:r>
              <a:rPr lang="en-US" altLang="en-US" b="0" dirty="0">
                <a:latin typeface="+mn-lt"/>
              </a:rPr>
              <a:t> coiling and throwing a rope out to an object representing the casualty and they will be able to see how difficult it is. </a:t>
            </a:r>
          </a:p>
          <a:p>
            <a:pPr>
              <a:spcBef>
                <a:spcPct val="20000"/>
              </a:spcBef>
            </a:pPr>
            <a:endParaRPr lang="en-US" altLang="en-US" b="0" dirty="0">
              <a:latin typeface="+mn-lt"/>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b="0" dirty="0">
                <a:latin typeface="+mn-lt"/>
              </a:rPr>
              <a:t>Alternatively - f</a:t>
            </a:r>
            <a:r>
              <a:rPr lang="en-US" altLang="en-US" sz="1200" b="0" dirty="0">
                <a:solidFill>
                  <a:schemeClr val="bg1"/>
                </a:solidFill>
                <a:latin typeface="+mn-lt"/>
              </a:rPr>
              <a:t>ind something that floats and throw it to the person underarm so that they can get it. Tell them to use it to float and encourage them to move towards you if they can or wait until further help arrives.</a:t>
            </a:r>
            <a:r>
              <a:rPr lang="en-GB" altLang="en-US" sz="1200" b="0" dirty="0">
                <a:solidFill>
                  <a:schemeClr val="bg1"/>
                </a:solidFill>
                <a:latin typeface="+mn-lt"/>
              </a:rPr>
              <a:t> </a:t>
            </a:r>
            <a:endParaRPr lang="en-US" altLang="en-US" b="0" dirty="0">
              <a:latin typeface="+mn-lt"/>
            </a:endParaRPr>
          </a:p>
          <a:p>
            <a:pPr>
              <a:spcBef>
                <a:spcPct val="20000"/>
              </a:spcBef>
            </a:pPr>
            <a:endParaRPr lang="en-US" altLang="en-US" b="1" dirty="0">
              <a:latin typeface="+mn-lt"/>
            </a:endParaRPr>
          </a:p>
          <a:p>
            <a:pPr>
              <a:spcBef>
                <a:spcPct val="20000"/>
              </a:spcBef>
            </a:pPr>
            <a:endParaRPr lang="en-US" altLang="en-US" b="1" dirty="0">
              <a:latin typeface="+mn-lt"/>
            </a:endParaRPr>
          </a:p>
          <a:p>
            <a:pPr>
              <a:spcBef>
                <a:spcPct val="20000"/>
              </a:spcBef>
            </a:pPr>
            <a:r>
              <a:rPr lang="en-US" altLang="en-US" b="1" dirty="0">
                <a:latin typeface="+mn-lt"/>
              </a:rPr>
              <a:t>Own Notes:</a:t>
            </a:r>
            <a:endParaRPr lang="en-GB" altLang="en-US" b="1" dirty="0">
              <a:latin typeface="+mn-lt"/>
            </a:endParaRPr>
          </a:p>
          <a:p>
            <a:pPr>
              <a:spcBef>
                <a:spcPct val="20000"/>
              </a:spcBef>
            </a:pPr>
            <a:endParaRPr lang="en-GB" altLang="en-US" dirty="0"/>
          </a:p>
        </p:txBody>
      </p:sp>
      <p:sp>
        <p:nvSpPr>
          <p:cNvPr id="48132" name="Slide Number Placeholder 3">
            <a:extLst>
              <a:ext uri="{FF2B5EF4-FFF2-40B4-BE49-F238E27FC236}">
                <a16:creationId xmlns:a16="http://schemas.microsoft.com/office/drawing/2014/main" id="{07973E49-65DF-8DDA-E9CF-DF176CFEFBC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E5B149D-EFF3-4CDA-9D2E-274434192145}" type="slidenum">
              <a:rPr lang="en-GB" altLang="en-US"/>
              <a:pPr eaLnBrk="1" hangingPunct="1"/>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53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5056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99669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89464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745288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64154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4CDF5-81C5-4108-8E66-E1D7C72DC95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19727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4CDF5-81C5-4108-8E66-E1D7C72DC954}" type="datetimeFigureOut">
              <a:rPr lang="en-GB" smtClean="0"/>
              <a:t>07/07/2023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43085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4CDF5-81C5-4108-8E66-E1D7C72DC954}" type="datetimeFigureOut">
              <a:rPr lang="en-GB" smtClean="0"/>
              <a:t>07/07/2023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157006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CDF5-81C5-4108-8E66-E1D7C72DC954}" type="datetimeFigureOut">
              <a:rPr lang="en-GB" smtClean="0"/>
              <a:t>07/07/2023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06909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426963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4204687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39916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81794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3516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4CDF5-81C5-4108-8E66-E1D7C72DC95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34723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4CDF5-81C5-4108-8E66-E1D7C72DC95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6197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4CDF5-81C5-4108-8E66-E1D7C72DC954}" type="datetimeFigureOut">
              <a:rPr lang="en-GB" smtClean="0"/>
              <a:t>07/07/2023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24260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4CDF5-81C5-4108-8E66-E1D7C72DC954}" type="datetimeFigureOut">
              <a:rPr lang="en-GB" smtClean="0"/>
              <a:t>07/07/2023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64153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CDF5-81C5-4108-8E66-E1D7C72DC954}" type="datetimeFigureOut">
              <a:rPr lang="en-GB" smtClean="0"/>
              <a:t>07/07/2023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6650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58919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88359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CDF5-81C5-4108-8E66-E1D7C72DC954}" type="datetimeFigureOut">
              <a:rPr lang="en-GB" smtClean="0"/>
              <a:t>07/07/2023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47DC-83ED-479C-A8BF-C47E4B3A1C07}" type="slidenum">
              <a:rPr lang="en-GB" smtClean="0"/>
              <a:t>‹#›</a:t>
            </a:fld>
            <a:endParaRPr lang="en-GB"/>
          </a:p>
        </p:txBody>
      </p:sp>
    </p:spTree>
    <p:extLst>
      <p:ext uri="{BB962C8B-B14F-4D97-AF65-F5344CB8AC3E}">
        <p14:creationId xmlns:p14="http://schemas.microsoft.com/office/powerpoint/2010/main" val="201161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CDF5-81C5-4108-8E66-E1D7C72DC954}" type="datetimeFigureOut">
              <a:rPr lang="en-GB" smtClean="0"/>
              <a:t>07/07/2023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47DC-83ED-479C-A8BF-C47E4B3A1C07}" type="slidenum">
              <a:rPr lang="en-GB" smtClean="0"/>
              <a:t>‹#›</a:t>
            </a:fld>
            <a:endParaRPr lang="en-GB"/>
          </a:p>
        </p:txBody>
      </p:sp>
    </p:spTree>
    <p:extLst>
      <p:ext uri="{BB962C8B-B14F-4D97-AF65-F5344CB8AC3E}">
        <p14:creationId xmlns:p14="http://schemas.microsoft.com/office/powerpoint/2010/main" val="52875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ater, can&#10;&#10;Description automatically generated">
            <a:extLst>
              <a:ext uri="{FF2B5EF4-FFF2-40B4-BE49-F238E27FC236}">
                <a16:creationId xmlns:a16="http://schemas.microsoft.com/office/drawing/2014/main" id="{7E0FC4E2-36CA-4112-B3F7-569D0C244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45247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mware-host\Shared Folders\Desktop\Water Safety Presentation\Red water safety bo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3" y="-14267"/>
            <a:ext cx="9150283" cy="68790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Finished Photo Libary\Water safety images\Water - Res 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750" y="-3135"/>
            <a:ext cx="4853467" cy="68790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1118" y="295374"/>
            <a:ext cx="8455479" cy="82641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5350726" y="3317905"/>
            <a:ext cx="3701840" cy="461665"/>
          </a:xfrm>
          <a:prstGeom prst="rect">
            <a:avLst/>
          </a:prstGeom>
          <a:noFill/>
        </p:spPr>
        <p:txBody>
          <a:bodyPr wrap="square" rtlCol="0">
            <a:spAutoFit/>
          </a:bodyPr>
          <a:lstStyle/>
          <a:p>
            <a:pPr algn="ctr"/>
            <a:r>
              <a:rPr lang="en-US" sz="2400" b="1" dirty="0">
                <a:solidFill>
                  <a:schemeClr val="bg1"/>
                </a:solidFill>
              </a:rPr>
              <a:t>SHOUT</a:t>
            </a:r>
            <a:endParaRPr lang="en-GB" sz="2400" b="1" dirty="0">
              <a:solidFill>
                <a:schemeClr val="bg1"/>
              </a:solidFill>
            </a:endParaRPr>
          </a:p>
        </p:txBody>
      </p:sp>
      <p:sp>
        <p:nvSpPr>
          <p:cNvPr id="8" name="TextBox 7"/>
          <p:cNvSpPr txBox="1"/>
          <p:nvPr/>
        </p:nvSpPr>
        <p:spPr>
          <a:xfrm>
            <a:off x="5367801" y="3710786"/>
            <a:ext cx="3667691" cy="461665"/>
          </a:xfrm>
          <a:prstGeom prst="rect">
            <a:avLst/>
          </a:prstGeom>
          <a:noFill/>
        </p:spPr>
        <p:txBody>
          <a:bodyPr wrap="square" rtlCol="0">
            <a:spAutoFit/>
          </a:bodyPr>
          <a:lstStyle/>
          <a:p>
            <a:pPr algn="ctr"/>
            <a:r>
              <a:rPr lang="en-US" sz="2400" b="1" dirty="0">
                <a:solidFill>
                  <a:schemeClr val="bg1"/>
                </a:solidFill>
              </a:rPr>
              <a:t>REACH</a:t>
            </a:r>
            <a:endParaRPr lang="en-US" sz="1725" b="1" dirty="0">
              <a:solidFill>
                <a:schemeClr val="bg1"/>
              </a:solidFill>
            </a:endParaRPr>
          </a:p>
        </p:txBody>
      </p:sp>
      <p:sp>
        <p:nvSpPr>
          <p:cNvPr id="9" name="TextBox 8"/>
          <p:cNvSpPr txBox="1"/>
          <p:nvPr/>
        </p:nvSpPr>
        <p:spPr>
          <a:xfrm>
            <a:off x="5333365" y="4124845"/>
            <a:ext cx="3736565" cy="461665"/>
          </a:xfrm>
          <a:prstGeom prst="rect">
            <a:avLst/>
          </a:prstGeom>
          <a:noFill/>
        </p:spPr>
        <p:txBody>
          <a:bodyPr wrap="square" rtlCol="0">
            <a:spAutoFit/>
          </a:bodyPr>
          <a:lstStyle/>
          <a:p>
            <a:pPr algn="ctr"/>
            <a:r>
              <a:rPr lang="en-US" sz="2400" b="1" dirty="0">
                <a:solidFill>
                  <a:schemeClr val="bg1"/>
                </a:solidFill>
              </a:rPr>
              <a:t>THROW</a:t>
            </a:r>
            <a:endParaRPr lang="en-GB" sz="1725" b="1" dirty="0">
              <a:solidFill>
                <a:schemeClr val="bg1"/>
              </a:solidFill>
            </a:endParaRPr>
          </a:p>
        </p:txBody>
      </p:sp>
      <p:sp>
        <p:nvSpPr>
          <p:cNvPr id="11" name="Round Diagonal Corner Rectangle 10"/>
          <p:cNvSpPr/>
          <p:nvPr/>
        </p:nvSpPr>
        <p:spPr>
          <a:xfrm>
            <a:off x="630336" y="1341493"/>
            <a:ext cx="7663232" cy="404006"/>
          </a:xfrm>
          <a:prstGeom prst="round2DiagRect">
            <a:avLst/>
          </a:prstGeom>
          <a:solidFill>
            <a:srgbClr val="000000">
              <a:alpha val="7490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3" name="TextBox 2"/>
          <p:cNvSpPr txBox="1"/>
          <p:nvPr/>
        </p:nvSpPr>
        <p:spPr>
          <a:xfrm>
            <a:off x="850432" y="1349372"/>
            <a:ext cx="4482933" cy="415498"/>
          </a:xfrm>
          <a:prstGeom prst="rect">
            <a:avLst/>
          </a:prstGeom>
          <a:noFill/>
        </p:spPr>
        <p:txBody>
          <a:bodyPr wrap="square" rtlCol="0">
            <a:spAutoFit/>
          </a:bodyPr>
          <a:lstStyle/>
          <a:p>
            <a:r>
              <a:rPr lang="en-US" sz="2100" b="1" dirty="0">
                <a:solidFill>
                  <a:schemeClr val="bg1"/>
                </a:solidFill>
                <a:effectLst>
                  <a:outerShdw blurRad="38100" dist="38100" dir="2700000" algn="tl">
                    <a:srgbClr val="000000">
                      <a:alpha val="43137"/>
                    </a:srgbClr>
                  </a:outerShdw>
                </a:effectLst>
              </a:rPr>
              <a:t>If someone is struggling in the water…</a:t>
            </a:r>
            <a:endParaRPr lang="en-GB" sz="2100" b="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807ABDE-41DB-0DE6-FB31-6C387C8F99AD}"/>
              </a:ext>
            </a:extLst>
          </p:cNvPr>
          <p:cNvSpPr txBox="1"/>
          <p:nvPr/>
        </p:nvSpPr>
        <p:spPr>
          <a:xfrm>
            <a:off x="567687" y="301065"/>
            <a:ext cx="7908078" cy="769441"/>
          </a:xfrm>
          <a:prstGeom prst="rect">
            <a:avLst/>
          </a:prstGeom>
          <a:noFill/>
        </p:spPr>
        <p:txBody>
          <a:bodyPr wrap="square" rtlCol="0">
            <a:spAutoFit/>
          </a:bodyPr>
          <a:lstStyle/>
          <a:p>
            <a:r>
              <a:rPr lang="en-GB" sz="4400" dirty="0">
                <a:solidFill>
                  <a:srgbClr val="EE3B34"/>
                </a:solidFill>
                <a:latin typeface="Berlin Sans FB" panose="020E0602020502020306" pitchFamily="34" charset="0"/>
              </a:rPr>
              <a:t>Remember</a:t>
            </a:r>
            <a:endParaRPr lang="en-GB" sz="4000" dirty="0">
              <a:solidFill>
                <a:srgbClr val="EE3B34"/>
              </a:solidFill>
              <a:latin typeface="Berlin Sans FB" panose="020E0602020502020306" pitchFamily="34" charset="0"/>
            </a:endParaRPr>
          </a:p>
        </p:txBody>
      </p:sp>
      <p:sp>
        <p:nvSpPr>
          <p:cNvPr id="7" name="TextBox 6">
            <a:extLst>
              <a:ext uri="{FF2B5EF4-FFF2-40B4-BE49-F238E27FC236}">
                <a16:creationId xmlns:a16="http://schemas.microsoft.com/office/drawing/2014/main" id="{7D1016BD-96CD-A005-26CD-C50F63CB0A79}"/>
              </a:ext>
            </a:extLst>
          </p:cNvPr>
          <p:cNvSpPr txBox="1"/>
          <p:nvPr/>
        </p:nvSpPr>
        <p:spPr>
          <a:xfrm>
            <a:off x="5091145" y="1895990"/>
            <a:ext cx="3800427" cy="954107"/>
          </a:xfrm>
          <a:prstGeom prst="rect">
            <a:avLst/>
          </a:prstGeom>
          <a:noFill/>
        </p:spPr>
        <p:txBody>
          <a:bodyPr wrap="square" rtlCol="0">
            <a:spAutoFit/>
          </a:bodyPr>
          <a:lstStyle/>
          <a:p>
            <a:r>
              <a:rPr lang="en-GB" sz="2800" b="1" dirty="0"/>
              <a:t>NEVER enter the water to rescue them</a:t>
            </a:r>
          </a:p>
        </p:txBody>
      </p:sp>
      <p:sp>
        <p:nvSpPr>
          <p:cNvPr id="13" name="TextBox 12">
            <a:extLst>
              <a:ext uri="{FF2B5EF4-FFF2-40B4-BE49-F238E27FC236}">
                <a16:creationId xmlns:a16="http://schemas.microsoft.com/office/drawing/2014/main" id="{098F1263-A515-EFE6-D48E-04D58AE860F0}"/>
              </a:ext>
            </a:extLst>
          </p:cNvPr>
          <p:cNvSpPr txBox="1"/>
          <p:nvPr/>
        </p:nvSpPr>
        <p:spPr>
          <a:xfrm>
            <a:off x="5562600" y="2854408"/>
            <a:ext cx="1534712"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Instead -</a:t>
            </a:r>
            <a:endParaRPr lang="en-GB" sz="2400" b="1" dirty="0">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CAFC0075-3268-9821-FD46-C9AB74EE0E18}"/>
              </a:ext>
            </a:extLst>
          </p:cNvPr>
          <p:cNvSpPr txBox="1"/>
          <p:nvPr/>
        </p:nvSpPr>
        <p:spPr>
          <a:xfrm>
            <a:off x="5091145" y="4921275"/>
            <a:ext cx="4572783" cy="1200329"/>
          </a:xfrm>
          <a:prstGeom prst="rect">
            <a:avLst/>
          </a:prstGeom>
          <a:noFill/>
        </p:spPr>
        <p:txBody>
          <a:bodyPr wrap="square">
            <a:spAutoFit/>
          </a:bodyPr>
          <a:lstStyle/>
          <a:p>
            <a:r>
              <a:rPr lang="en-GB" sz="2400" b="1" dirty="0"/>
              <a:t>Whoever is struggling in the</a:t>
            </a:r>
            <a:br>
              <a:rPr lang="en-GB" sz="2400" b="1" dirty="0"/>
            </a:br>
            <a:r>
              <a:rPr lang="en-GB" sz="2400" b="1" dirty="0"/>
              <a:t>water should try to turn onto</a:t>
            </a:r>
            <a:br>
              <a:rPr lang="en-GB" sz="2400" b="1" dirty="0"/>
            </a:br>
            <a:r>
              <a:rPr lang="en-GB" sz="2400" b="1" dirty="0"/>
              <a:t>their back and </a:t>
            </a:r>
            <a:r>
              <a:rPr lang="en-GB" sz="2400" b="1" dirty="0">
                <a:solidFill>
                  <a:schemeClr val="bg1"/>
                </a:solidFill>
              </a:rPr>
              <a:t>#FloatToLive</a:t>
            </a:r>
          </a:p>
        </p:txBody>
      </p:sp>
    </p:spTree>
    <p:extLst>
      <p:ext uri="{BB962C8B-B14F-4D97-AF65-F5344CB8AC3E}">
        <p14:creationId xmlns:p14="http://schemas.microsoft.com/office/powerpoint/2010/main" val="16344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animBg="1"/>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9999" y="269877"/>
            <a:ext cx="8497571" cy="1098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400" y="1676400"/>
            <a:ext cx="8274170" cy="4770537"/>
          </a:xfrm>
          <a:prstGeom prst="rect">
            <a:avLst/>
          </a:prstGeom>
          <a:noFill/>
        </p:spPr>
        <p:txBody>
          <a:bodyPr wrap="square" rtlCol="0">
            <a:spAutoFit/>
          </a:bodyPr>
          <a:lstStyle/>
          <a:p>
            <a:pPr>
              <a:defRPr/>
            </a:pPr>
            <a:r>
              <a:rPr lang="en-US" sz="1600" b="1" dirty="0">
                <a:solidFill>
                  <a:prstClr val="black"/>
                </a:solidFill>
                <a:latin typeface="Calibri"/>
                <a:cs typeface="Arial" panose="020B0604020202020204" pitchFamily="34" charset="0"/>
              </a:rPr>
              <a:t>Remember:</a:t>
            </a:r>
          </a:p>
          <a:p>
            <a:pPr>
              <a:defRPr/>
            </a:pPr>
            <a:endParaRPr lang="en-US" sz="1600" b="1" dirty="0">
              <a:solidFill>
                <a:prstClr val="black"/>
              </a:solidFill>
              <a:latin typeface="Calibri"/>
              <a:cs typeface="Arial" panose="020B0604020202020204" pitchFamily="34" charset="0"/>
            </a:endParaRPr>
          </a:p>
          <a:p>
            <a:pPr marL="257175" indent="-257175">
              <a:buFont typeface="Arial" panose="020B0604020202020204" pitchFamily="34" charset="0"/>
              <a:buChar char="•"/>
              <a:defRPr/>
            </a:pPr>
            <a:r>
              <a:rPr lang="en-US" sz="1600" b="1" dirty="0">
                <a:solidFill>
                  <a:prstClr val="black"/>
                </a:solidFill>
                <a:latin typeface="Calibri"/>
                <a:cs typeface="Arial" panose="020B0604020202020204" pitchFamily="34" charset="0"/>
              </a:rPr>
              <a:t>The consequences of entering ‘open water’ can be serious and could even lead to you losing your life</a:t>
            </a:r>
          </a:p>
          <a:p>
            <a:pPr marL="257175" indent="-257175">
              <a:buFont typeface="Arial" panose="020B0604020202020204" pitchFamily="34" charset="0"/>
              <a:buChar char="•"/>
              <a:defRPr/>
            </a:pPr>
            <a:endParaRPr lang="en-US" sz="1600" b="1" dirty="0">
              <a:solidFill>
                <a:prstClr val="black"/>
              </a:solidFill>
              <a:latin typeface="Calibri"/>
              <a:cs typeface="Arial" panose="020B0604020202020204" pitchFamily="34" charset="0"/>
            </a:endParaRPr>
          </a:p>
          <a:p>
            <a:pPr marL="257175" indent="-257175">
              <a:buFont typeface="Arial" panose="020B0604020202020204" pitchFamily="34" charset="0"/>
              <a:buChar char="•"/>
              <a:defRPr/>
            </a:pPr>
            <a:r>
              <a:rPr lang="en-US" sz="1600" b="1" dirty="0">
                <a:solidFill>
                  <a:prstClr val="black"/>
                </a:solidFill>
                <a:latin typeface="Calibri"/>
                <a:cs typeface="Arial" panose="020B0604020202020204" pitchFamily="34" charset="0"/>
              </a:rPr>
              <a:t>‘Open water’ can have many dangers </a:t>
            </a:r>
          </a:p>
          <a:p>
            <a:pPr>
              <a:defRPr/>
            </a:pPr>
            <a:r>
              <a:rPr lang="en-US" sz="1600" b="1" dirty="0">
                <a:solidFill>
                  <a:prstClr val="black"/>
                </a:solidFill>
                <a:latin typeface="Calibri"/>
                <a:cs typeface="Arial" panose="020B0604020202020204" pitchFamily="34" charset="0"/>
              </a:rPr>
              <a:t>      - it is likely to be incredibly cold which can lead to ‘cold water shock’</a:t>
            </a:r>
          </a:p>
          <a:p>
            <a:pPr>
              <a:defRPr/>
            </a:pPr>
            <a:r>
              <a:rPr lang="en-US" sz="1600" b="1" dirty="0">
                <a:solidFill>
                  <a:prstClr val="black"/>
                </a:solidFill>
                <a:latin typeface="Calibri"/>
                <a:cs typeface="Arial" panose="020B0604020202020204" pitchFamily="34" charset="0"/>
              </a:rPr>
              <a:t>      - there may be hidden dangers under the surface </a:t>
            </a:r>
          </a:p>
          <a:p>
            <a:pPr>
              <a:defRPr/>
            </a:pPr>
            <a:r>
              <a:rPr lang="en-US" sz="1600" b="1" dirty="0">
                <a:solidFill>
                  <a:prstClr val="black"/>
                </a:solidFill>
                <a:latin typeface="Calibri"/>
                <a:cs typeface="Arial" panose="020B0604020202020204" pitchFamily="34" charset="0"/>
              </a:rPr>
              <a:t>      - the water is </a:t>
            </a:r>
            <a:r>
              <a:rPr lang="en-GB" sz="1600" b="1" dirty="0">
                <a:solidFill>
                  <a:prstClr val="black"/>
                </a:solidFill>
                <a:latin typeface="Calibri"/>
                <a:cs typeface="Arial" panose="020B0604020202020204" pitchFamily="34" charset="0"/>
              </a:rPr>
              <a:t>often untreated which could lead to some nasty illnesses</a:t>
            </a:r>
          </a:p>
          <a:p>
            <a:pPr>
              <a:defRPr/>
            </a:pPr>
            <a:r>
              <a:rPr lang="en-GB" sz="1600" b="1" dirty="0">
                <a:solidFill>
                  <a:prstClr val="black"/>
                </a:solidFill>
                <a:latin typeface="Calibri"/>
                <a:cs typeface="Arial" panose="020B0604020202020204" pitchFamily="34" charset="0"/>
              </a:rPr>
              <a:t>      - sites are often remote so getting help quickly may be difficult </a:t>
            </a:r>
          </a:p>
          <a:p>
            <a:pPr>
              <a:defRPr/>
            </a:pPr>
            <a:endParaRPr lang="en-US" sz="1600" b="1" dirty="0">
              <a:solidFill>
                <a:prstClr val="black"/>
              </a:solidFill>
              <a:latin typeface="Calibri"/>
              <a:cs typeface="Arial" panose="020B0604020202020204" pitchFamily="34" charset="0"/>
            </a:endParaRPr>
          </a:p>
          <a:p>
            <a:pPr marL="257175" indent="-257175">
              <a:buFont typeface="Arial" panose="020B0604020202020204" pitchFamily="34" charset="0"/>
              <a:buChar char="•"/>
              <a:defRPr/>
            </a:pPr>
            <a:r>
              <a:rPr lang="en-US" sz="1600" b="1" dirty="0">
                <a:solidFill>
                  <a:prstClr val="black"/>
                </a:solidFill>
                <a:latin typeface="Calibri"/>
                <a:cs typeface="Arial" panose="020B0604020202020204" pitchFamily="34" charset="0"/>
              </a:rPr>
              <a:t>If someone is in trouble - raise the alarm - Shout, Reach and Throw</a:t>
            </a:r>
          </a:p>
          <a:p>
            <a:pPr>
              <a:defRPr/>
            </a:pPr>
            <a:r>
              <a:rPr lang="en-US" sz="1600" b="1" dirty="0">
                <a:solidFill>
                  <a:prstClr val="black"/>
                </a:solidFill>
                <a:latin typeface="Calibri"/>
                <a:cs typeface="Arial" panose="020B0604020202020204" pitchFamily="34" charset="0"/>
              </a:rPr>
              <a:t>       Try to float on your back - #Float To Live</a:t>
            </a:r>
          </a:p>
          <a:p>
            <a:pPr>
              <a:defRPr/>
            </a:pPr>
            <a:endParaRPr lang="en-US" sz="1600" b="1" dirty="0">
              <a:solidFill>
                <a:prstClr val="black"/>
              </a:solidFill>
              <a:latin typeface="Calibri"/>
              <a:cs typeface="Arial" panose="020B0604020202020204" pitchFamily="34" charset="0"/>
            </a:endParaRPr>
          </a:p>
          <a:p>
            <a:pPr marL="257175" indent="-257175">
              <a:buFont typeface="Arial" panose="020B0604020202020204" pitchFamily="34" charset="0"/>
              <a:buChar char="•"/>
              <a:defRPr/>
            </a:pPr>
            <a:r>
              <a:rPr lang="en-US" sz="1600" b="1" dirty="0">
                <a:solidFill>
                  <a:prstClr val="black"/>
                </a:solidFill>
                <a:latin typeface="Calibri"/>
              </a:rPr>
              <a:t>You are more likely to drown in ‘open water’ if you are a strong swimmer because you are more likely to take risks and go into the water</a:t>
            </a:r>
          </a:p>
          <a:p>
            <a:pPr marL="257175" indent="-257175">
              <a:buFont typeface="Arial" panose="020B0604020202020204" pitchFamily="34" charset="0"/>
              <a:buChar char="•"/>
              <a:defRPr/>
            </a:pPr>
            <a:endParaRPr lang="en-US" sz="1600" b="1" dirty="0">
              <a:solidFill>
                <a:prstClr val="black"/>
              </a:solidFill>
              <a:latin typeface="Calibri"/>
              <a:cs typeface="Arial" panose="020B0604020202020204" pitchFamily="34" charset="0"/>
            </a:endParaRPr>
          </a:p>
          <a:p>
            <a:pPr marL="257175" indent="-257175">
              <a:buFont typeface="Arial" panose="020B0604020202020204" pitchFamily="34" charset="0"/>
              <a:buChar char="•"/>
              <a:defRPr/>
            </a:pPr>
            <a:r>
              <a:rPr lang="en-US" sz="1600" b="1" dirty="0">
                <a:solidFill>
                  <a:prstClr val="black"/>
                </a:solidFill>
                <a:latin typeface="Calibri"/>
                <a:cs typeface="Arial" panose="020B0604020202020204" pitchFamily="34" charset="0"/>
              </a:rPr>
              <a:t>Download What3Words or a similar app to share your exact location with the emergency services</a:t>
            </a:r>
          </a:p>
        </p:txBody>
      </p:sp>
      <p:pic>
        <p:nvPicPr>
          <p:cNvPr id="5" name="Picture 4">
            <a:extLst>
              <a:ext uri="{FF2B5EF4-FFF2-40B4-BE49-F238E27FC236}">
                <a16:creationId xmlns:a16="http://schemas.microsoft.com/office/drawing/2014/main" id="{FE659CDE-7C47-4926-98E2-9D810C02C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97" y="229769"/>
            <a:ext cx="6545676" cy="1178541"/>
          </a:xfrm>
          <a:prstGeom prst="rect">
            <a:avLst/>
          </a:prstGeom>
        </p:spPr>
      </p:pic>
    </p:spTree>
    <p:extLst>
      <p:ext uri="{BB962C8B-B14F-4D97-AF65-F5344CB8AC3E}">
        <p14:creationId xmlns:p14="http://schemas.microsoft.com/office/powerpoint/2010/main" val="326510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639180-DAD5-44C8-B7F3-8D9C6CB78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65" t="10448" r="9219"/>
          <a:stretch/>
        </p:blipFill>
        <p:spPr>
          <a:xfrm>
            <a:off x="0" y="0"/>
            <a:ext cx="9144000" cy="6908800"/>
          </a:xfrm>
          <a:prstGeom prst="rect">
            <a:avLst/>
          </a:prstGeom>
        </p:spPr>
      </p:pic>
      <p:sp>
        <p:nvSpPr>
          <p:cNvPr id="5" name="TextBox 4"/>
          <p:cNvSpPr txBox="1"/>
          <p:nvPr/>
        </p:nvSpPr>
        <p:spPr>
          <a:xfrm>
            <a:off x="1258875" y="1829550"/>
            <a:ext cx="6650922" cy="4093428"/>
          </a:xfrm>
          <a:prstGeom prst="rect">
            <a:avLst/>
          </a:prstGeom>
          <a:solidFill>
            <a:srgbClr val="FFFFFF">
              <a:alpha val="69804"/>
            </a:srgbClr>
          </a:solidFill>
        </p:spPr>
        <p:txBody>
          <a:bodyPr wrap="square" rtlCol="0">
            <a:spAutoFit/>
          </a:bodyPr>
          <a:lstStyle/>
          <a:p>
            <a:pPr marL="457200" indent="-457200">
              <a:buFont typeface="Arial" panose="020B0604020202020204" pitchFamily="34" charset="0"/>
              <a:buChar char="•"/>
            </a:pPr>
            <a:r>
              <a:rPr lang="en-GB" sz="2000" b="1" dirty="0">
                <a:effectLst/>
                <a:latin typeface="+mj-lt"/>
                <a:ea typeface="Times New Roman" panose="02020603050405020304" pitchFamily="18" charset="0"/>
                <a:cs typeface="Times New Roman" panose="02020603050405020304" pitchFamily="18" charset="0"/>
              </a:rPr>
              <a:t>Drowning is one of the UK's leading causes of accidental death.  </a:t>
            </a:r>
          </a:p>
          <a:p>
            <a:endParaRPr lang="en-GB" sz="2000" b="1" dirty="0">
              <a:effectLst/>
              <a:latin typeface="+mj-l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000" b="1" dirty="0">
                <a:latin typeface="+mj-lt"/>
                <a:cs typeface="Arial" panose="020B0604020202020204" pitchFamily="34" charset="0"/>
              </a:rPr>
              <a:t>Generally, over 300 people die from drowning in the UK every year. </a:t>
            </a:r>
          </a:p>
          <a:p>
            <a:endParaRPr lang="en-US" sz="2000" b="1" dirty="0">
              <a:latin typeface="+mj-lt"/>
              <a:cs typeface="Arial" panose="020B0604020202020204" pitchFamily="34" charset="0"/>
            </a:endParaRPr>
          </a:p>
          <a:p>
            <a:pPr marL="457200" indent="-457200">
              <a:buFont typeface="Arial" panose="020B0604020202020204" pitchFamily="34" charset="0"/>
              <a:buChar char="•"/>
            </a:pPr>
            <a:r>
              <a:rPr lang="en-US" sz="2000" b="1" dirty="0">
                <a:latin typeface="+mj-lt"/>
                <a:cs typeface="Arial" panose="020B0604020202020204" pitchFamily="34" charset="0"/>
              </a:rPr>
              <a:t>Males account for over 80% of the deaths</a:t>
            </a:r>
          </a:p>
          <a:p>
            <a:pPr marL="457200" indent="-457200">
              <a:buFont typeface="Arial" panose="020B0604020202020204" pitchFamily="34" charset="0"/>
              <a:buChar char="•"/>
            </a:pPr>
            <a:endParaRPr lang="en-US" sz="2000" b="1" dirty="0">
              <a:latin typeface="+mj-lt"/>
              <a:cs typeface="Arial" panose="020B0604020202020204" pitchFamily="34" charset="0"/>
            </a:endParaRPr>
          </a:p>
          <a:p>
            <a:pPr marL="457200" indent="-457200">
              <a:buFont typeface="Arial" panose="020B0604020202020204" pitchFamily="34" charset="0"/>
              <a:buChar char="•"/>
            </a:pPr>
            <a:r>
              <a:rPr lang="en-US" sz="2000" b="1" dirty="0">
                <a:latin typeface="+mj-lt"/>
                <a:cs typeface="Arial" panose="020B0604020202020204" pitchFamily="34" charset="0"/>
              </a:rPr>
              <a:t>Many of these deaths are males aged between 10 and 18 and are entirely preventable.</a:t>
            </a:r>
          </a:p>
          <a:p>
            <a:endParaRPr lang="en-US" sz="2000" b="1" dirty="0">
              <a:latin typeface="+mj-lt"/>
              <a:cs typeface="Arial" panose="020B0604020202020204" pitchFamily="34" charset="0"/>
            </a:endParaRPr>
          </a:p>
          <a:p>
            <a:pPr marL="457200" indent="-457200">
              <a:buFont typeface="Arial" panose="020B0604020202020204" pitchFamily="34" charset="0"/>
              <a:buChar char="•"/>
            </a:pPr>
            <a:r>
              <a:rPr lang="en-US" sz="2000" b="1" dirty="0">
                <a:latin typeface="+mj-lt"/>
                <a:cs typeface="Arial" panose="020B0604020202020204" pitchFamily="34" charset="0"/>
              </a:rPr>
              <a:t>It is the third most common cause of death in under 16-year-olds. </a:t>
            </a:r>
          </a:p>
        </p:txBody>
      </p:sp>
      <p:pic>
        <p:nvPicPr>
          <p:cNvPr id="11" name="Picture 5" descr="\\vmware-host\Shared Folders\Desktop\!.png">
            <a:extLst>
              <a:ext uri="{FF2B5EF4-FFF2-40B4-BE49-F238E27FC236}">
                <a16:creationId xmlns:a16="http://schemas.microsoft.com/office/drawing/2014/main" id="{FBB4FEAC-2B63-447D-AB89-F91CCB6631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44856" y="3438148"/>
            <a:ext cx="739413" cy="6642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vmware-host\Shared Folders\Desktop\!.png">
            <a:extLst>
              <a:ext uri="{FF2B5EF4-FFF2-40B4-BE49-F238E27FC236}">
                <a16:creationId xmlns:a16="http://schemas.microsoft.com/office/drawing/2014/main" id="{5E903297-6B63-4014-976B-4CE0891CFB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731" y="3438148"/>
            <a:ext cx="739413" cy="664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9FDB3F-A138-4AF1-8255-768CB4E2A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96" y="75127"/>
            <a:ext cx="8446073" cy="1643947"/>
          </a:xfrm>
          <a:prstGeom prst="rect">
            <a:avLst/>
          </a:prstGeom>
        </p:spPr>
      </p:pic>
    </p:spTree>
    <p:extLst>
      <p:ext uri="{BB962C8B-B14F-4D97-AF65-F5344CB8AC3E}">
        <p14:creationId xmlns:p14="http://schemas.microsoft.com/office/powerpoint/2010/main" val="150543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04800"/>
            <a:ext cx="8534400" cy="1058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vmware-host\Shared Folders\Desktop\beach front blackpool.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95446" y="1981200"/>
            <a:ext cx="4191000" cy="23160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vmware-host\Shared Folders\Desktop\IMG_0009.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03367" y="1981200"/>
            <a:ext cx="3919871" cy="22984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2675" y="4495019"/>
            <a:ext cx="4167554"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t>Depth of water</a:t>
            </a:r>
          </a:p>
          <a:p>
            <a:pPr marL="285750" indent="-285750">
              <a:lnSpc>
                <a:spcPct val="150000"/>
              </a:lnSpc>
              <a:buFont typeface="Arial" panose="020B0604020202020204" pitchFamily="34" charset="0"/>
              <a:buChar char="•"/>
            </a:pPr>
            <a:r>
              <a:rPr lang="en-GB" sz="2400" b="1" dirty="0"/>
              <a:t>Cold water</a:t>
            </a:r>
          </a:p>
          <a:p>
            <a:pPr marL="285750" indent="-285750">
              <a:lnSpc>
                <a:spcPct val="150000"/>
              </a:lnSpc>
              <a:buFont typeface="Arial" panose="020B0604020202020204" pitchFamily="34" charset="0"/>
              <a:buChar char="•"/>
            </a:pPr>
            <a:r>
              <a:rPr lang="en-GB" sz="2400" b="1" dirty="0"/>
              <a:t>Hidden currents</a:t>
            </a:r>
          </a:p>
        </p:txBody>
      </p:sp>
      <p:sp>
        <p:nvSpPr>
          <p:cNvPr id="13" name="TextBox 12"/>
          <p:cNvSpPr txBox="1"/>
          <p:nvPr/>
        </p:nvSpPr>
        <p:spPr>
          <a:xfrm>
            <a:off x="4607169" y="4495019"/>
            <a:ext cx="4167554"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t>Depth of water</a:t>
            </a:r>
          </a:p>
          <a:p>
            <a:pPr marL="285750" indent="-285750">
              <a:lnSpc>
                <a:spcPct val="150000"/>
              </a:lnSpc>
              <a:buFont typeface="Arial" panose="020B0604020202020204" pitchFamily="34" charset="0"/>
              <a:buChar char="•"/>
            </a:pPr>
            <a:r>
              <a:rPr lang="en-GB" sz="2400" b="1" dirty="0"/>
              <a:t>Hidden currents</a:t>
            </a:r>
          </a:p>
        </p:txBody>
      </p:sp>
      <p:pic>
        <p:nvPicPr>
          <p:cNvPr id="3" name="Picture 2" descr="Text, logo&#10;&#10;Description automatically generated">
            <a:extLst>
              <a:ext uri="{FF2B5EF4-FFF2-40B4-BE49-F238E27FC236}">
                <a16:creationId xmlns:a16="http://schemas.microsoft.com/office/drawing/2014/main" id="{05B93F8F-56C8-460E-AB98-CCDA235076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07" y="304800"/>
            <a:ext cx="4500229" cy="88048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6C36F02-70E4-4064-B7D7-906AD5B9FA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400" y="381000"/>
            <a:ext cx="4800599" cy="939248"/>
          </a:xfrm>
          <a:prstGeom prst="rect">
            <a:avLst/>
          </a:prstGeom>
        </p:spPr>
      </p:pic>
      <p:sp>
        <p:nvSpPr>
          <p:cNvPr id="7" name="TextBox 6">
            <a:extLst>
              <a:ext uri="{FF2B5EF4-FFF2-40B4-BE49-F238E27FC236}">
                <a16:creationId xmlns:a16="http://schemas.microsoft.com/office/drawing/2014/main" id="{EAD88AD2-929E-4D6B-A218-5860BA65973C}"/>
              </a:ext>
            </a:extLst>
          </p:cNvPr>
          <p:cNvSpPr txBox="1"/>
          <p:nvPr/>
        </p:nvSpPr>
        <p:spPr>
          <a:xfrm>
            <a:off x="4487916" y="375576"/>
            <a:ext cx="373820" cy="830997"/>
          </a:xfrm>
          <a:prstGeom prst="rect">
            <a:avLst/>
          </a:prstGeom>
          <a:noFill/>
        </p:spPr>
        <p:txBody>
          <a:bodyPr wrap="none" rtlCol="0">
            <a:spAutoFit/>
          </a:bodyPr>
          <a:lstStyle/>
          <a:p>
            <a:r>
              <a:rPr lang="en-GB" sz="4800" dirty="0">
                <a:solidFill>
                  <a:schemeClr val="bg1"/>
                </a:solidFill>
              </a:rPr>
              <a:t>-</a:t>
            </a:r>
          </a:p>
        </p:txBody>
      </p:sp>
    </p:spTree>
    <p:extLst>
      <p:ext uri="{BB962C8B-B14F-4D97-AF65-F5344CB8AC3E}">
        <p14:creationId xmlns:p14="http://schemas.microsoft.com/office/powerpoint/2010/main" val="1829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04800"/>
            <a:ext cx="8534400" cy="1058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vmware-host\Shared Folders\Desktop\IMG_939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3155" r="7849"/>
          <a:stretch/>
        </p:blipFill>
        <p:spPr bwMode="auto">
          <a:xfrm>
            <a:off x="971302" y="1712031"/>
            <a:ext cx="2327815" cy="17169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71301" y="3576309"/>
            <a:ext cx="7810747"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a:t>Difficulty getting out</a:t>
            </a:r>
          </a:p>
          <a:p>
            <a:pPr marL="285750" indent="-285750">
              <a:buFont typeface="Arial" panose="020B0604020202020204" pitchFamily="34" charset="0"/>
              <a:buChar char="•"/>
            </a:pPr>
            <a:r>
              <a:rPr lang="en-GB" sz="2400" b="1" dirty="0"/>
              <a:t>Fast moving water and hidden currents</a:t>
            </a:r>
          </a:p>
          <a:p>
            <a:pPr marL="285750" indent="-285750">
              <a:buFont typeface="Arial" panose="020B0604020202020204" pitchFamily="34" charset="0"/>
              <a:buChar char="•"/>
            </a:pPr>
            <a:r>
              <a:rPr lang="en-GB" sz="2400" b="1" dirty="0"/>
              <a:t>Risk of getting entangled, such as by plants or other items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126" y="1628060"/>
            <a:ext cx="3594656" cy="2181940"/>
          </a:xfrm>
          <a:prstGeom prst="rect">
            <a:avLst/>
          </a:prstGeom>
        </p:spPr>
      </p:pic>
      <p:sp>
        <p:nvSpPr>
          <p:cNvPr id="7" name="TextBox 6">
            <a:extLst>
              <a:ext uri="{FF2B5EF4-FFF2-40B4-BE49-F238E27FC236}">
                <a16:creationId xmlns:a16="http://schemas.microsoft.com/office/drawing/2014/main" id="{E318F197-2DBA-4204-B332-F7AFBDA76F8D}"/>
              </a:ext>
            </a:extLst>
          </p:cNvPr>
          <p:cNvSpPr txBox="1"/>
          <p:nvPr/>
        </p:nvSpPr>
        <p:spPr>
          <a:xfrm>
            <a:off x="3650271" y="4848858"/>
            <a:ext cx="5131777" cy="1508105"/>
          </a:xfrm>
          <a:prstGeom prst="rect">
            <a:avLst/>
          </a:prstGeom>
          <a:noFill/>
        </p:spPr>
        <p:txBody>
          <a:bodyPr wrap="square" rtlCol="0">
            <a:spAutoFit/>
          </a:bodyPr>
          <a:lstStyle/>
          <a:p>
            <a:pPr marL="285750" indent="-285750">
              <a:buFont typeface="Arial" panose="020B0604020202020204" pitchFamily="34" charset="0"/>
              <a:buChar char="•"/>
            </a:pPr>
            <a:r>
              <a:rPr lang="en-GB" sz="2300" b="1" dirty="0"/>
              <a:t>Rubbish under the waterline</a:t>
            </a:r>
          </a:p>
          <a:p>
            <a:pPr marL="285750" indent="-285750">
              <a:buFont typeface="Arial" panose="020B0604020202020204" pitchFamily="34" charset="0"/>
              <a:buChar char="•"/>
            </a:pPr>
            <a:r>
              <a:rPr lang="en-GB" sz="2300" b="1" dirty="0"/>
              <a:t>Risk of getting entangled</a:t>
            </a:r>
          </a:p>
          <a:p>
            <a:pPr marL="285750" indent="-285750">
              <a:buFont typeface="Arial" panose="020B0604020202020204" pitchFamily="34" charset="0"/>
              <a:buChar char="•"/>
            </a:pPr>
            <a:r>
              <a:rPr lang="en-GB" sz="2300" b="1" dirty="0"/>
              <a:t>Polluted water</a:t>
            </a:r>
          </a:p>
          <a:p>
            <a:pPr marL="285750" indent="-285750">
              <a:buFont typeface="Arial" panose="020B0604020202020204" pitchFamily="34" charset="0"/>
              <a:buChar char="•"/>
            </a:pPr>
            <a:r>
              <a:rPr lang="en-GB" sz="2300" b="1" dirty="0"/>
              <a:t>Difficulty getting out</a:t>
            </a:r>
          </a:p>
        </p:txBody>
      </p:sp>
      <p:pic>
        <p:nvPicPr>
          <p:cNvPr id="8" name="Picture 8" descr="\\vmware-host\Shared Folders\Desktop\iStock_000006788179_Small.jpg">
            <a:extLst>
              <a:ext uri="{FF2B5EF4-FFF2-40B4-BE49-F238E27FC236}">
                <a16:creationId xmlns:a16="http://schemas.microsoft.com/office/drawing/2014/main" id="{B0D1784E-A5E4-469B-9669-30D88BF909B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124828" y="4923947"/>
            <a:ext cx="2020761" cy="15067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AD1865-01E2-4813-9632-7A37A244FE52}"/>
              </a:ext>
            </a:extLst>
          </p:cNvPr>
          <p:cNvSpPr txBox="1"/>
          <p:nvPr/>
        </p:nvSpPr>
        <p:spPr>
          <a:xfrm>
            <a:off x="554714" y="501037"/>
            <a:ext cx="8104909" cy="584775"/>
          </a:xfrm>
          <a:prstGeom prst="rect">
            <a:avLst/>
          </a:prstGeom>
          <a:noFill/>
        </p:spPr>
        <p:txBody>
          <a:bodyPr wrap="square" rtlCol="0">
            <a:spAutoFit/>
          </a:bodyPr>
          <a:lstStyle/>
          <a:p>
            <a:r>
              <a:rPr lang="en-GB" sz="3200" b="1" dirty="0">
                <a:solidFill>
                  <a:schemeClr val="bg1"/>
                </a:solidFill>
                <a:latin typeface="Comic Sans MS" panose="030F0702030302020204" pitchFamily="66" charset="0"/>
              </a:rPr>
              <a:t>                       –</a:t>
            </a:r>
          </a:p>
        </p:txBody>
      </p:sp>
      <p:pic>
        <p:nvPicPr>
          <p:cNvPr id="11" name="Picture 10" descr="Text, logo&#10;&#10;Description automatically generated">
            <a:extLst>
              <a:ext uri="{FF2B5EF4-FFF2-40B4-BE49-F238E27FC236}">
                <a16:creationId xmlns:a16="http://schemas.microsoft.com/office/drawing/2014/main" id="{7076EFE2-F7B8-4AB1-A0B7-B88BE8CC47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507" y="304800"/>
            <a:ext cx="4500229" cy="88048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CD1AFBC9-86B0-4BBE-8221-6D6B59F808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8443" y="334482"/>
            <a:ext cx="4911357" cy="960918"/>
          </a:xfrm>
          <a:prstGeom prst="rect">
            <a:avLst/>
          </a:prstGeom>
        </p:spPr>
      </p:pic>
    </p:spTree>
    <p:extLst>
      <p:ext uri="{BB962C8B-B14F-4D97-AF65-F5344CB8AC3E}">
        <p14:creationId xmlns:p14="http://schemas.microsoft.com/office/powerpoint/2010/main" val="40787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04800"/>
            <a:ext cx="8534400" cy="1058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vmware-host\Shared Folders\Downloads\iStock_000048986440_Large.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3964" b="7623"/>
          <a:stretch/>
        </p:blipFill>
        <p:spPr bwMode="auto">
          <a:xfrm>
            <a:off x="4268593" y="1793956"/>
            <a:ext cx="4113407" cy="2030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68593" y="3935527"/>
            <a:ext cx="4535971" cy="2569934"/>
          </a:xfrm>
          <a:prstGeom prst="rect">
            <a:avLst/>
          </a:prstGeom>
          <a:noFill/>
        </p:spPr>
        <p:txBody>
          <a:bodyPr wrap="square" rtlCol="0">
            <a:spAutoFit/>
          </a:bodyPr>
          <a:lstStyle/>
          <a:p>
            <a:pPr marL="285750" indent="-285750">
              <a:buFont typeface="Arial" panose="020B0604020202020204" pitchFamily="34" charset="0"/>
              <a:buChar char="•"/>
            </a:pPr>
            <a:r>
              <a:rPr lang="en-GB" sz="2300" b="1" dirty="0"/>
              <a:t>Water temperature</a:t>
            </a:r>
          </a:p>
          <a:p>
            <a:pPr marL="285750" indent="-285750">
              <a:buFont typeface="Arial" panose="020B0604020202020204" pitchFamily="34" charset="0"/>
              <a:buChar char="•"/>
            </a:pPr>
            <a:r>
              <a:rPr lang="en-GB" sz="2300" b="1" dirty="0"/>
              <a:t>Depth of water</a:t>
            </a:r>
          </a:p>
          <a:p>
            <a:pPr marL="285750" indent="-285750">
              <a:buFont typeface="Arial" panose="020B0604020202020204" pitchFamily="34" charset="0"/>
              <a:buChar char="•"/>
            </a:pPr>
            <a:r>
              <a:rPr lang="en-GB" sz="2300" b="1" dirty="0"/>
              <a:t>Rubbish (or other objects) under the waterline</a:t>
            </a:r>
          </a:p>
          <a:p>
            <a:pPr marL="285750" indent="-285750">
              <a:buFont typeface="Arial" panose="020B0604020202020204" pitchFamily="34" charset="0"/>
              <a:buChar char="•"/>
            </a:pPr>
            <a:r>
              <a:rPr lang="en-GB" sz="2300" b="1" dirty="0"/>
              <a:t>Polluted water</a:t>
            </a:r>
          </a:p>
          <a:p>
            <a:pPr marL="285750" indent="-285750">
              <a:buFont typeface="Arial" panose="020B0604020202020204" pitchFamily="34" charset="0"/>
              <a:buChar char="•"/>
            </a:pPr>
            <a:r>
              <a:rPr lang="en-GB" sz="2300" b="1" dirty="0"/>
              <a:t>Difficulty getting out</a:t>
            </a:r>
          </a:p>
          <a:p>
            <a:pPr marL="285750" indent="-285750">
              <a:buFont typeface="Arial" panose="020B0604020202020204" pitchFamily="34" charset="0"/>
              <a:buChar char="•"/>
            </a:pPr>
            <a:r>
              <a:rPr lang="en-GB" sz="2300" b="1" dirty="0"/>
              <a:t>No lifeguards - remote locations</a:t>
            </a:r>
          </a:p>
        </p:txBody>
      </p:sp>
      <p:sp>
        <p:nvSpPr>
          <p:cNvPr id="9" name="TextBox 8">
            <a:extLst>
              <a:ext uri="{FF2B5EF4-FFF2-40B4-BE49-F238E27FC236}">
                <a16:creationId xmlns:a16="http://schemas.microsoft.com/office/drawing/2014/main" id="{EBE573AA-69CD-41A7-A49F-7EDFD9ED0CE9}"/>
              </a:ext>
            </a:extLst>
          </p:cNvPr>
          <p:cNvSpPr txBox="1"/>
          <p:nvPr/>
        </p:nvSpPr>
        <p:spPr>
          <a:xfrm>
            <a:off x="578077" y="4289470"/>
            <a:ext cx="3387436" cy="1862048"/>
          </a:xfrm>
          <a:prstGeom prst="rect">
            <a:avLst/>
          </a:prstGeom>
          <a:noFill/>
        </p:spPr>
        <p:txBody>
          <a:bodyPr wrap="square" rtlCol="0">
            <a:spAutoFit/>
          </a:bodyPr>
          <a:lstStyle/>
          <a:p>
            <a:pPr marL="285750" indent="-285750">
              <a:buFont typeface="Arial" panose="020B0604020202020204" pitchFamily="34" charset="0"/>
              <a:buChar char="•"/>
            </a:pPr>
            <a:r>
              <a:rPr lang="en-GB" sz="2300" b="1" dirty="0"/>
              <a:t>Water temperature</a:t>
            </a:r>
          </a:p>
          <a:p>
            <a:pPr marL="285750" indent="-285750">
              <a:buFont typeface="Arial" panose="020B0604020202020204" pitchFamily="34" charset="0"/>
              <a:buChar char="•"/>
            </a:pPr>
            <a:r>
              <a:rPr lang="en-GB" sz="2300" b="1" dirty="0"/>
              <a:t>Depth of water</a:t>
            </a:r>
          </a:p>
          <a:p>
            <a:pPr marL="285750" indent="-285750">
              <a:buFont typeface="Arial" panose="020B0604020202020204" pitchFamily="34" charset="0"/>
              <a:buChar char="•"/>
            </a:pPr>
            <a:r>
              <a:rPr lang="en-GB" sz="2300" b="1" dirty="0"/>
              <a:t>Difficulty getting out</a:t>
            </a:r>
          </a:p>
          <a:p>
            <a:pPr marL="285750" indent="-285750">
              <a:buFont typeface="Arial" panose="020B0604020202020204" pitchFamily="34" charset="0"/>
              <a:buChar char="•"/>
            </a:pPr>
            <a:r>
              <a:rPr lang="en-GB" sz="2300" b="1" dirty="0"/>
              <a:t>No lifeguards -     remote locations</a:t>
            </a:r>
          </a:p>
        </p:txBody>
      </p:sp>
      <p:pic>
        <p:nvPicPr>
          <p:cNvPr id="5" name="Picture 4" descr="A picture containing sky, grass, outdoor, nature&#10;&#10;Description automatically generated">
            <a:extLst>
              <a:ext uri="{FF2B5EF4-FFF2-40B4-BE49-F238E27FC236}">
                <a16:creationId xmlns:a16="http://schemas.microsoft.com/office/drawing/2014/main" id="{50108A27-50E1-4225-B912-00B625E7D9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7" y="1761935"/>
            <a:ext cx="3387436" cy="2249864"/>
          </a:xfrm>
          <a:prstGeom prst="rect">
            <a:avLst/>
          </a:prstGeom>
        </p:spPr>
      </p:pic>
      <p:pic>
        <p:nvPicPr>
          <p:cNvPr id="11" name="Picture 10" descr="Text, logo&#10;&#10;Description automatically generated">
            <a:extLst>
              <a:ext uri="{FF2B5EF4-FFF2-40B4-BE49-F238E27FC236}">
                <a16:creationId xmlns:a16="http://schemas.microsoft.com/office/drawing/2014/main" id="{F5453C2B-C69B-413B-AD79-4D52BD277D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07" y="330105"/>
            <a:ext cx="4154795" cy="812895"/>
          </a:xfrm>
          <a:prstGeom prst="rect">
            <a:avLst/>
          </a:prstGeom>
        </p:spPr>
      </p:pic>
      <p:sp>
        <p:nvSpPr>
          <p:cNvPr id="13" name="TextBox 12">
            <a:extLst>
              <a:ext uri="{FF2B5EF4-FFF2-40B4-BE49-F238E27FC236}">
                <a16:creationId xmlns:a16="http://schemas.microsoft.com/office/drawing/2014/main" id="{C39B1175-0946-46CD-82D6-AE2564583457}"/>
              </a:ext>
            </a:extLst>
          </p:cNvPr>
          <p:cNvSpPr txBox="1"/>
          <p:nvPr/>
        </p:nvSpPr>
        <p:spPr>
          <a:xfrm>
            <a:off x="4191000" y="304800"/>
            <a:ext cx="373820" cy="830997"/>
          </a:xfrm>
          <a:prstGeom prst="rect">
            <a:avLst/>
          </a:prstGeom>
          <a:noFill/>
        </p:spPr>
        <p:txBody>
          <a:bodyPr wrap="none" rtlCol="0">
            <a:spAutoFit/>
          </a:bodyPr>
          <a:lstStyle/>
          <a:p>
            <a:r>
              <a:rPr lang="en-GB" sz="4800" dirty="0">
                <a:solidFill>
                  <a:schemeClr val="bg1"/>
                </a:solidFill>
              </a:rPr>
              <a:t>-</a:t>
            </a:r>
          </a:p>
        </p:txBody>
      </p:sp>
      <p:pic>
        <p:nvPicPr>
          <p:cNvPr id="8" name="Picture 7" descr="Logo&#10;&#10;Description automatically generated">
            <a:extLst>
              <a:ext uri="{FF2B5EF4-FFF2-40B4-BE49-F238E27FC236}">
                <a16:creationId xmlns:a16="http://schemas.microsoft.com/office/drawing/2014/main" id="{BAF97D1B-D4C3-4454-88DB-E9308697A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2005" y="381000"/>
            <a:ext cx="4154795" cy="812895"/>
          </a:xfrm>
          <a:prstGeom prst="rect">
            <a:avLst/>
          </a:prstGeom>
        </p:spPr>
      </p:pic>
    </p:spTree>
    <p:extLst>
      <p:ext uri="{BB962C8B-B14F-4D97-AF65-F5344CB8AC3E}">
        <p14:creationId xmlns:p14="http://schemas.microsoft.com/office/powerpoint/2010/main" val="12577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mware-host\Shared Folders\Desktop\Water Safety Presentation\Red water safety box.jpg">
            <a:extLst>
              <a:ext uri="{FF2B5EF4-FFF2-40B4-BE49-F238E27FC236}">
                <a16:creationId xmlns:a16="http://schemas.microsoft.com/office/drawing/2014/main" id="{5CF8C163-2A7B-B9FF-B7F1-9A47EF17E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69"/>
            <a:ext cx="9143999" cy="68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6E2613-3BBC-C8B8-5022-0DA4442D77B7}"/>
              </a:ext>
            </a:extLst>
          </p:cNvPr>
          <p:cNvSpPr/>
          <p:nvPr/>
        </p:nvSpPr>
        <p:spPr>
          <a:xfrm>
            <a:off x="291191" y="267461"/>
            <a:ext cx="8449398" cy="84366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4000" dirty="0">
                <a:solidFill>
                  <a:srgbClr val="EE3B34"/>
                </a:solidFill>
                <a:latin typeface="Berlin Sans FB" panose="020E0602020502020306" pitchFamily="34" charset="0"/>
              </a:rPr>
              <a:t> Need help? - What you should do</a:t>
            </a:r>
            <a:endParaRPr lang="en-GB" sz="4000" dirty="0">
              <a:latin typeface="Berlin Sans FB" panose="020E0602020502020306" pitchFamily="34" charset="0"/>
            </a:endParaRPr>
          </a:p>
        </p:txBody>
      </p:sp>
      <p:pic>
        <p:nvPicPr>
          <p:cNvPr id="7" name="Picture 1" descr="C:\Documents and Settings\Alan Sutherland\Desktop\Shout &amp; Signal.jpg">
            <a:extLst>
              <a:ext uri="{FF2B5EF4-FFF2-40B4-BE49-F238E27FC236}">
                <a16:creationId xmlns:a16="http://schemas.microsoft.com/office/drawing/2014/main" id="{CF740DD5-F08E-1517-B0F3-7B45D6ECAB80}"/>
              </a:ext>
            </a:extLst>
          </p:cNvPr>
          <p:cNvPicPr>
            <a:picLocks noChangeAspect="1" noChangeArrowheads="1"/>
          </p:cNvPicPr>
          <p:nvPr/>
        </p:nvPicPr>
        <p:blipFill>
          <a:blip r:embed="rId4"/>
          <a:srcRect/>
          <a:stretch>
            <a:fillRect/>
          </a:stretch>
        </p:blipFill>
        <p:spPr bwMode="auto">
          <a:xfrm>
            <a:off x="853264" y="1975214"/>
            <a:ext cx="4432445" cy="3882156"/>
          </a:xfrm>
          <a:prstGeom prst="rect">
            <a:avLst/>
          </a:prstGeom>
          <a:ln>
            <a:noFill/>
          </a:ln>
          <a:effectLst>
            <a:outerShdw blurRad="292100" dist="139700" dir="2700000" algn="tl" rotWithShape="0">
              <a:srgbClr val="333333">
                <a:alpha val="65000"/>
              </a:srgbClr>
            </a:outerShdw>
          </a:effectLst>
        </p:spPr>
      </p:pic>
      <p:sp>
        <p:nvSpPr>
          <p:cNvPr id="15366" name="TextBox 1">
            <a:extLst>
              <a:ext uri="{FF2B5EF4-FFF2-40B4-BE49-F238E27FC236}">
                <a16:creationId xmlns:a16="http://schemas.microsoft.com/office/drawing/2014/main" id="{E23B628E-33EB-447F-555E-E684C3D34867}"/>
              </a:ext>
            </a:extLst>
          </p:cNvPr>
          <p:cNvSpPr txBox="1">
            <a:spLocks noChangeArrowheads="1"/>
          </p:cNvSpPr>
          <p:nvPr/>
        </p:nvSpPr>
        <p:spPr bwMode="auto">
          <a:xfrm>
            <a:off x="5410200" y="1918662"/>
            <a:ext cx="386837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400" b="1" dirty="0">
                <a:solidFill>
                  <a:schemeClr val="bg1"/>
                </a:solidFill>
              </a:rPr>
              <a:t>Do not enter the water</a:t>
            </a:r>
            <a:br>
              <a:rPr lang="en-GB" altLang="en-US" sz="2400" b="1" dirty="0">
                <a:solidFill>
                  <a:schemeClr val="bg1"/>
                </a:solidFill>
              </a:rPr>
            </a:br>
            <a:r>
              <a:rPr lang="en-GB" altLang="en-US" sz="2400" b="1" dirty="0">
                <a:solidFill>
                  <a:schemeClr val="bg1"/>
                </a:solidFill>
              </a:rPr>
              <a:t>to rescue them.</a:t>
            </a:r>
          </a:p>
          <a:p>
            <a:pPr eaLnBrk="1" hangingPunct="1">
              <a:spcBef>
                <a:spcPct val="0"/>
              </a:spcBef>
            </a:pPr>
            <a:endParaRPr lang="en-US" altLang="en-US" sz="2400" b="1" dirty="0">
              <a:solidFill>
                <a:schemeClr val="bg1"/>
              </a:solidFill>
            </a:endParaRPr>
          </a:p>
          <a:p>
            <a:pPr eaLnBrk="1" hangingPunct="1">
              <a:spcBef>
                <a:spcPct val="0"/>
              </a:spcBef>
            </a:pPr>
            <a:r>
              <a:rPr lang="en-US" altLang="en-US" sz="2000" dirty="0">
                <a:solidFill>
                  <a:schemeClr val="bg1"/>
                </a:solidFill>
              </a:rPr>
              <a:t>Shout for help – and</a:t>
            </a:r>
            <a:br>
              <a:rPr lang="en-US" altLang="en-US" sz="2000" dirty="0">
                <a:solidFill>
                  <a:schemeClr val="bg1"/>
                </a:solidFill>
              </a:rPr>
            </a:br>
            <a:r>
              <a:rPr lang="en-US" altLang="en-US" sz="2000" dirty="0">
                <a:solidFill>
                  <a:schemeClr val="bg1"/>
                </a:solidFill>
              </a:rPr>
              <a:t>shout/signal to them,</a:t>
            </a:r>
            <a:br>
              <a:rPr lang="en-US" altLang="en-US" sz="2000" dirty="0">
                <a:solidFill>
                  <a:schemeClr val="bg1"/>
                </a:solidFill>
              </a:rPr>
            </a:br>
            <a:r>
              <a:rPr lang="en-US" altLang="en-US" sz="2000" dirty="0">
                <a:solidFill>
                  <a:schemeClr val="bg1"/>
                </a:solidFill>
              </a:rPr>
              <a:t>so that they know you</a:t>
            </a:r>
            <a:br>
              <a:rPr lang="en-US" altLang="en-US" sz="2000" dirty="0">
                <a:solidFill>
                  <a:schemeClr val="bg1"/>
                </a:solidFill>
              </a:rPr>
            </a:br>
            <a:r>
              <a:rPr lang="en-US" altLang="en-US" sz="2000" dirty="0">
                <a:solidFill>
                  <a:schemeClr val="bg1"/>
                </a:solidFill>
              </a:rPr>
              <a:t>are there.</a:t>
            </a:r>
          </a:p>
          <a:p>
            <a:pPr eaLnBrk="1" hangingPunct="1">
              <a:spcBef>
                <a:spcPct val="0"/>
              </a:spcBef>
            </a:pPr>
            <a:r>
              <a:rPr lang="en-US" altLang="en-US" sz="2000" dirty="0">
                <a:solidFill>
                  <a:schemeClr val="bg1"/>
                </a:solidFill>
              </a:rPr>
              <a:t>Call for help on 999 and</a:t>
            </a:r>
            <a:br>
              <a:rPr lang="en-US" altLang="en-US" sz="2000" dirty="0">
                <a:solidFill>
                  <a:schemeClr val="bg1"/>
                </a:solidFill>
              </a:rPr>
            </a:br>
            <a:r>
              <a:rPr lang="en-US" altLang="en-US" sz="2000" dirty="0">
                <a:solidFill>
                  <a:schemeClr val="bg1"/>
                </a:solidFill>
              </a:rPr>
              <a:t>give your location.</a:t>
            </a:r>
          </a:p>
          <a:p>
            <a:pPr eaLnBrk="1" hangingPunct="1">
              <a:spcBef>
                <a:spcPct val="0"/>
              </a:spcBef>
            </a:pPr>
            <a:r>
              <a:rPr lang="en-US" altLang="en-US" sz="2000" dirty="0">
                <a:solidFill>
                  <a:schemeClr val="bg1"/>
                </a:solidFill>
              </a:rPr>
              <a:t>Tell the person to try</a:t>
            </a:r>
            <a:br>
              <a:rPr lang="en-US" altLang="en-US" sz="2000" dirty="0">
                <a:solidFill>
                  <a:schemeClr val="bg1"/>
                </a:solidFill>
              </a:rPr>
            </a:br>
            <a:r>
              <a:rPr lang="en-US" altLang="en-US" sz="2000" dirty="0">
                <a:solidFill>
                  <a:schemeClr val="bg1"/>
                </a:solidFill>
              </a:rPr>
              <a:t>and stay calm and</a:t>
            </a:r>
            <a:br>
              <a:rPr lang="en-US" altLang="en-US" sz="2000" dirty="0">
                <a:solidFill>
                  <a:schemeClr val="bg1"/>
                </a:solidFill>
              </a:rPr>
            </a:br>
            <a:r>
              <a:rPr lang="en-US" altLang="en-US" sz="2000" dirty="0">
                <a:solidFill>
                  <a:schemeClr val="bg1"/>
                </a:solidFill>
              </a:rPr>
              <a:t>float on their back.</a:t>
            </a:r>
          </a:p>
          <a:p>
            <a:pPr eaLnBrk="1" hangingPunct="1">
              <a:spcBef>
                <a:spcPct val="0"/>
              </a:spcBef>
            </a:pPr>
            <a:r>
              <a:rPr lang="en-US" altLang="en-US" sz="2000" dirty="0">
                <a:solidFill>
                  <a:schemeClr val="bg1"/>
                </a:solidFill>
              </a:rPr>
              <a:t>Try to encourage them</a:t>
            </a:r>
            <a:br>
              <a:rPr lang="en-US" altLang="en-US" sz="2000" dirty="0">
                <a:solidFill>
                  <a:schemeClr val="bg1"/>
                </a:solidFill>
              </a:rPr>
            </a:br>
            <a:r>
              <a:rPr lang="en-US" altLang="en-US" sz="2000" dirty="0">
                <a:solidFill>
                  <a:schemeClr val="bg1"/>
                </a:solidFill>
              </a:rPr>
              <a:t>to a point of safety.</a:t>
            </a:r>
            <a:endParaRPr lang="en-GB" altLang="en-US" sz="2000" dirty="0">
              <a:solidFill>
                <a:schemeClr val="bg1"/>
              </a:solidFill>
            </a:endParaRPr>
          </a:p>
        </p:txBody>
      </p:sp>
      <p:sp>
        <p:nvSpPr>
          <p:cNvPr id="15369" name="TextBox 2">
            <a:extLst>
              <a:ext uri="{FF2B5EF4-FFF2-40B4-BE49-F238E27FC236}">
                <a16:creationId xmlns:a16="http://schemas.microsoft.com/office/drawing/2014/main" id="{A8074DBA-D6F1-13FF-9A9D-1F43C1BAAC59}"/>
              </a:ext>
            </a:extLst>
          </p:cNvPr>
          <p:cNvSpPr txBox="1">
            <a:spLocks noChangeArrowheads="1"/>
          </p:cNvSpPr>
          <p:nvPr/>
        </p:nvSpPr>
        <p:spPr bwMode="auto">
          <a:xfrm>
            <a:off x="990601" y="1252042"/>
            <a:ext cx="6912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bg1"/>
                </a:solidFill>
              </a:rPr>
              <a:t>If you see someone struggling in the water:</a:t>
            </a:r>
            <a:endParaRPr lang="en-GB" altLang="en-US" sz="28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004" y="290979"/>
            <a:ext cx="8645992" cy="107186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9204" y="1600200"/>
            <a:ext cx="8011395" cy="4308872"/>
          </a:xfrm>
          <a:prstGeom prst="rect">
            <a:avLst/>
          </a:prstGeom>
          <a:noFill/>
        </p:spPr>
        <p:txBody>
          <a:bodyPr wrap="square" rtlCol="0">
            <a:spAutoFit/>
          </a:bodyPr>
          <a:lstStyle/>
          <a:p>
            <a:pPr>
              <a:defRPr/>
            </a:pPr>
            <a:r>
              <a:rPr lang="en-US" sz="2000" b="1" dirty="0">
                <a:solidFill>
                  <a:prstClr val="black"/>
                </a:solidFill>
                <a:latin typeface="Calibri"/>
                <a:cs typeface="Arial" panose="020B0604020202020204" pitchFamily="34" charset="0"/>
              </a:rPr>
              <a:t>What3Words can share your exact location with the emergency services:</a:t>
            </a:r>
          </a:p>
          <a:p>
            <a:pPr marL="214313" indent="-214313">
              <a:buFont typeface="Arial" panose="020B0604020202020204" pitchFamily="34" charset="0"/>
              <a:buChar char="•"/>
              <a:defRPr/>
            </a:pPr>
            <a:endParaRPr lang="en-US" sz="2000"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Download the </a:t>
            </a:r>
            <a:r>
              <a:rPr lang="en-US" b="1" dirty="0">
                <a:solidFill>
                  <a:prstClr val="black"/>
                </a:solidFill>
                <a:latin typeface="Calibri"/>
                <a:cs typeface="Arial" panose="020B0604020202020204" pitchFamily="34" charset="0"/>
              </a:rPr>
              <a:t>What3Words</a:t>
            </a:r>
            <a:r>
              <a:rPr lang="en-US" dirty="0">
                <a:solidFill>
                  <a:prstClr val="black"/>
                </a:solidFill>
                <a:latin typeface="Calibri"/>
                <a:cs typeface="Arial" panose="020B0604020202020204" pitchFamily="34" charset="0"/>
              </a:rPr>
              <a:t> app from Google Store/AppStore</a:t>
            </a: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Give the app permission to use your location</a:t>
            </a: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In an emergency, find your unique three-word location,                                            </a:t>
            </a:r>
            <a:r>
              <a:rPr lang="en-US" b="1" dirty="0">
                <a:solidFill>
                  <a:prstClr val="black"/>
                </a:solidFill>
                <a:latin typeface="Calibri"/>
                <a:cs typeface="Arial" panose="020B0604020202020204" pitchFamily="34" charset="0"/>
              </a:rPr>
              <a:t>e.g., ///</a:t>
            </a:r>
            <a:r>
              <a:rPr lang="en-US" b="1" dirty="0" err="1">
                <a:solidFill>
                  <a:prstClr val="black"/>
                </a:solidFill>
                <a:latin typeface="Calibri"/>
                <a:cs typeface="Arial" panose="020B0604020202020204" pitchFamily="34" charset="0"/>
              </a:rPr>
              <a:t>tells.puddles.punch</a:t>
            </a:r>
            <a:endParaRPr lang="en-US" b="1" dirty="0">
              <a:solidFill>
                <a:prstClr val="black"/>
              </a:solidFill>
              <a:latin typeface="Calibri"/>
              <a:cs typeface="Arial" panose="020B0604020202020204" pitchFamily="34" charset="0"/>
            </a:endParaRP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Call 999 and give the operator your location,</a:t>
            </a:r>
            <a:br>
              <a:rPr lang="en-US" dirty="0">
                <a:solidFill>
                  <a:prstClr val="black"/>
                </a:solidFill>
                <a:latin typeface="Calibri"/>
                <a:cs typeface="Arial" panose="020B0604020202020204" pitchFamily="34" charset="0"/>
              </a:rPr>
            </a:br>
            <a:r>
              <a:rPr lang="en-US" dirty="0">
                <a:solidFill>
                  <a:prstClr val="black"/>
                </a:solidFill>
                <a:latin typeface="Calibri"/>
                <a:cs typeface="Arial" panose="020B0604020202020204" pitchFamily="34" charset="0"/>
              </a:rPr>
              <a:t>including your three words</a:t>
            </a: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GB" dirty="0">
                <a:solidFill>
                  <a:prstClr val="black"/>
                </a:solidFill>
                <a:latin typeface="Calibri"/>
                <a:cs typeface="Arial" panose="020B0604020202020204" pitchFamily="34" charset="0"/>
              </a:rPr>
              <a:t>They will share your exact location with the</a:t>
            </a:r>
            <a:br>
              <a:rPr lang="en-GB" dirty="0">
                <a:solidFill>
                  <a:prstClr val="black"/>
                </a:solidFill>
                <a:latin typeface="Calibri"/>
                <a:cs typeface="Arial" panose="020B0604020202020204" pitchFamily="34" charset="0"/>
              </a:rPr>
            </a:br>
            <a:r>
              <a:rPr lang="en-GB" dirty="0">
                <a:solidFill>
                  <a:prstClr val="black"/>
                </a:solidFill>
                <a:latin typeface="Calibri"/>
                <a:cs typeface="Arial" panose="020B0604020202020204" pitchFamily="34" charset="0"/>
              </a:rPr>
              <a:t>emergency services – fire and rescue service and</a:t>
            </a:r>
            <a:br>
              <a:rPr lang="en-GB" dirty="0">
                <a:solidFill>
                  <a:prstClr val="black"/>
                </a:solidFill>
                <a:latin typeface="Calibri"/>
                <a:cs typeface="Arial" panose="020B0604020202020204" pitchFamily="34" charset="0"/>
              </a:rPr>
            </a:br>
            <a:r>
              <a:rPr lang="en-GB" dirty="0">
                <a:solidFill>
                  <a:prstClr val="black"/>
                </a:solidFill>
                <a:latin typeface="Calibri"/>
                <a:cs typeface="Arial" panose="020B0604020202020204" pitchFamily="34" charset="0"/>
              </a:rPr>
              <a:t>HM Coastguard                                                                 </a:t>
            </a:r>
          </a:p>
        </p:txBody>
      </p:sp>
      <p:sp>
        <p:nvSpPr>
          <p:cNvPr id="6" name="TextBox 5">
            <a:extLst>
              <a:ext uri="{FF2B5EF4-FFF2-40B4-BE49-F238E27FC236}">
                <a16:creationId xmlns:a16="http://schemas.microsoft.com/office/drawing/2014/main" id="{886E03BC-CEBB-0EF7-D69C-25A5EDF9741C}"/>
              </a:ext>
            </a:extLst>
          </p:cNvPr>
          <p:cNvSpPr txBox="1"/>
          <p:nvPr/>
        </p:nvSpPr>
        <p:spPr>
          <a:xfrm>
            <a:off x="274404" y="442192"/>
            <a:ext cx="4572000" cy="769441"/>
          </a:xfrm>
          <a:prstGeom prst="rect">
            <a:avLst/>
          </a:prstGeom>
          <a:noFill/>
        </p:spPr>
        <p:txBody>
          <a:bodyPr wrap="square">
            <a:spAutoFit/>
          </a:bodyPr>
          <a:lstStyle/>
          <a:p>
            <a:r>
              <a:rPr lang="en-GB" sz="4000" dirty="0">
                <a:solidFill>
                  <a:schemeClr val="bg1"/>
                </a:solidFill>
                <a:latin typeface="Berlin Sans FB" panose="020E0602020502020306" pitchFamily="34" charset="0"/>
              </a:rPr>
              <a:t> </a:t>
            </a:r>
            <a:r>
              <a:rPr lang="en-GB" sz="4400" dirty="0">
                <a:solidFill>
                  <a:schemeClr val="bg1"/>
                </a:solidFill>
                <a:latin typeface="Berlin Sans FB" panose="020E0602020502020306" pitchFamily="34" charset="0"/>
              </a:rPr>
              <a:t>What3Words App</a:t>
            </a:r>
            <a:endParaRPr lang="en-GB" sz="4000" b="1" dirty="0">
              <a:solidFill>
                <a:schemeClr val="bg1"/>
              </a:solidFill>
              <a:latin typeface="Berlin Sans FB" panose="020E0602020502020306" pitchFamily="34" charset="0"/>
            </a:endParaRPr>
          </a:p>
        </p:txBody>
      </p:sp>
      <p:pic>
        <p:nvPicPr>
          <p:cNvPr id="7" name="Picture 6" descr="What3Words logo">
            <a:extLst>
              <a:ext uri="{FF2B5EF4-FFF2-40B4-BE49-F238E27FC236}">
                <a16:creationId xmlns:a16="http://schemas.microsoft.com/office/drawing/2014/main" id="{C2056D0C-C3C4-D806-0ACD-1F6BDD2137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038600"/>
            <a:ext cx="2281856" cy="2281856"/>
          </a:xfrm>
          <a:prstGeom prst="rect">
            <a:avLst/>
          </a:prstGeom>
        </p:spPr>
      </p:pic>
      <p:sp>
        <p:nvSpPr>
          <p:cNvPr id="3" name="Rectangle 2">
            <a:extLst>
              <a:ext uri="{FF2B5EF4-FFF2-40B4-BE49-F238E27FC236}">
                <a16:creationId xmlns:a16="http://schemas.microsoft.com/office/drawing/2014/main" id="{A009CAD9-F1D8-A971-454D-3050B1673710}"/>
              </a:ext>
            </a:extLst>
          </p:cNvPr>
          <p:cNvSpPr>
            <a:spLocks noChangeArrowheads="1"/>
          </p:cNvSpPr>
          <p:nvPr/>
        </p:nvSpPr>
        <p:spPr bwMode="auto">
          <a:xfrm>
            <a:off x="7769159" y="3038412"/>
            <a:ext cx="45719" cy="22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GB" sz="1350"/>
          </a:p>
        </p:txBody>
      </p:sp>
    </p:spTree>
    <p:extLst>
      <p:ext uri="{BB962C8B-B14F-4D97-AF65-F5344CB8AC3E}">
        <p14:creationId xmlns:p14="http://schemas.microsoft.com/office/powerpoint/2010/main" val="164621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mware-host\Shared Folders\Desktop\Water Safety Presentation\Red water safety box.jpg">
            <a:extLst>
              <a:ext uri="{FF2B5EF4-FFF2-40B4-BE49-F238E27FC236}">
                <a16:creationId xmlns:a16="http://schemas.microsoft.com/office/drawing/2014/main" id="{60283745-410C-6C0C-250A-DC8C53D1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69"/>
            <a:ext cx="9143999" cy="68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1F5D028-CE7C-073B-6AB6-D74FFB792B0B}"/>
              </a:ext>
            </a:extLst>
          </p:cNvPr>
          <p:cNvSpPr/>
          <p:nvPr/>
        </p:nvSpPr>
        <p:spPr>
          <a:xfrm>
            <a:off x="280778" y="285240"/>
            <a:ext cx="8449398" cy="84551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10" name="Picture 9" descr="Reach 2.bmp">
            <a:extLst>
              <a:ext uri="{FF2B5EF4-FFF2-40B4-BE49-F238E27FC236}">
                <a16:creationId xmlns:a16="http://schemas.microsoft.com/office/drawing/2014/main" id="{5FD9ED5B-4159-FFAE-9B51-F7F90AB3C42B}"/>
              </a:ext>
            </a:extLst>
          </p:cNvPr>
          <p:cNvPicPr>
            <a:picLocks noChangeAspect="1"/>
          </p:cNvPicPr>
          <p:nvPr/>
        </p:nvPicPr>
        <p:blipFill>
          <a:blip r:embed="rId4"/>
          <a:stretch>
            <a:fillRect/>
          </a:stretch>
        </p:blipFill>
        <p:spPr bwMode="auto">
          <a:xfrm>
            <a:off x="4505477" y="2396244"/>
            <a:ext cx="3249265" cy="1772708"/>
          </a:xfrm>
          <a:prstGeom prst="rect">
            <a:avLst/>
          </a:prstGeom>
          <a:ln>
            <a:noFill/>
          </a:ln>
          <a:effectLst>
            <a:outerShdw blurRad="292100" dist="139700" dir="2700000" algn="tl" rotWithShape="0">
              <a:srgbClr val="333333">
                <a:alpha val="65000"/>
              </a:srgbClr>
            </a:outerShdw>
          </a:effectLst>
        </p:spPr>
      </p:pic>
      <p:pic>
        <p:nvPicPr>
          <p:cNvPr id="12" name="Picture 11" descr="Reach 1.bmp">
            <a:extLst>
              <a:ext uri="{FF2B5EF4-FFF2-40B4-BE49-F238E27FC236}">
                <a16:creationId xmlns:a16="http://schemas.microsoft.com/office/drawing/2014/main" id="{792AE023-6271-29CF-E7EC-6625DF388F6B}"/>
              </a:ext>
            </a:extLst>
          </p:cNvPr>
          <p:cNvPicPr>
            <a:picLocks noChangeAspect="1"/>
          </p:cNvPicPr>
          <p:nvPr/>
        </p:nvPicPr>
        <p:blipFill>
          <a:blip r:embed="rId5"/>
          <a:stretch>
            <a:fillRect/>
          </a:stretch>
        </p:blipFill>
        <p:spPr bwMode="auto">
          <a:xfrm>
            <a:off x="1542101" y="2396242"/>
            <a:ext cx="3315233" cy="1772710"/>
          </a:xfrm>
          <a:prstGeom prst="rect">
            <a:avLst/>
          </a:prstGeom>
          <a:ln>
            <a:noFill/>
          </a:ln>
          <a:effectLst>
            <a:outerShdw blurRad="292100" dist="139700" dir="2700000" algn="tl" rotWithShape="0">
              <a:srgbClr val="333333">
                <a:alpha val="65000"/>
              </a:srgbClr>
            </a:outerShdw>
          </a:effectLst>
        </p:spPr>
      </p:pic>
      <p:pic>
        <p:nvPicPr>
          <p:cNvPr id="16390" name="Picture 2" descr="\\vmware-host\Shared Folders\Desktop\If you can reach.png">
            <a:extLst>
              <a:ext uri="{FF2B5EF4-FFF2-40B4-BE49-F238E27FC236}">
                <a16:creationId xmlns:a16="http://schemas.microsoft.com/office/drawing/2014/main" id="{6291644B-DAF0-F07D-8045-1188A0FC9C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392" y="350543"/>
            <a:ext cx="5010386" cy="7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3">
            <a:extLst>
              <a:ext uri="{FF2B5EF4-FFF2-40B4-BE49-F238E27FC236}">
                <a16:creationId xmlns:a16="http://schemas.microsoft.com/office/drawing/2014/main" id="{2E11625C-E12C-4B5E-9F41-6C6ED13CE19B}"/>
              </a:ext>
            </a:extLst>
          </p:cNvPr>
          <p:cNvSpPr txBox="1">
            <a:spLocks noChangeArrowheads="1"/>
          </p:cNvSpPr>
          <p:nvPr/>
        </p:nvSpPr>
        <p:spPr bwMode="auto">
          <a:xfrm>
            <a:off x="361392" y="1380594"/>
            <a:ext cx="8554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chemeClr val="bg1"/>
                </a:solidFill>
              </a:rPr>
              <a:t>See if there is anyone else around who can assist you and call 999.</a:t>
            </a:r>
            <a:br>
              <a:rPr lang="en-US" altLang="en-US" sz="2400" b="1" dirty="0">
                <a:solidFill>
                  <a:schemeClr val="bg1"/>
                </a:solidFill>
              </a:rPr>
            </a:br>
            <a:r>
              <a:rPr lang="en-US" altLang="en-US" sz="2400" b="1" dirty="0">
                <a:solidFill>
                  <a:schemeClr val="bg1"/>
                </a:solidFill>
              </a:rPr>
              <a:t>Tell them where you are –         What3Words can help.</a:t>
            </a:r>
            <a:endParaRPr lang="en-GB" altLang="en-US" sz="2400" b="1" dirty="0">
              <a:solidFill>
                <a:schemeClr val="bg1"/>
              </a:solidFill>
            </a:endParaRPr>
          </a:p>
        </p:txBody>
      </p:sp>
      <p:sp>
        <p:nvSpPr>
          <p:cNvPr id="16392" name="TextBox 14">
            <a:extLst>
              <a:ext uri="{FF2B5EF4-FFF2-40B4-BE49-F238E27FC236}">
                <a16:creationId xmlns:a16="http://schemas.microsoft.com/office/drawing/2014/main" id="{EE9992DD-0E21-8589-1D2B-0DEFB478C4C6}"/>
              </a:ext>
            </a:extLst>
          </p:cNvPr>
          <p:cNvSpPr txBox="1">
            <a:spLocks noChangeArrowheads="1"/>
          </p:cNvSpPr>
          <p:nvPr/>
        </p:nvSpPr>
        <p:spPr bwMode="auto">
          <a:xfrm>
            <a:off x="361392" y="4516247"/>
            <a:ext cx="9143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If there is something you can use as a rescue aid to reach the casualty: </a:t>
            </a:r>
            <a:endParaRPr lang="en-GB" altLang="en-US" sz="2000" b="1" dirty="0">
              <a:solidFill>
                <a:schemeClr val="bg1"/>
              </a:solidFill>
            </a:endParaRPr>
          </a:p>
        </p:txBody>
      </p:sp>
      <p:sp>
        <p:nvSpPr>
          <p:cNvPr id="16393" name="TextBox 15">
            <a:extLst>
              <a:ext uri="{FF2B5EF4-FFF2-40B4-BE49-F238E27FC236}">
                <a16:creationId xmlns:a16="http://schemas.microsoft.com/office/drawing/2014/main" id="{1FFD5348-AC4F-8286-9441-399CBFE434DB}"/>
              </a:ext>
            </a:extLst>
          </p:cNvPr>
          <p:cNvSpPr txBox="1">
            <a:spLocks noChangeArrowheads="1"/>
          </p:cNvSpPr>
          <p:nvPr/>
        </p:nvSpPr>
        <p:spPr bwMode="auto">
          <a:xfrm>
            <a:off x="731055" y="4916357"/>
            <a:ext cx="758986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en-US" altLang="en-US" sz="2000" b="1" dirty="0">
                <a:solidFill>
                  <a:schemeClr val="bg1"/>
                </a:solidFill>
              </a:rPr>
              <a:t>Get low down to the ground and reach out with it.</a:t>
            </a:r>
          </a:p>
          <a:p>
            <a:pPr eaLnBrk="1" hangingPunct="1">
              <a:lnSpc>
                <a:spcPct val="150000"/>
              </a:lnSpc>
              <a:spcBef>
                <a:spcPct val="0"/>
              </a:spcBef>
            </a:pPr>
            <a:r>
              <a:rPr lang="en-US" altLang="en-US" sz="2000" b="1" dirty="0">
                <a:solidFill>
                  <a:schemeClr val="bg1"/>
                </a:solidFill>
              </a:rPr>
              <a:t>Pull the person to the side.</a:t>
            </a:r>
          </a:p>
          <a:p>
            <a:pPr eaLnBrk="1" hangingPunct="1">
              <a:spcBef>
                <a:spcPct val="0"/>
              </a:spcBef>
            </a:pPr>
            <a:r>
              <a:rPr lang="en-US" altLang="en-US" sz="2000" b="1" dirty="0">
                <a:solidFill>
                  <a:schemeClr val="bg1"/>
                </a:solidFill>
              </a:rPr>
              <a:t>Once they are out of the water, try to keep them warm and monitor them whilst you wait for help. </a:t>
            </a:r>
            <a:endParaRPr lang="en-GB" altLang="en-US" sz="2000" b="1" dirty="0">
              <a:solidFill>
                <a:schemeClr val="bg1"/>
              </a:solidFill>
            </a:endParaRPr>
          </a:p>
        </p:txBody>
      </p:sp>
      <p:pic>
        <p:nvPicPr>
          <p:cNvPr id="11" name="Picture 10" descr="What3Words logo">
            <a:extLst>
              <a:ext uri="{FF2B5EF4-FFF2-40B4-BE49-F238E27FC236}">
                <a16:creationId xmlns:a16="http://schemas.microsoft.com/office/drawing/2014/main" id="{62B986D9-7EAB-25F7-FE61-225623A41D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1409" y="1828800"/>
            <a:ext cx="319591" cy="3195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mware-host\Shared Folders\Desktop\Water Safety Presentation\Red water safety box.jpg">
            <a:extLst>
              <a:ext uri="{FF2B5EF4-FFF2-40B4-BE49-F238E27FC236}">
                <a16:creationId xmlns:a16="http://schemas.microsoft.com/office/drawing/2014/main" id="{CEB9F713-FD0E-95B8-8A04-DE96CE93F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0"/>
            <a:ext cx="9144001" cy="68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F8AF9F8-D33A-8882-1861-AECA822004AE}"/>
              </a:ext>
            </a:extLst>
          </p:cNvPr>
          <p:cNvSpPr/>
          <p:nvPr/>
        </p:nvSpPr>
        <p:spPr>
          <a:xfrm>
            <a:off x="347300" y="360241"/>
            <a:ext cx="8449399" cy="8149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412" name="TextBox 3">
            <a:extLst>
              <a:ext uri="{FF2B5EF4-FFF2-40B4-BE49-F238E27FC236}">
                <a16:creationId xmlns:a16="http://schemas.microsoft.com/office/drawing/2014/main" id="{74CAC5ED-CBAE-9B9B-D931-74BE42580B5C}"/>
              </a:ext>
            </a:extLst>
          </p:cNvPr>
          <p:cNvSpPr txBox="1">
            <a:spLocks noChangeArrowheads="1"/>
          </p:cNvSpPr>
          <p:nvPr/>
        </p:nvSpPr>
        <p:spPr bwMode="auto">
          <a:xfrm>
            <a:off x="457200" y="1414800"/>
            <a:ext cx="79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See if there is anyone else around who can assist you and call 999.</a:t>
            </a:r>
            <a:br>
              <a:rPr lang="en-US" altLang="en-US" sz="2000" b="1" dirty="0">
                <a:solidFill>
                  <a:schemeClr val="bg1"/>
                </a:solidFill>
              </a:rPr>
            </a:br>
            <a:r>
              <a:rPr lang="en-US" altLang="en-US" sz="2000" b="1" dirty="0">
                <a:solidFill>
                  <a:schemeClr val="bg1"/>
                </a:solidFill>
              </a:rPr>
              <a:t>Tell them where you are –         What3Words can help.</a:t>
            </a:r>
            <a:endParaRPr lang="en-GB" altLang="en-US" sz="2000" b="1" dirty="0">
              <a:solidFill>
                <a:schemeClr val="bg1"/>
              </a:solidFill>
            </a:endParaRPr>
          </a:p>
        </p:txBody>
      </p:sp>
      <p:pic>
        <p:nvPicPr>
          <p:cNvPr id="17413" name="Picture 2" descr="\\vmware-host\Shared Folders\Desktop\throwing something.png">
            <a:extLst>
              <a:ext uri="{FF2B5EF4-FFF2-40B4-BE49-F238E27FC236}">
                <a16:creationId xmlns:a16="http://schemas.microsoft.com/office/drawing/2014/main" id="{011F8FBD-5824-12D4-9A47-70E15A5E5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1618"/>
            <a:ext cx="6286304" cy="7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Rope 1.bmp">
            <a:extLst>
              <a:ext uri="{FF2B5EF4-FFF2-40B4-BE49-F238E27FC236}">
                <a16:creationId xmlns:a16="http://schemas.microsoft.com/office/drawing/2014/main" id="{12B090C7-044C-402C-D43F-1783D8C4E81A}"/>
              </a:ext>
            </a:extLst>
          </p:cNvPr>
          <p:cNvPicPr>
            <a:picLocks noChangeAspect="1"/>
          </p:cNvPicPr>
          <p:nvPr/>
        </p:nvPicPr>
        <p:blipFill>
          <a:blip r:embed="rId5"/>
          <a:stretch>
            <a:fillRect/>
          </a:stretch>
        </p:blipFill>
        <p:spPr bwMode="auto">
          <a:xfrm>
            <a:off x="2230022" y="2294395"/>
            <a:ext cx="1851145" cy="2593959"/>
          </a:xfrm>
          <a:prstGeom prst="rect">
            <a:avLst/>
          </a:prstGeom>
          <a:ln>
            <a:noFill/>
          </a:ln>
          <a:effectLst>
            <a:outerShdw blurRad="292100" dist="139700" dir="2700000" algn="tl" rotWithShape="0">
              <a:srgbClr val="333333">
                <a:alpha val="65000"/>
              </a:srgbClr>
            </a:outerShdw>
          </a:effectLst>
        </p:spPr>
      </p:pic>
      <p:pic>
        <p:nvPicPr>
          <p:cNvPr id="14" name="Picture 13" descr="Rope 2.bmp">
            <a:extLst>
              <a:ext uri="{FF2B5EF4-FFF2-40B4-BE49-F238E27FC236}">
                <a16:creationId xmlns:a16="http://schemas.microsoft.com/office/drawing/2014/main" id="{F1B681BF-52AD-0323-5FC8-35F84E02BDCF}"/>
              </a:ext>
            </a:extLst>
          </p:cNvPr>
          <p:cNvPicPr>
            <a:picLocks noChangeAspect="1"/>
          </p:cNvPicPr>
          <p:nvPr/>
        </p:nvPicPr>
        <p:blipFill>
          <a:blip r:embed="rId6"/>
          <a:stretch>
            <a:fillRect/>
          </a:stretch>
        </p:blipFill>
        <p:spPr bwMode="auto">
          <a:xfrm>
            <a:off x="3886200" y="2294395"/>
            <a:ext cx="3046179" cy="2608556"/>
          </a:xfrm>
          <a:prstGeom prst="rect">
            <a:avLst/>
          </a:prstGeom>
          <a:ln>
            <a:noFill/>
          </a:ln>
          <a:effectLst>
            <a:outerShdw blurRad="292100" dist="139700" dir="2700000" algn="tl" rotWithShape="0">
              <a:srgbClr val="333333">
                <a:alpha val="65000"/>
              </a:srgbClr>
            </a:outerShdw>
          </a:effectLst>
        </p:spPr>
      </p:pic>
      <p:sp>
        <p:nvSpPr>
          <p:cNvPr id="17416" name="TextBox 1">
            <a:extLst>
              <a:ext uri="{FF2B5EF4-FFF2-40B4-BE49-F238E27FC236}">
                <a16:creationId xmlns:a16="http://schemas.microsoft.com/office/drawing/2014/main" id="{A0F062A0-D7DF-A78E-0ED0-A18AE14B0169}"/>
              </a:ext>
            </a:extLst>
          </p:cNvPr>
          <p:cNvSpPr txBox="1">
            <a:spLocks noChangeArrowheads="1"/>
          </p:cNvSpPr>
          <p:nvPr/>
        </p:nvSpPr>
        <p:spPr bwMode="auto">
          <a:xfrm>
            <a:off x="241024" y="5089257"/>
            <a:ext cx="87697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Find something that floats and throw it to the person, encouraging them to</a:t>
            </a:r>
            <a:br>
              <a:rPr lang="en-US" altLang="en-US" sz="2000" b="1" dirty="0">
                <a:solidFill>
                  <a:schemeClr val="bg1"/>
                </a:solidFill>
              </a:rPr>
            </a:br>
            <a:r>
              <a:rPr lang="en-US" altLang="en-US" sz="2000" b="1" dirty="0">
                <a:solidFill>
                  <a:schemeClr val="bg1"/>
                </a:solidFill>
              </a:rPr>
              <a:t>move towards you if they can.</a:t>
            </a:r>
            <a:endParaRPr lang="en-GB" altLang="en-US" sz="2000" b="1" dirty="0">
              <a:solidFill>
                <a:schemeClr val="bg1"/>
              </a:solidFill>
            </a:endParaRPr>
          </a:p>
        </p:txBody>
      </p:sp>
      <p:sp>
        <p:nvSpPr>
          <p:cNvPr id="17417" name="TextBox 2">
            <a:extLst>
              <a:ext uri="{FF2B5EF4-FFF2-40B4-BE49-F238E27FC236}">
                <a16:creationId xmlns:a16="http://schemas.microsoft.com/office/drawing/2014/main" id="{1B5E4957-25E9-5E1E-B292-19C0EF4E665A}"/>
              </a:ext>
            </a:extLst>
          </p:cNvPr>
          <p:cNvSpPr txBox="1">
            <a:spLocks noChangeArrowheads="1"/>
          </p:cNvSpPr>
          <p:nvPr/>
        </p:nvSpPr>
        <p:spPr bwMode="auto">
          <a:xfrm>
            <a:off x="228600" y="5899176"/>
            <a:ext cx="87935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Throw the object underarm to allow the person to get it. Then ask them to use it to float. If using a rope or similar object, get down low and pull them to safety.</a:t>
            </a:r>
            <a:endParaRPr lang="en-GB" altLang="en-US" sz="2000" b="1" dirty="0">
              <a:solidFill>
                <a:schemeClr val="bg1"/>
              </a:solidFill>
            </a:endParaRPr>
          </a:p>
        </p:txBody>
      </p:sp>
      <p:pic>
        <p:nvPicPr>
          <p:cNvPr id="10" name="Picture 9" descr="What3Words logo">
            <a:extLst>
              <a:ext uri="{FF2B5EF4-FFF2-40B4-BE49-F238E27FC236}">
                <a16:creationId xmlns:a16="http://schemas.microsoft.com/office/drawing/2014/main" id="{BC886119-F1C8-265A-810E-BD95FFCA7B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2250" y="1746299"/>
            <a:ext cx="351550" cy="3515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11791</TotalTime>
  <Words>3867</Words>
  <Application>Microsoft Office PowerPoint</Application>
  <PresentationFormat>On-screen Show (4:3)</PresentationFormat>
  <Paragraphs>401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Berlin Sans FB</vt:lpstr>
      <vt:lpstr>Calibri</vt:lpstr>
      <vt:lpstr>Comic Sans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SHQ - Kerr, Gemma;PaulRigden@lancsfirerescue.org.uk;StevenGregory@lancsfirerescue.org.uk;PaulSlee@lancsfirerescue.org.uk</dc:creator>
  <cp:lastModifiedBy>Paul Slee</cp:lastModifiedBy>
  <cp:revision>345</cp:revision>
  <cp:lastPrinted>2018-11-22T10:27:12Z</cp:lastPrinted>
  <dcterms:created xsi:type="dcterms:W3CDTF">2015-01-23T10:09:52Z</dcterms:created>
  <dcterms:modified xsi:type="dcterms:W3CDTF">2023-07-07T07:56:47Z</dcterms:modified>
</cp:coreProperties>
</file>