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1" r:id="rId3"/>
    <p:sldId id="298" r:id="rId4"/>
    <p:sldId id="300" r:id="rId5"/>
    <p:sldId id="290" r:id="rId6"/>
    <p:sldId id="289" r:id="rId7"/>
    <p:sldId id="280" r:id="rId8"/>
    <p:sldId id="279" r:id="rId9"/>
    <p:sldId id="283" r:id="rId10"/>
    <p:sldId id="304" r:id="rId11"/>
    <p:sldId id="303" r:id="rId12"/>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3" autoAdjust="0"/>
    <p:restoredTop sz="59853" autoAdjust="0"/>
  </p:normalViewPr>
  <p:slideViewPr>
    <p:cSldViewPr>
      <p:cViewPr varScale="1">
        <p:scale>
          <a:sx n="51" d="100"/>
          <a:sy n="51" d="100"/>
        </p:scale>
        <p:origin x="244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50475" cy="497046"/>
          </a:xfrm>
          <a:prstGeom prst="rect">
            <a:avLst/>
          </a:prstGeom>
        </p:spPr>
        <p:txBody>
          <a:bodyPr vert="horz" lIns="93123" tIns="46562" rIns="93123" bIns="46562" rtlCol="0"/>
          <a:lstStyle>
            <a:lvl1pPr algn="l">
              <a:defRPr sz="1200"/>
            </a:lvl1pPr>
          </a:lstStyle>
          <a:p>
            <a:endParaRPr lang="en-GB"/>
          </a:p>
        </p:txBody>
      </p:sp>
      <p:sp>
        <p:nvSpPr>
          <p:cNvPr id="3" name="Date Placeholder 2"/>
          <p:cNvSpPr>
            <a:spLocks noGrp="1"/>
          </p:cNvSpPr>
          <p:nvPr>
            <p:ph type="dt" idx="1"/>
          </p:nvPr>
        </p:nvSpPr>
        <p:spPr>
          <a:xfrm>
            <a:off x="3856738" y="2"/>
            <a:ext cx="2950475" cy="497046"/>
          </a:xfrm>
          <a:prstGeom prst="rect">
            <a:avLst/>
          </a:prstGeom>
        </p:spPr>
        <p:txBody>
          <a:bodyPr vert="horz" lIns="93123" tIns="46562" rIns="93123" bIns="46562" rtlCol="0"/>
          <a:lstStyle>
            <a:lvl1pPr algn="r">
              <a:defRPr sz="1200"/>
            </a:lvl1pPr>
          </a:lstStyle>
          <a:p>
            <a:fld id="{C2521EBC-AEEF-4F40-AC7F-CFF13BFBCC06}" type="datetimeFigureOut">
              <a:rPr lang="en-GB" smtClean="0"/>
              <a:t>15/05/2023</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3123" tIns="46562" rIns="93123" bIns="46562" rtlCol="0" anchor="ctr"/>
          <a:lstStyle/>
          <a:p>
            <a:endParaRPr lang="en-GB"/>
          </a:p>
        </p:txBody>
      </p:sp>
      <p:sp>
        <p:nvSpPr>
          <p:cNvPr id="5" name="Notes Placeholder 4"/>
          <p:cNvSpPr>
            <a:spLocks noGrp="1"/>
          </p:cNvSpPr>
          <p:nvPr>
            <p:ph type="body" sz="quarter" idx="3"/>
          </p:nvPr>
        </p:nvSpPr>
        <p:spPr>
          <a:xfrm>
            <a:off x="680879" y="4721941"/>
            <a:ext cx="5447030" cy="4473416"/>
          </a:xfrm>
          <a:prstGeom prst="rect">
            <a:avLst/>
          </a:prstGeom>
        </p:spPr>
        <p:txBody>
          <a:bodyPr vert="horz" lIns="93123" tIns="46562" rIns="93123" bIns="465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4"/>
            <a:ext cx="2950475" cy="497046"/>
          </a:xfrm>
          <a:prstGeom prst="rect">
            <a:avLst/>
          </a:prstGeom>
        </p:spPr>
        <p:txBody>
          <a:bodyPr vert="horz" lIns="93123" tIns="46562" rIns="93123" bIns="46562"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2154"/>
            <a:ext cx="2950475" cy="497046"/>
          </a:xfrm>
          <a:prstGeom prst="rect">
            <a:avLst/>
          </a:prstGeom>
        </p:spPr>
        <p:txBody>
          <a:bodyPr vert="horz" lIns="93123" tIns="46562" rIns="93123" bIns="46562" rtlCol="0" anchor="b"/>
          <a:lstStyle>
            <a:lvl1pPr algn="r">
              <a:defRPr sz="1200"/>
            </a:lvl1pPr>
          </a:lstStyle>
          <a:p>
            <a:fld id="{61CB917D-4D85-4499-860E-8F143F9ABBBE}" type="slidenum">
              <a:rPr lang="en-GB" smtClean="0"/>
              <a:t>‹#›</a:t>
            </a:fld>
            <a:endParaRPr lang="en-GB"/>
          </a:p>
        </p:txBody>
      </p:sp>
    </p:spTree>
    <p:extLst>
      <p:ext uri="{BB962C8B-B14F-4D97-AF65-F5344CB8AC3E}">
        <p14:creationId xmlns:p14="http://schemas.microsoft.com/office/powerpoint/2010/main" val="1970251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hat3words.com/what3words-for-emergencies-real-life-stori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chemeClr val="tx1"/>
                </a:solidFill>
              </a:rPr>
              <a:t>Water Safety</a:t>
            </a:r>
          </a:p>
          <a:p>
            <a:endParaRPr lang="en-US" dirty="0">
              <a:solidFill>
                <a:schemeClr val="tx1"/>
              </a:solidFill>
            </a:endParaRPr>
          </a:p>
          <a:p>
            <a:r>
              <a:rPr lang="en-US" sz="1400" b="1" dirty="0">
                <a:solidFill>
                  <a:schemeClr val="tx1"/>
                </a:solidFill>
              </a:rPr>
              <a:t>Introduction</a:t>
            </a:r>
          </a:p>
          <a:p>
            <a:endParaRPr lang="en-GB" sz="1400" baseline="0" dirty="0">
              <a:solidFill>
                <a:schemeClr val="tx1"/>
              </a:solidFill>
            </a:endParaRPr>
          </a:p>
          <a:p>
            <a:r>
              <a:rPr lang="en-GB" sz="1200" baseline="0" dirty="0">
                <a:solidFill>
                  <a:schemeClr val="tx1"/>
                </a:solidFill>
              </a:rPr>
              <a:t>Introduce yourself and go through any housekeeping.</a:t>
            </a:r>
          </a:p>
          <a:p>
            <a:endParaRPr lang="en-GB" sz="1200" baseline="0" dirty="0">
              <a:solidFill>
                <a:schemeClr val="tx1"/>
              </a:solidFill>
            </a:endParaRPr>
          </a:p>
          <a:p>
            <a:r>
              <a:rPr lang="en-GB" sz="1200" baseline="0" dirty="0">
                <a:solidFill>
                  <a:schemeClr val="tx1"/>
                </a:solidFill>
              </a:rPr>
              <a:t>Explain how the session will run. </a:t>
            </a:r>
          </a:p>
          <a:p>
            <a:endParaRPr lang="en-GB" sz="1200" baseline="0" dirty="0">
              <a:solidFill>
                <a:schemeClr val="tx1"/>
              </a:solidFill>
            </a:endParaRPr>
          </a:p>
          <a:p>
            <a:pPr defTabSz="931236">
              <a:defRPr/>
            </a:pPr>
            <a:r>
              <a:rPr lang="en-GB" sz="1200" kern="1200" dirty="0">
                <a:solidFill>
                  <a:schemeClr val="tx1"/>
                </a:solidFill>
                <a:effectLst/>
                <a:latin typeface="+mn-lt"/>
                <a:ea typeface="+mn-ea"/>
                <a:cs typeface="+mn-cs"/>
              </a:rPr>
              <a:t>The Key Learning Objectives are to –</a:t>
            </a:r>
          </a:p>
          <a:p>
            <a:pPr defTabSz="931236">
              <a:defRPr/>
            </a:pPr>
            <a:endParaRPr lang="en-GB" sz="1200" kern="1200" dirty="0">
              <a:solidFill>
                <a:schemeClr val="tx1"/>
              </a:solidFill>
              <a:effectLst/>
              <a:latin typeface="+mn-lt"/>
              <a:ea typeface="+mn-ea"/>
              <a:cs typeface="+mn-cs"/>
            </a:endParaRP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latin typeface="+mj-lt"/>
                <a:cs typeface="Arial" panose="020B0604020202020204" pitchFamily="34" charset="0"/>
              </a:rPr>
              <a:t>Know what ‘open water’ is</a:t>
            </a: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solidFill>
                  <a:schemeClr val="tx1"/>
                </a:solidFill>
                <a:latin typeface="+mj-lt"/>
                <a:cs typeface="Arial" panose="020B0604020202020204" pitchFamily="34" charset="0"/>
              </a:rPr>
              <a:t>Recognise</a:t>
            </a:r>
            <a:r>
              <a:rPr lang="en-US" sz="1200" b="0" dirty="0">
                <a:solidFill>
                  <a:schemeClr val="tx1"/>
                </a:solidFill>
                <a:latin typeface="+mj-lt"/>
                <a:cs typeface="Arial" panose="020B0604020202020204" pitchFamily="34" charset="0"/>
              </a:rPr>
              <a:t> the dangers of ‘open water’ </a:t>
            </a: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latin typeface="+mj-lt"/>
                <a:cs typeface="Arial" panose="020B0604020202020204" pitchFamily="34" charset="0"/>
              </a:rPr>
              <a:t>Understand possible consequences of entering ‘open water’ </a:t>
            </a: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latin typeface="+mj-lt"/>
                <a:cs typeface="Arial" panose="020B0604020202020204" pitchFamily="34" charset="0"/>
              </a:rPr>
              <a:t>Know what to do if you or someone else needs help</a:t>
            </a:r>
            <a:endParaRPr lang="en-GB" sz="1200" b="0" dirty="0">
              <a:solidFill>
                <a:schemeClr val="tx1"/>
              </a:solidFill>
              <a:latin typeface="+mj-lt"/>
              <a:cs typeface="Arial" panose="020B0604020202020204" pitchFamily="34" charset="0"/>
            </a:endParaRPr>
          </a:p>
          <a:p>
            <a:pPr marL="0" marR="0" lvl="0" indent="0" algn="l" defTabSz="93123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3123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As the session develops - </a:t>
            </a:r>
          </a:p>
          <a:p>
            <a:pPr marL="0" marR="0" lvl="0" indent="0" algn="l" defTabSz="93123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consider the audience and situation at the time, where appropriate, reinforce and expand on this at relevant parts of the presentation.</a:t>
            </a: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if appropriate, try to refer to local hazards and others in Lancashire, including places where incidents may have occurred </a:t>
            </a:r>
            <a:r>
              <a:rPr lang="en-GB" sz="1200" b="0" kern="1200" dirty="0">
                <a:solidFill>
                  <a:schemeClr val="tx1"/>
                </a:solidFill>
                <a:effectLst/>
                <a:latin typeface="+mn-lt"/>
                <a:ea typeface="Calibri" panose="020F0502020204030204" pitchFamily="34" charset="0"/>
              </a:rPr>
              <a:t>(be sensitive to the situation). </a:t>
            </a:r>
            <a:r>
              <a:rPr kumimoji="0" lang="en-GB" sz="1200" b="0" i="0" u="none" strike="noStrike" kern="1200" cap="none" spc="0" normalizeH="0" baseline="0" noProof="0" dirty="0">
                <a:ln>
                  <a:noFill/>
                </a:ln>
                <a:solidFill>
                  <a:schemeClr val="tx1"/>
                </a:solidFill>
                <a:effectLst/>
                <a:uLnTx/>
                <a:uFillTx/>
                <a:latin typeface="+mn-lt"/>
                <a:ea typeface="+mn-ea"/>
                <a:cs typeface="+mn-cs"/>
              </a:rPr>
              <a:t> In effect, this can be wherever you get open water, both inland and coastal.</a:t>
            </a:r>
          </a:p>
          <a:p>
            <a:pPr marL="171450" marR="0" lvl="0" indent="-171450" algn="l" defTabSz="9312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encourage the learners to</a:t>
            </a:r>
          </a:p>
          <a:p>
            <a:pPr marL="0" marR="0" lvl="0" indent="0" algn="l" defTabSz="931236"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    </a:t>
            </a:r>
            <a:r>
              <a:rPr lang="en-GB" sz="1200" b="0" dirty="0">
                <a:solidFill>
                  <a:schemeClr val="tx1"/>
                </a:solidFill>
                <a:latin typeface="+mn-lt"/>
              </a:rPr>
              <a:t>Make the right choice – look after themselves and everyone else.</a:t>
            </a:r>
          </a:p>
          <a:p>
            <a:pPr marL="0" marR="0" lvl="0" indent="0" algn="l" defTabSz="931236" rtl="0" eaLnBrk="1" fontAlgn="auto" latinLnBrk="0" hangingPunct="1">
              <a:lnSpc>
                <a:spcPct val="100000"/>
              </a:lnSpc>
              <a:spcBef>
                <a:spcPts val="0"/>
              </a:spcBef>
              <a:spcAft>
                <a:spcPts val="0"/>
              </a:spcAft>
              <a:buClrTx/>
              <a:buSzTx/>
              <a:buFontTx/>
              <a:buNone/>
              <a:tabLst/>
              <a:defRPr/>
            </a:pPr>
            <a:endParaRPr lang="en-GB" sz="1200" b="1" dirty="0">
              <a:solidFill>
                <a:schemeClr val="bg1"/>
              </a:solidFill>
            </a:endParaRPr>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Own Notes:</a:t>
            </a:r>
          </a:p>
          <a:p>
            <a:endParaRPr lang="en-US" sz="1200" b="1" dirty="0"/>
          </a:p>
          <a:p>
            <a:endParaRPr lang="en-US" sz="1200" b="1" dirty="0"/>
          </a:p>
          <a:p>
            <a:endParaRPr lang="en-US" sz="1200" dirty="0"/>
          </a:p>
          <a:p>
            <a:endParaRPr lang="en-US" sz="1200" dirty="0">
              <a:solidFill>
                <a:schemeClr val="bg1"/>
              </a:solidFill>
            </a:endParaRPr>
          </a:p>
          <a:p>
            <a:endParaRPr lang="en-GB" dirty="0"/>
          </a:p>
        </p:txBody>
      </p:sp>
      <p:sp>
        <p:nvSpPr>
          <p:cNvPr id="4" name="Slide Number Placeholder 3"/>
          <p:cNvSpPr>
            <a:spLocks noGrp="1"/>
          </p:cNvSpPr>
          <p:nvPr>
            <p:ph type="sldNum" sz="quarter" idx="10"/>
          </p:nvPr>
        </p:nvSpPr>
        <p:spPr/>
        <p:txBody>
          <a:bodyPr/>
          <a:lstStyle/>
          <a:p>
            <a:fld id="{61CB917D-4D85-4499-860E-8F143F9ABBBE}" type="slidenum">
              <a:rPr lang="en-GB" smtClean="0"/>
              <a:t>1</a:t>
            </a:fld>
            <a:endParaRPr lang="en-GB"/>
          </a:p>
        </p:txBody>
      </p:sp>
    </p:spTree>
    <p:extLst>
      <p:ext uri="{BB962C8B-B14F-4D97-AF65-F5344CB8AC3E}">
        <p14:creationId xmlns:p14="http://schemas.microsoft.com/office/powerpoint/2010/main" val="1853262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What3Words App</a:t>
            </a:r>
          </a:p>
          <a:p>
            <a:pPr algn="l"/>
            <a:endParaRPr lang="en-GB" b="1" dirty="0"/>
          </a:p>
          <a:p>
            <a:pPr algn="l"/>
            <a:r>
              <a:rPr lang="en-GB" b="0" i="0" dirty="0">
                <a:solidFill>
                  <a:srgbClr val="525252"/>
                </a:solidFill>
                <a:effectLst/>
                <a:latin typeface="+mn-lt"/>
              </a:rPr>
              <a:t>Street addresses aren’t accurate enough to specify precise locations, such as building entrances, and don’t exist for parks and many rural areas, including more remote water locations.</a:t>
            </a:r>
            <a:br>
              <a:rPr lang="en-GB" dirty="0">
                <a:latin typeface="+mn-lt"/>
              </a:rPr>
            </a:br>
            <a:r>
              <a:rPr lang="en-GB" b="0" i="0" dirty="0">
                <a:solidFill>
                  <a:srgbClr val="525252"/>
                </a:solidFill>
                <a:effectLst/>
                <a:latin typeface="+mn-lt"/>
              </a:rPr>
              <a:t>This can make it hard to find places and prevents people from describing exactly where help is needed in an emergency.</a:t>
            </a:r>
          </a:p>
          <a:p>
            <a:pPr algn="l"/>
            <a:endParaRPr lang="en-GB" b="0" i="0" dirty="0">
              <a:solidFill>
                <a:srgbClr val="525252"/>
              </a:solidFill>
              <a:effectLst/>
              <a:latin typeface="+mn-lt"/>
            </a:endParaRPr>
          </a:p>
          <a:p>
            <a:pPr algn="l"/>
            <a:r>
              <a:rPr lang="en-GB" b="0" dirty="0">
                <a:latin typeface="+mn-lt"/>
              </a:rPr>
              <a:t>There are several Locator Apps which can be downloaded onto mobile phones and which may help guide the emergency services to a location if their help is needed. </a:t>
            </a:r>
          </a:p>
          <a:p>
            <a:pPr algn="l"/>
            <a:endParaRPr lang="en-GB" b="1" dirty="0">
              <a:latin typeface="+mn-lt"/>
            </a:endParaRPr>
          </a:p>
          <a:p>
            <a:pPr algn="l"/>
            <a:r>
              <a:rPr lang="en-GB" b="1" dirty="0">
                <a:latin typeface="+mn-lt"/>
              </a:rPr>
              <a:t>What 3 Words </a:t>
            </a:r>
            <a:r>
              <a:rPr lang="en-GB" b="0" dirty="0">
                <a:latin typeface="+mn-lt"/>
              </a:rPr>
              <a:t>is an example of a Locator App.</a:t>
            </a:r>
            <a:r>
              <a:rPr lang="en-GB" b="0" i="0" dirty="0">
                <a:solidFill>
                  <a:srgbClr val="0A3049"/>
                </a:solidFill>
                <a:effectLst/>
                <a:latin typeface="+mn-lt"/>
              </a:rPr>
              <a:t> In it the World has been divided into 3 metre squares. Each square has a unique combination of three words separated by full stops.</a:t>
            </a:r>
            <a:r>
              <a:rPr lang="en-GB" b="0" dirty="0">
                <a:latin typeface="+mn-lt"/>
              </a:rPr>
              <a:t> It can be used in two ways, but the first way is usually the most useful in an emergency situation - </a:t>
            </a:r>
          </a:p>
          <a:p>
            <a:pPr algn="l"/>
            <a:endParaRPr lang="en-GB" b="1" i="0" dirty="0">
              <a:solidFill>
                <a:srgbClr val="FFFFFF"/>
              </a:solidFill>
              <a:effectLst/>
              <a:latin typeface="+mn-lt"/>
            </a:endParaRPr>
          </a:p>
          <a:p>
            <a:pPr algn="l"/>
            <a:r>
              <a:rPr lang="en-GB" b="1" i="0" dirty="0">
                <a:solidFill>
                  <a:srgbClr val="FFFFFF"/>
                </a:solidFill>
                <a:effectLst/>
                <a:latin typeface="+mn-lt"/>
              </a:rPr>
              <a:t>View current What3Words address</a:t>
            </a:r>
            <a:endParaRPr lang="en-GB" b="1" i="0" dirty="0">
              <a:effectLst/>
              <a:latin typeface="+mn-lt"/>
            </a:endParaRPr>
          </a:p>
          <a:p>
            <a:pPr algn="l"/>
            <a:endParaRPr lang="en-GB" b="0" i="0" dirty="0">
              <a:solidFill>
                <a:srgbClr val="FFFFFF"/>
              </a:solidFill>
              <a:effectLst/>
              <a:latin typeface="+mn-lt"/>
            </a:endParaRPr>
          </a:p>
          <a:p>
            <a:pPr algn="l"/>
            <a:r>
              <a:rPr lang="en-GB" b="0" i="0" dirty="0">
                <a:solidFill>
                  <a:srgbClr val="FFFFFF"/>
                </a:solidFill>
                <a:effectLst/>
                <a:latin typeface="+mn-lt"/>
              </a:rPr>
              <a:t>Tap the icon above satellite mode to view your current location. If your GPS accuracy is low, switch to satellite mode. The What3Words code should automatically appear but to be sure click on the blue arrow in the bottom right corner of the screen. Alternatively, zoom in until you see the grid and tap the correct square.</a:t>
            </a:r>
            <a:endParaRPr lang="en-GB" b="0" i="0" dirty="0">
              <a:solidFill>
                <a:schemeClr val="tx1"/>
              </a:solidFill>
              <a:effectLst/>
              <a:latin typeface="+mn-lt"/>
            </a:endParaRPr>
          </a:p>
          <a:p>
            <a:pPr algn="l"/>
            <a:endParaRPr lang="en-GB" b="1" i="0" dirty="0">
              <a:solidFill>
                <a:srgbClr val="FFFFFF"/>
              </a:solidFill>
              <a:effectLst/>
              <a:latin typeface="+mn-lt"/>
            </a:endParaRPr>
          </a:p>
          <a:p>
            <a:pPr algn="l"/>
            <a:r>
              <a:rPr lang="en-GB" b="1" i="0" dirty="0">
                <a:solidFill>
                  <a:srgbClr val="FFFFFF"/>
                </a:solidFill>
                <a:effectLst/>
                <a:latin typeface="+mn-lt"/>
              </a:rPr>
              <a:t>Find a What3Words address</a:t>
            </a:r>
            <a:endParaRPr lang="en-GB" b="1" i="0" dirty="0">
              <a:effectLst/>
              <a:latin typeface="+mn-lt"/>
            </a:endParaRPr>
          </a:p>
          <a:p>
            <a:pPr algn="l"/>
            <a:endParaRPr lang="en-GB" b="0" i="0" dirty="0">
              <a:solidFill>
                <a:srgbClr val="FFFFFF"/>
              </a:solidFill>
              <a:effectLst/>
              <a:latin typeface="+mn-lt"/>
            </a:endParaRPr>
          </a:p>
          <a:p>
            <a:pPr algn="l"/>
            <a:r>
              <a:rPr lang="en-GB" b="0" i="0" dirty="0">
                <a:solidFill>
                  <a:srgbClr val="FFFFFF"/>
                </a:solidFill>
                <a:effectLst/>
                <a:latin typeface="+mn-lt"/>
              </a:rPr>
              <a:t>Enter a place name or street address into the search bar and choose the correct result.</a:t>
            </a:r>
            <a:br>
              <a:rPr lang="en-GB" b="0" i="0" dirty="0">
                <a:solidFill>
                  <a:srgbClr val="FFFFFF"/>
                </a:solidFill>
                <a:effectLst/>
                <a:latin typeface="+mn-lt"/>
              </a:rPr>
            </a:br>
            <a:r>
              <a:rPr lang="en-GB" b="0" i="0" dirty="0">
                <a:solidFill>
                  <a:srgbClr val="FFFFFF"/>
                </a:solidFill>
                <a:effectLst/>
                <a:latin typeface="+mn-lt"/>
              </a:rPr>
              <a:t>Switch to satellite mode and zoom in until you see the grid. Tap on a square to see its what3words address.</a:t>
            </a:r>
            <a:endParaRPr lang="en-GB" b="0" i="0" dirty="0">
              <a:effectLst/>
              <a:latin typeface="+mn-lt"/>
            </a:endParaRPr>
          </a:p>
          <a:p>
            <a:endParaRPr lang="en-GB" sz="1200" b="0" dirty="0">
              <a:latin typeface="+mn-lt"/>
            </a:endParaRPr>
          </a:p>
          <a:p>
            <a:r>
              <a:rPr lang="en-GB" sz="1200" b="0" dirty="0">
                <a:latin typeface="+mn-lt"/>
              </a:rPr>
              <a:t>Click here for case studies, including of when the What3Words App helped in an emergency situation, including several water safety ones, in particular one from Preston Fire Station -</a:t>
            </a:r>
          </a:p>
          <a:p>
            <a:r>
              <a:rPr lang="en-GB" dirty="0">
                <a:latin typeface="+mn-lt"/>
                <a:hlinkClick r:id="rId3"/>
              </a:rPr>
              <a:t>what3words for emergencies: real-life stories | what3words</a:t>
            </a:r>
            <a:endParaRPr lang="en-GB" sz="1200" b="0" dirty="0">
              <a:latin typeface="+mn-lt"/>
            </a:endParaRPr>
          </a:p>
          <a:p>
            <a:pPr defTabSz="931236" eaLnBrk="0" fontAlgn="base" hangingPunct="0">
              <a:spcBef>
                <a:spcPct val="20000"/>
              </a:spcBef>
              <a:spcAft>
                <a:spcPct val="0"/>
              </a:spcAft>
            </a:pPr>
            <a:endParaRPr lang="en-US" sz="1200" b="1" baseline="0" dirty="0">
              <a:latin typeface="+mn-lt"/>
            </a:endParaRPr>
          </a:p>
          <a:p>
            <a:pPr defTabSz="931236" eaLnBrk="0" fontAlgn="base" hangingPunct="0">
              <a:spcBef>
                <a:spcPct val="20000"/>
              </a:spcBef>
              <a:spcAft>
                <a:spcPct val="0"/>
              </a:spcAft>
            </a:pPr>
            <a:endParaRPr lang="en-US" sz="1200" b="1" baseline="0" dirty="0">
              <a:latin typeface="+mn-lt"/>
            </a:endParaRPr>
          </a:p>
          <a:p>
            <a:pPr defTabSz="931236" eaLnBrk="0" fontAlgn="base" hangingPunct="0">
              <a:spcBef>
                <a:spcPct val="20000"/>
              </a:spcBef>
              <a:spcAft>
                <a:spcPct val="0"/>
              </a:spcAft>
            </a:pPr>
            <a:r>
              <a:rPr lang="en-GB" sz="1200" b="1" dirty="0">
                <a:latin typeface="+mn-lt"/>
              </a:rPr>
              <a:t>Own Notes:</a:t>
            </a:r>
          </a:p>
          <a:p>
            <a:endParaRPr lang="en-US" b="1" baseline="0" dirty="0">
              <a:latin typeface="+mn-lt"/>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B917D-4D85-4499-860E-8F143F9ABB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76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Summary – Be Water Aware</a:t>
            </a:r>
          </a:p>
          <a:p>
            <a:endParaRPr lang="en-GB" b="1" dirty="0"/>
          </a:p>
          <a:p>
            <a:r>
              <a:rPr lang="en-GB" sz="1200" b="0" dirty="0">
                <a:latin typeface="+mn-lt"/>
              </a:rPr>
              <a:t>Summarise the session with</a:t>
            </a:r>
            <a:r>
              <a:rPr lang="en-GB" sz="1200" b="0" baseline="0" dirty="0">
                <a:latin typeface="+mn-lt"/>
              </a:rPr>
              <a:t> reference to the objectives of the session.</a:t>
            </a:r>
          </a:p>
          <a:p>
            <a:endParaRPr lang="en-US" sz="1200" baseline="0" dirty="0">
              <a:latin typeface="+mn-lt"/>
            </a:endParaRPr>
          </a:p>
          <a:p>
            <a:r>
              <a:rPr lang="en-US" sz="1200" baseline="0" dirty="0">
                <a:latin typeface="+mn-lt"/>
              </a:rPr>
              <a:t>Reinforce these and stress any other key points that may have arisen during the session but that are not featured on the slide.</a:t>
            </a:r>
          </a:p>
          <a:p>
            <a:endParaRPr lang="en-US" sz="1200" baseline="0" dirty="0">
              <a:latin typeface="+mn-lt"/>
            </a:endParaRPr>
          </a:p>
          <a:p>
            <a:r>
              <a:rPr lang="en-US" sz="1200" b="1" baseline="0" dirty="0">
                <a:latin typeface="+mn-lt"/>
              </a:rPr>
              <a:t>What is ‘Open water’?</a:t>
            </a:r>
          </a:p>
          <a:p>
            <a:pPr defTabSz="931236">
              <a:defRPr/>
            </a:pPr>
            <a:endParaRPr lang="en-US" sz="1200" dirty="0">
              <a:latin typeface="+mn-lt"/>
              <a:cs typeface="Arial" panose="020B0604020202020204" pitchFamily="34" charset="0"/>
            </a:endParaRPr>
          </a:p>
          <a:p>
            <a:pPr defTabSz="931236">
              <a:defRPr/>
            </a:pPr>
            <a:r>
              <a:rPr lang="en-US" sz="1200" dirty="0">
                <a:latin typeface="+mn-lt"/>
                <a:cs typeface="Arial" panose="020B0604020202020204" pitchFamily="34" charset="0"/>
              </a:rPr>
              <a:t>“Open water” is any large body of still or moving water such as a lake, reservoir, flooded quarry, canal, river and the sea. In most cases these will not have any supervision or life-saving equipment nearby. They are often quite isolated, which means help may take quite some time to arrive and access may be difficult.</a:t>
            </a:r>
          </a:p>
          <a:p>
            <a:endParaRPr lang="en-US" sz="1200" b="1" baseline="0" dirty="0">
              <a:latin typeface="+mn-lt"/>
            </a:endParaRPr>
          </a:p>
          <a:p>
            <a:r>
              <a:rPr lang="en-US" sz="1200" b="1" baseline="0" dirty="0">
                <a:latin typeface="+mn-lt"/>
              </a:rPr>
              <a:t>The dangers of open water </a:t>
            </a:r>
          </a:p>
          <a:p>
            <a:endParaRPr lang="en-US" sz="1200" b="1" baseline="0" dirty="0">
              <a:latin typeface="+mn-lt"/>
            </a:endParaRPr>
          </a:p>
          <a:p>
            <a:r>
              <a:rPr lang="en-US" sz="1200" b="0" baseline="0" dirty="0">
                <a:latin typeface="+mn-lt"/>
              </a:rPr>
              <a:t>The water will be colder than expected, even on a hot sunny day.</a:t>
            </a:r>
          </a:p>
          <a:p>
            <a:r>
              <a:rPr lang="en-US" sz="1200" b="0" baseline="0" dirty="0">
                <a:latin typeface="+mn-lt"/>
              </a:rPr>
              <a:t>The water could be very deep or, if shallow, there could be hidden dangers below the surface such as vegetation, debris, machinery, rocks or currents.</a:t>
            </a:r>
          </a:p>
          <a:p>
            <a:endParaRPr lang="en-US" sz="1200" b="1" baseline="0" dirty="0">
              <a:latin typeface="+mn-lt"/>
            </a:endParaRPr>
          </a:p>
          <a:p>
            <a:r>
              <a:rPr lang="en-US" sz="1200" b="1" baseline="0" dirty="0">
                <a:latin typeface="+mn-lt"/>
              </a:rPr>
              <a:t>Consequences</a:t>
            </a:r>
          </a:p>
          <a:p>
            <a:endParaRPr lang="en-US" sz="1200" b="1" baseline="0" dirty="0">
              <a:latin typeface="+mn-lt"/>
            </a:endParaRPr>
          </a:p>
          <a:p>
            <a:r>
              <a:rPr lang="en-US" sz="1200" b="0" baseline="0" dirty="0">
                <a:latin typeface="+mn-lt"/>
              </a:rPr>
              <a:t>If jumping into water, even it appears safe, serious injury could occur.</a:t>
            </a:r>
          </a:p>
          <a:p>
            <a:r>
              <a:rPr lang="en-US" sz="1200" b="0" baseline="0" dirty="0">
                <a:latin typeface="+mn-lt"/>
              </a:rPr>
              <a:t>Ultimately, anyone entering cold water could die due to the effects of ‘Cold Water Shock’ on the body.</a:t>
            </a:r>
          </a:p>
          <a:p>
            <a:endParaRPr lang="en-US" sz="1200" b="1" baseline="0" dirty="0">
              <a:latin typeface="+mn-lt"/>
            </a:endParaRPr>
          </a:p>
          <a:p>
            <a:pPr marL="0" marR="0" lvl="0" indent="0" algn="l" defTabSz="931236"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If someone is in trouble - </a:t>
            </a:r>
            <a:r>
              <a:rPr lang="en-GB" sz="1200" b="1" dirty="0">
                <a:latin typeface="+mn-lt"/>
              </a:rPr>
              <a:t>Never enter the water to rescue a drowning person </a:t>
            </a:r>
            <a:r>
              <a:rPr lang="en-GB" sz="1200" b="0" dirty="0">
                <a:latin typeface="+mn-lt"/>
              </a:rPr>
              <a:t>but let the person know you are there to help</a:t>
            </a:r>
          </a:p>
          <a:p>
            <a:pPr defTabSz="931236">
              <a:defRPr/>
            </a:pPr>
            <a:endParaRPr lang="en-US" sz="1200" b="1" dirty="0">
              <a:latin typeface="+mn-lt"/>
              <a:cs typeface="Arial" panose="020B0604020202020204" pitchFamily="34" charset="0"/>
            </a:endParaRPr>
          </a:p>
          <a:p>
            <a:pPr defTabSz="931236">
              <a:defRPr/>
            </a:pPr>
            <a:r>
              <a:rPr lang="en-US" sz="1200" b="1" dirty="0">
                <a:latin typeface="+mn-lt"/>
                <a:cs typeface="Arial" panose="020B0604020202020204" pitchFamily="34" charset="0"/>
              </a:rPr>
              <a:t>Raise the alarm - </a:t>
            </a:r>
            <a:r>
              <a:rPr lang="en-GB" sz="1200" b="1" dirty="0">
                <a:latin typeface="+mn-lt"/>
              </a:rPr>
              <a:t>Call 999 and shout for help</a:t>
            </a:r>
          </a:p>
          <a:p>
            <a:pPr defTabSz="931236" eaLnBrk="0" fontAlgn="base" hangingPunct="0">
              <a:spcBef>
                <a:spcPct val="20000"/>
              </a:spcBef>
              <a:spcAft>
                <a:spcPct val="0"/>
              </a:spcAft>
            </a:pPr>
            <a:endParaRPr lang="en-GB" sz="1200" b="1" dirty="0">
              <a:latin typeface="+mn-lt"/>
            </a:endParaRPr>
          </a:p>
          <a:p>
            <a:pPr defTabSz="931236" eaLnBrk="0" fontAlgn="base" hangingPunct="0">
              <a:spcBef>
                <a:spcPct val="20000"/>
              </a:spcBef>
              <a:spcAft>
                <a:spcPct val="0"/>
              </a:spcAft>
            </a:pPr>
            <a:r>
              <a:rPr lang="en-GB" sz="1200" dirty="0">
                <a:latin typeface="+mn-lt"/>
              </a:rPr>
              <a:t>Tell the person to try not to panic - but instead remain calm. Encourage them to float on their back with their arms and legs spread out like a starfish </a:t>
            </a:r>
            <a:r>
              <a:rPr lang="en-GB" sz="1200" b="1" dirty="0">
                <a:latin typeface="+mn-lt"/>
              </a:rPr>
              <a:t>#Float </a:t>
            </a:r>
            <a:r>
              <a:rPr lang="en-GB" sz="1200" b="1" dirty="0" err="1">
                <a:latin typeface="+mn-lt"/>
              </a:rPr>
              <a:t>toLive</a:t>
            </a:r>
            <a:r>
              <a:rPr lang="en-GB" sz="1200" b="1" dirty="0">
                <a:latin typeface="+mn-lt"/>
              </a:rPr>
              <a:t>. </a:t>
            </a:r>
          </a:p>
          <a:p>
            <a:pPr defTabSz="931236" eaLnBrk="0" fontAlgn="base" hangingPunct="0">
              <a:spcBef>
                <a:spcPct val="20000"/>
              </a:spcBef>
              <a:spcAft>
                <a:spcPct val="0"/>
              </a:spcAft>
            </a:pPr>
            <a:endParaRPr lang="en-GB" sz="1200" b="1" dirty="0">
              <a:latin typeface="+mn-lt"/>
            </a:endParaRPr>
          </a:p>
          <a:p>
            <a:pPr defTabSz="931236" eaLnBrk="0" fontAlgn="base" hangingPunct="0">
              <a:spcBef>
                <a:spcPct val="20000"/>
              </a:spcBef>
              <a:spcAft>
                <a:spcPct val="0"/>
              </a:spcAft>
            </a:pPr>
            <a:r>
              <a:rPr lang="en-GB" sz="1200" dirty="0">
                <a:latin typeface="+mn-lt"/>
              </a:rPr>
              <a:t>Try to use something to </a:t>
            </a:r>
            <a:r>
              <a:rPr lang="en-GB" sz="1200" b="1" dirty="0">
                <a:latin typeface="+mn-lt"/>
              </a:rPr>
              <a:t>reach </a:t>
            </a:r>
            <a:r>
              <a:rPr lang="en-GB" sz="1200" dirty="0">
                <a:latin typeface="+mn-lt"/>
              </a:rPr>
              <a:t>the person and/or </a:t>
            </a:r>
            <a:r>
              <a:rPr lang="en-GB" sz="1200" b="1" dirty="0">
                <a:latin typeface="+mn-lt"/>
              </a:rPr>
              <a:t>throw</a:t>
            </a:r>
            <a:r>
              <a:rPr lang="en-GB" sz="1200" dirty="0">
                <a:latin typeface="+mn-lt"/>
              </a:rPr>
              <a:t> something to either pull them to the side or that they can use as a float.</a:t>
            </a:r>
          </a:p>
          <a:p>
            <a:pPr defTabSz="931236" eaLnBrk="0" fontAlgn="base" hangingPunct="0">
              <a:spcBef>
                <a:spcPct val="20000"/>
              </a:spcBef>
              <a:spcAft>
                <a:spcPct val="0"/>
              </a:spcAft>
            </a:pPr>
            <a:endParaRPr lang="en-GB" sz="1200" b="1" dirty="0">
              <a:latin typeface="+mn-lt"/>
            </a:endParaRPr>
          </a:p>
          <a:p>
            <a:pPr marL="0" marR="0" lvl="0" indent="0" algn="l" defTabSz="931236" rtl="0" eaLnBrk="0" fontAlgn="base" latinLnBrk="0" hangingPunct="0">
              <a:lnSpc>
                <a:spcPct val="100000"/>
              </a:lnSpc>
              <a:spcBef>
                <a:spcPct val="20000"/>
              </a:spcBef>
              <a:spcAft>
                <a:spcPct val="0"/>
              </a:spcAft>
              <a:buClrTx/>
              <a:buSzTx/>
              <a:buFontTx/>
              <a:buNone/>
              <a:tabLst/>
              <a:defRPr/>
            </a:pPr>
            <a:r>
              <a:rPr lang="en-US" sz="1200" b="1" dirty="0">
                <a:solidFill>
                  <a:prstClr val="black"/>
                </a:solidFill>
                <a:latin typeface="+mn-lt"/>
                <a:cs typeface="Arial" panose="020B0604020202020204" pitchFamily="34" charset="0"/>
              </a:rPr>
              <a:t>Download What3Words or a similar app to share your exact location with the emergency services.</a:t>
            </a:r>
          </a:p>
          <a:p>
            <a:pPr defTabSz="931236" eaLnBrk="0" fontAlgn="base" hangingPunct="0">
              <a:spcBef>
                <a:spcPct val="20000"/>
              </a:spcBef>
              <a:spcAft>
                <a:spcPct val="0"/>
              </a:spcAft>
            </a:pPr>
            <a:endParaRPr lang="en-GB" sz="1200" b="1" dirty="0">
              <a:latin typeface="+mn-lt"/>
            </a:endParaRPr>
          </a:p>
          <a:p>
            <a:pPr defTabSz="931236" eaLnBrk="0" fontAlgn="base" hangingPunct="0">
              <a:spcBef>
                <a:spcPct val="20000"/>
              </a:spcBef>
              <a:spcAft>
                <a:spcPct val="0"/>
              </a:spcAft>
            </a:pPr>
            <a:endParaRPr lang="en-GB" sz="1200" b="1" dirty="0">
              <a:latin typeface="+mn-lt"/>
            </a:endParaRPr>
          </a:p>
          <a:p>
            <a:pPr defTabSz="931236" eaLnBrk="0" fontAlgn="base" hangingPunct="0">
              <a:spcBef>
                <a:spcPct val="20000"/>
              </a:spcBef>
              <a:spcAft>
                <a:spcPct val="0"/>
              </a:spcAft>
            </a:pPr>
            <a:r>
              <a:rPr lang="en-GB" sz="1200" b="1" dirty="0">
                <a:latin typeface="+mn-lt"/>
              </a:rPr>
              <a:t>Own Notes:</a:t>
            </a:r>
          </a:p>
          <a:p>
            <a:endParaRPr lang="en-US" b="1" baseline="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B917D-4D85-4499-860E-8F143F9ABB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83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Water facts and figures</a:t>
            </a:r>
          </a:p>
          <a:p>
            <a:endParaRPr lang="en-US" dirty="0"/>
          </a:p>
          <a:p>
            <a:r>
              <a:rPr lang="en-US" dirty="0"/>
              <a:t>Go through the facts on the slide.</a:t>
            </a:r>
          </a:p>
          <a:p>
            <a:endParaRPr lang="en-US" dirty="0"/>
          </a:p>
          <a:p>
            <a:r>
              <a:rPr lang="en-US" dirty="0"/>
              <a:t>Explain that you are more likely</a:t>
            </a:r>
            <a:r>
              <a:rPr lang="en-US" baseline="0" dirty="0"/>
              <a:t> to get into trouble and risk of drowning in uncontrolled situations (e.g. not swimming pools) if you think you are a strong swimmer, because you are more likely to risk going into the water in the first place!</a:t>
            </a:r>
            <a:endParaRPr lang="en-US" dirty="0"/>
          </a:p>
          <a:p>
            <a:endParaRPr lang="en-US" dirty="0"/>
          </a:p>
          <a:p>
            <a:r>
              <a:rPr lang="en-US" b="0" baseline="0" dirty="0"/>
              <a:t>Briefly go through some of the reasons why people would go into the water? –</a:t>
            </a:r>
          </a:p>
          <a:p>
            <a:endParaRPr lang="en-US" b="0" baseline="0" dirty="0"/>
          </a:p>
          <a:p>
            <a:pPr marL="174607" indent="-174607">
              <a:buFont typeface="Arial" panose="020B0604020202020204" pitchFamily="34" charset="0"/>
              <a:buChar char="•"/>
            </a:pPr>
            <a:r>
              <a:rPr lang="en-US" baseline="0" dirty="0"/>
              <a:t>Saving others and pets</a:t>
            </a:r>
          </a:p>
          <a:p>
            <a:pPr marL="174607" indent="-174607">
              <a:buFont typeface="Arial" panose="020B0604020202020204" pitchFamily="34" charset="0"/>
              <a:buChar char="•"/>
            </a:pPr>
            <a:r>
              <a:rPr lang="en-US" baseline="0" dirty="0"/>
              <a:t>Falling in unexpectedly</a:t>
            </a:r>
          </a:p>
          <a:p>
            <a:pPr marL="174607" indent="-174607">
              <a:buFont typeface="Arial" panose="020B0604020202020204" pitchFamily="34" charset="0"/>
              <a:buChar char="•"/>
            </a:pPr>
            <a:r>
              <a:rPr lang="en-US" baseline="0" dirty="0"/>
              <a:t>Water sports activities</a:t>
            </a:r>
          </a:p>
          <a:p>
            <a:pPr marL="174607" indent="-174607">
              <a:buFont typeface="Arial" panose="020B0604020202020204" pitchFamily="34" charset="0"/>
              <a:buChar char="•"/>
            </a:pPr>
            <a:r>
              <a:rPr lang="en-US" baseline="0" dirty="0"/>
              <a:t>Swimming after drinking</a:t>
            </a:r>
          </a:p>
          <a:p>
            <a:pPr marL="174607" indent="-174607">
              <a:buFont typeface="Arial" panose="020B0604020202020204" pitchFamily="34" charset="0"/>
              <a:buChar char="•"/>
            </a:pPr>
            <a:r>
              <a:rPr lang="en-US" baseline="0" dirty="0"/>
              <a:t>Showing off/peer pressure</a:t>
            </a:r>
          </a:p>
          <a:p>
            <a:pPr defTabSz="931236">
              <a:defRPr/>
            </a:pPr>
            <a:endParaRPr lang="en-US" b="0" baseline="0" dirty="0"/>
          </a:p>
          <a:p>
            <a:pPr defTabSz="931236">
              <a:defRPr/>
            </a:pPr>
            <a:endParaRPr lang="en-US" b="0" baseline="0" dirty="0"/>
          </a:p>
          <a:p>
            <a:pPr defTabSz="931236">
              <a:defRPr/>
            </a:pPr>
            <a:r>
              <a:rPr lang="en-GB" b="1" dirty="0"/>
              <a:t>Own Notes:</a:t>
            </a:r>
          </a:p>
          <a:p>
            <a:endParaRPr lang="en-US" baseline="0" dirty="0"/>
          </a:p>
        </p:txBody>
      </p:sp>
      <p:sp>
        <p:nvSpPr>
          <p:cNvPr id="4" name="Slide Number Placeholder 3"/>
          <p:cNvSpPr>
            <a:spLocks noGrp="1"/>
          </p:cNvSpPr>
          <p:nvPr>
            <p:ph type="sldNum" sz="quarter" idx="10"/>
          </p:nvPr>
        </p:nvSpPr>
        <p:spPr/>
        <p:txBody>
          <a:bodyPr/>
          <a:lstStyle/>
          <a:p>
            <a:fld id="{61CB917D-4D85-4499-860E-8F143F9ABBBE}" type="slidenum">
              <a:rPr lang="en-GB" smtClean="0"/>
              <a:t>2</a:t>
            </a:fld>
            <a:endParaRPr lang="en-GB"/>
          </a:p>
        </p:txBody>
      </p:sp>
    </p:spTree>
    <p:extLst>
      <p:ext uri="{BB962C8B-B14F-4D97-AF65-F5344CB8AC3E}">
        <p14:creationId xmlns:p14="http://schemas.microsoft.com/office/powerpoint/2010/main" val="117251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‘Open water’ – what is it? </a:t>
            </a:r>
          </a:p>
          <a:p>
            <a:endParaRPr lang="en-US" sz="1400" b="1" dirty="0"/>
          </a:p>
          <a:p>
            <a:r>
              <a:rPr lang="en-GB" sz="1200" b="0" dirty="0"/>
              <a:t>Reinforce the information on the slide checking that the learners know what is meant by ‘open water’.  </a:t>
            </a:r>
          </a:p>
          <a:p>
            <a:pPr defTabSz="931236">
              <a:defRPr/>
            </a:pPr>
            <a:endParaRPr lang="en-US" sz="1200" dirty="0">
              <a:cs typeface="Arial" panose="020B0604020202020204" pitchFamily="34" charset="0"/>
            </a:endParaRPr>
          </a:p>
          <a:p>
            <a:pPr defTabSz="931236">
              <a:defRPr/>
            </a:pPr>
            <a:r>
              <a:rPr lang="en-US" sz="1200" dirty="0">
                <a:cs typeface="Arial" panose="020B0604020202020204" pitchFamily="34" charset="0"/>
              </a:rPr>
              <a:t>‘Open Water’ is any large body of still or moving water such as lakes, reservoirs, flooded quarries, canals, rivers and the sea.</a:t>
            </a:r>
          </a:p>
          <a:p>
            <a:pPr defTabSz="931236">
              <a:defRPr/>
            </a:pPr>
            <a:endParaRPr lang="en-US" sz="1200" dirty="0">
              <a:cs typeface="Arial" panose="020B0604020202020204" pitchFamily="34" charset="0"/>
            </a:endParaRPr>
          </a:p>
          <a:p>
            <a:pPr defTabSz="931236">
              <a:defRPr/>
            </a:pPr>
            <a:r>
              <a:rPr lang="en-US" sz="1200" dirty="0">
                <a:cs typeface="Arial" panose="020B0604020202020204" pitchFamily="34" charset="0"/>
              </a:rPr>
              <a:t>Stress that in many cases these locations will not have any supervision or life saving equipment nearby. They are often quite isolated, which means the phone signal may be poor or non-existent, help may take quite some time to arrive and access may be difficult. This will be covered later in the presentation.</a:t>
            </a:r>
          </a:p>
          <a:p>
            <a:pPr defTabSz="931236">
              <a:defRPr/>
            </a:pPr>
            <a:endParaRPr lang="en-US" sz="1200" baseline="0" dirty="0">
              <a:cs typeface="Arial" panose="020B0604020202020204" pitchFamily="34" charset="0"/>
            </a:endParaRPr>
          </a:p>
          <a:p>
            <a:pPr defTabSz="931236">
              <a:defRPr/>
            </a:pPr>
            <a:endParaRPr lang="en-US" sz="1200" b="0" baseline="0" dirty="0">
              <a:cs typeface="Arial" panose="020B0604020202020204" pitchFamily="34" charset="0"/>
            </a:endParaRPr>
          </a:p>
          <a:p>
            <a:pPr defTabSz="931236">
              <a:defRPr/>
            </a:pPr>
            <a:r>
              <a:rPr lang="en-GB" sz="1200" b="1" dirty="0"/>
              <a:t>Own Notes:</a:t>
            </a:r>
          </a:p>
          <a:p>
            <a:endParaRPr lang="en-GB" dirty="0"/>
          </a:p>
        </p:txBody>
      </p:sp>
      <p:sp>
        <p:nvSpPr>
          <p:cNvPr id="4" name="Slide Number Placeholder 3"/>
          <p:cNvSpPr>
            <a:spLocks noGrp="1"/>
          </p:cNvSpPr>
          <p:nvPr>
            <p:ph type="sldNum" sz="quarter" idx="10"/>
          </p:nvPr>
        </p:nvSpPr>
        <p:spPr/>
        <p:txBody>
          <a:bodyPr/>
          <a:lstStyle/>
          <a:p>
            <a:fld id="{61CB917D-4D85-4499-860E-8F143F9ABBBE}" type="slidenum">
              <a:rPr lang="en-GB" smtClean="0"/>
              <a:t>3</a:t>
            </a:fld>
            <a:endParaRPr lang="en-GB"/>
          </a:p>
        </p:txBody>
      </p:sp>
    </p:spTree>
    <p:extLst>
      <p:ext uri="{BB962C8B-B14F-4D97-AF65-F5344CB8AC3E}">
        <p14:creationId xmlns:p14="http://schemas.microsoft.com/office/powerpoint/2010/main" val="81683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Organised ‘Open Water Swimming’</a:t>
            </a:r>
          </a:p>
          <a:p>
            <a:endParaRPr lang="en-US" sz="1400" b="1" baseline="0" dirty="0"/>
          </a:p>
          <a:p>
            <a:r>
              <a:rPr lang="en-US" sz="1200" b="0" baseline="0" dirty="0">
                <a:latin typeface="+mn-lt"/>
              </a:rPr>
              <a:t>State that whilst the session will mention the dangers of ‘open water’ it is important to understand that water can be enjoyed safely too – so try to </a:t>
            </a:r>
            <a:r>
              <a:rPr lang="en-US" sz="1200" b="1" baseline="0" dirty="0">
                <a:latin typeface="+mn-lt"/>
              </a:rPr>
              <a:t>#BeWaterAware</a:t>
            </a:r>
          </a:p>
          <a:p>
            <a:endParaRPr lang="en-US" sz="1200" b="0" baseline="0" dirty="0">
              <a:latin typeface="+mn-lt"/>
            </a:endParaRPr>
          </a:p>
          <a:p>
            <a:r>
              <a:rPr lang="en-US" sz="1200" b="0" baseline="0" dirty="0">
                <a:latin typeface="+mn-lt"/>
              </a:rPr>
              <a:t>Refer to the concept of </a:t>
            </a:r>
            <a:r>
              <a:rPr lang="en-US" sz="1200" b="0" baseline="0" dirty="0" err="1">
                <a:latin typeface="+mn-lt"/>
              </a:rPr>
              <a:t>organised</a:t>
            </a:r>
            <a:r>
              <a:rPr lang="en-US" sz="1200" b="0" baseline="0" dirty="0">
                <a:latin typeface="+mn-lt"/>
              </a:rPr>
              <a:t> ‘open water swimming’ (and other </a:t>
            </a:r>
            <a:r>
              <a:rPr lang="en-US" sz="1200" b="0" baseline="0" dirty="0" err="1">
                <a:latin typeface="+mn-lt"/>
              </a:rPr>
              <a:t>organised</a:t>
            </a:r>
            <a:r>
              <a:rPr lang="en-US" sz="1200" b="0" baseline="0" dirty="0">
                <a:latin typeface="+mn-lt"/>
              </a:rPr>
              <a:t> water-based activities, such as paddleboarding or kayaking) and how joining a group or club, rather than just going to a random outdoor location with friends, is likely to be much safer.</a:t>
            </a:r>
          </a:p>
          <a:p>
            <a:endParaRPr lang="en-GB" sz="1200" b="0" dirty="0">
              <a:latin typeface="+mn-lt"/>
            </a:endParaRPr>
          </a:p>
          <a:p>
            <a:r>
              <a:rPr lang="en-GB" sz="1200" b="0" dirty="0">
                <a:latin typeface="+mn-lt"/>
              </a:rPr>
              <a:t>Expand on the slide as appropriate to explain the benefits of organised open water activities -  </a:t>
            </a:r>
            <a:endParaRPr lang="en-GB" sz="1200"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mn-lt"/>
            </a:endParaRPr>
          </a:p>
          <a:p>
            <a:pPr marL="285750" indent="-285750">
              <a:buFont typeface="Arial" panose="020B0604020202020204" pitchFamily="34" charset="0"/>
              <a:buChar char="•"/>
            </a:pPr>
            <a:r>
              <a:rPr lang="en-GB" sz="1200" b="1" dirty="0">
                <a:latin typeface="+mn-lt"/>
              </a:rPr>
              <a:t>Organised </a:t>
            </a:r>
            <a:r>
              <a:rPr lang="en-GB" sz="1200" b="0" dirty="0">
                <a:latin typeface="+mn-lt"/>
              </a:rPr>
              <a:t>- there will be other people about – most of who will be experienced open water swimmers.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mn-lt"/>
              </a:rPr>
              <a:t>Safe location and risk assessed </a:t>
            </a:r>
            <a:r>
              <a:rPr lang="en-GB" sz="1200" b="0" dirty="0">
                <a:latin typeface="+mn-lt"/>
              </a:rPr>
              <a:t>- strict safety checks are likely to have been done on the location. Safe swim zones are likely to exist to ensure people don’t get injured or get out of their depth without help being close by.</a:t>
            </a:r>
          </a:p>
          <a:p>
            <a:pPr marL="285750" indent="-285750">
              <a:buFont typeface="Arial" panose="020B0604020202020204" pitchFamily="34" charset="0"/>
              <a:buChar char="•"/>
            </a:pPr>
            <a:r>
              <a:rPr lang="en-GB" sz="1200" b="1" dirty="0">
                <a:latin typeface="+mn-lt"/>
              </a:rPr>
              <a:t>Non-polluted water </a:t>
            </a:r>
            <a:r>
              <a:rPr lang="en-GB" sz="1200" b="0" dirty="0">
                <a:latin typeface="+mn-lt"/>
              </a:rPr>
              <a:t>- no group would want to swim in water that could knowingly cause illness or injury.</a:t>
            </a:r>
          </a:p>
          <a:p>
            <a:pPr marL="285750" indent="-285750">
              <a:buFont typeface="Arial" panose="020B0604020202020204" pitchFamily="34" charset="0"/>
              <a:buChar char="•"/>
            </a:pPr>
            <a:r>
              <a:rPr lang="en-GB" sz="1200" b="1" dirty="0">
                <a:latin typeface="+mn-lt"/>
              </a:rPr>
              <a:t>Help on hand </a:t>
            </a:r>
            <a:r>
              <a:rPr lang="en-GB" sz="1200" b="0" dirty="0">
                <a:latin typeface="+mn-lt"/>
              </a:rPr>
              <a:t>– likely to be supervision or a lifeguarding service, which should include qualified first-aiders.</a:t>
            </a:r>
          </a:p>
          <a:p>
            <a:pPr marL="285750" indent="-285750">
              <a:buFont typeface="Arial" panose="020B0604020202020204" pitchFamily="34" charset="0"/>
              <a:buChar char="•"/>
            </a:pPr>
            <a:endParaRPr lang="en-GB" sz="1200" b="0" dirty="0">
              <a:latin typeface="+mn-lt"/>
            </a:endParaRPr>
          </a:p>
          <a:p>
            <a:pPr marL="0" indent="0">
              <a:buFont typeface="Arial" panose="020B0604020202020204" pitchFamily="34" charset="0"/>
              <a:buNone/>
            </a:pPr>
            <a:r>
              <a:rPr lang="en-GB" sz="1200" b="0" dirty="0">
                <a:latin typeface="+mn-lt"/>
              </a:rPr>
              <a:t>In addition to the information on the slide you may also be able to get –</a:t>
            </a:r>
          </a:p>
          <a:p>
            <a:pPr marL="0" indent="0">
              <a:buFont typeface="Arial" panose="020B0604020202020204" pitchFamily="34" charset="0"/>
              <a:buNone/>
            </a:pPr>
            <a:endParaRPr lang="en-GB" sz="1200" b="0"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mn-lt"/>
              </a:rPr>
              <a:t>Advice about training your body to get adjusted to the conditions </a:t>
            </a:r>
            <a:r>
              <a:rPr lang="en-GB" sz="1200" b="0" dirty="0">
                <a:latin typeface="+mn-lt"/>
              </a:rPr>
              <a:t>- this is an important concept, especially when the water is colder. Stress that just because the weather is nice and the temperature appears warm, it doesn’t necessarily mean that the water is (particularly where the water is deeper).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mn-lt"/>
              </a:rPr>
              <a:t>Access to appropriate safety equipment </a:t>
            </a:r>
            <a:r>
              <a:rPr lang="en-GB" sz="1200" b="0" dirty="0">
                <a:latin typeface="+mn-lt"/>
              </a:rPr>
              <a:t>- some groups will provide or lend wetsuits, buoyancy aids etc.</a:t>
            </a:r>
          </a:p>
          <a:p>
            <a:pPr defTabSz="931236">
              <a:defRPr/>
            </a:pPr>
            <a:endParaRPr lang="en-GB" sz="1200" b="0" dirty="0">
              <a:latin typeface="+mn-lt"/>
            </a:endParaRPr>
          </a:p>
          <a:p>
            <a:pPr defTabSz="931236">
              <a:defRPr/>
            </a:pPr>
            <a:endParaRPr lang="en-GB" sz="1200" b="0" dirty="0">
              <a:latin typeface="+mn-lt"/>
            </a:endParaRPr>
          </a:p>
          <a:p>
            <a:pPr defTabSz="931236">
              <a:defRPr/>
            </a:pPr>
            <a:r>
              <a:rPr lang="en-GB" sz="1200" b="1" dirty="0">
                <a:latin typeface="+mn-lt"/>
              </a:rPr>
              <a:t>Own Notes:</a:t>
            </a:r>
          </a:p>
          <a:p>
            <a:endParaRPr lang="en-GB" dirty="0">
              <a:latin typeface="+mn-lt"/>
            </a:endParaRPr>
          </a:p>
          <a:p>
            <a:endParaRPr lang="en-US" baseline="0" dirty="0">
              <a:latin typeface="+mn-lt"/>
            </a:endParaRPr>
          </a:p>
          <a:p>
            <a:pPr defTabSz="931236">
              <a:defRPr/>
            </a:pPr>
            <a:endParaRPr lang="en-US" b="0" baseline="0" dirty="0">
              <a:latin typeface="+mn-lt"/>
            </a:endParaRPr>
          </a:p>
          <a:p>
            <a:pPr defTabSz="931236">
              <a:defRPr/>
            </a:pPr>
            <a:endParaRPr lang="en-US" b="0" baseline="0" dirty="0">
              <a:latin typeface="+mn-l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B917D-4D85-4499-860E-8F143F9ABB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90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36">
              <a:defRPr/>
            </a:pPr>
            <a:r>
              <a:rPr lang="en-US" sz="1400" b="1" dirty="0"/>
              <a:t>‘Open water’ – what is it and what are the dangers?</a:t>
            </a:r>
            <a:r>
              <a:rPr lang="en-US" sz="1400" b="1" baseline="0" dirty="0"/>
              <a:t>       </a:t>
            </a:r>
          </a:p>
          <a:p>
            <a:pPr marL="0" indent="0" defTabSz="931236">
              <a:buFont typeface="Arial" panose="020B0604020202020204" pitchFamily="34" charset="0"/>
              <a:buNone/>
              <a:defRPr/>
            </a:pPr>
            <a:endParaRPr lang="en-US" baseline="0" dirty="0">
              <a:cs typeface="Arial" panose="020B0604020202020204" pitchFamily="34" charset="0"/>
            </a:endParaRPr>
          </a:p>
          <a:p>
            <a:pPr marL="0" indent="0" defTabSz="931236">
              <a:buFont typeface="Arial" panose="020B0604020202020204" pitchFamily="34" charset="0"/>
              <a:buNone/>
              <a:defRPr/>
            </a:pPr>
            <a:r>
              <a:rPr lang="en-US" sz="1200" baseline="0" dirty="0">
                <a:cs typeface="Arial" panose="020B0604020202020204" pitchFamily="34" charset="0"/>
              </a:rPr>
              <a:t>The open water images and dangers will appear. The images are of –</a:t>
            </a:r>
          </a:p>
          <a:p>
            <a:pPr marL="171450" indent="-171450" defTabSz="931236">
              <a:buFont typeface="Arial" panose="020B0604020202020204" pitchFamily="34" charset="0"/>
              <a:buChar char="•"/>
              <a:defRPr/>
            </a:pPr>
            <a:r>
              <a:rPr lang="en-US" sz="1200" baseline="0" dirty="0">
                <a:cs typeface="Arial" panose="020B0604020202020204" pitchFamily="34" charset="0"/>
              </a:rPr>
              <a:t>river</a:t>
            </a:r>
          </a:p>
          <a:p>
            <a:pPr marL="171450" indent="-171450" defTabSz="931236">
              <a:buFont typeface="Arial" panose="020B0604020202020204" pitchFamily="34" charset="0"/>
              <a:buChar char="•"/>
              <a:defRPr/>
            </a:pPr>
            <a:r>
              <a:rPr lang="en-US" sz="1200" baseline="0" dirty="0">
                <a:cs typeface="Arial" panose="020B0604020202020204" pitchFamily="34" charset="0"/>
              </a:rPr>
              <a:t>sea</a:t>
            </a:r>
          </a:p>
          <a:p>
            <a:pPr marL="171450" indent="-171450" defTabSz="931236">
              <a:buFont typeface="Arial" panose="020B0604020202020204" pitchFamily="34" charset="0"/>
              <a:buChar char="•"/>
              <a:defRPr/>
            </a:pPr>
            <a:r>
              <a:rPr lang="en-US" sz="1200" baseline="0" dirty="0">
                <a:cs typeface="Arial" panose="020B0604020202020204" pitchFamily="34" charset="0"/>
              </a:rPr>
              <a:t>reservoir</a:t>
            </a:r>
          </a:p>
          <a:p>
            <a:pPr marL="171450" indent="-171450" defTabSz="931236">
              <a:buFont typeface="Arial" panose="020B0604020202020204" pitchFamily="34" charset="0"/>
              <a:buChar char="•"/>
              <a:defRPr/>
            </a:pPr>
            <a:r>
              <a:rPr lang="en-US" sz="1200" baseline="0" dirty="0">
                <a:cs typeface="Arial" panose="020B0604020202020204" pitchFamily="34" charset="0"/>
              </a:rPr>
              <a:t>Disused/flooded quarry</a:t>
            </a:r>
          </a:p>
          <a:p>
            <a:pPr marL="0" indent="0" defTabSz="931236">
              <a:buFont typeface="Arial" panose="020B0604020202020204" pitchFamily="34" charset="0"/>
              <a:buNone/>
              <a:defRPr/>
            </a:pPr>
            <a:endParaRPr lang="en-US" sz="1200" baseline="0" dirty="0">
              <a:cs typeface="Arial" panose="020B0604020202020204" pitchFamily="34" charset="0"/>
            </a:endParaRPr>
          </a:p>
          <a:p>
            <a:pPr marL="0" indent="0" defTabSz="931236">
              <a:buFont typeface="Arial" panose="020B0604020202020204" pitchFamily="34" charset="0"/>
              <a:buNone/>
              <a:defRPr/>
            </a:pPr>
            <a:r>
              <a:rPr lang="en-US" sz="1200" baseline="0" dirty="0">
                <a:cs typeface="Arial" panose="020B0604020202020204" pitchFamily="34" charset="0"/>
              </a:rPr>
              <a:t>Canals can also be included here, especially with the dangers of difficulty getting out and rubbish/vegetation under the water line</a:t>
            </a:r>
          </a:p>
          <a:p>
            <a:pPr marL="0" indent="0" defTabSz="931236">
              <a:buFont typeface="Arial" panose="020B0604020202020204" pitchFamily="34" charset="0"/>
              <a:buNone/>
              <a:defRPr/>
            </a:pPr>
            <a:endParaRPr lang="en-US" sz="1200" baseline="0" dirty="0">
              <a:cs typeface="Arial" panose="020B0604020202020204" pitchFamily="34" charset="0"/>
            </a:endParaRPr>
          </a:p>
          <a:p>
            <a:pPr marL="0" indent="0" defTabSz="931236">
              <a:buFont typeface="Arial" panose="020B0604020202020204" pitchFamily="34" charset="0"/>
              <a:buNone/>
              <a:defRPr/>
            </a:pPr>
            <a:r>
              <a:rPr lang="en-US" sz="1200" baseline="0" dirty="0">
                <a:cs typeface="Arial" panose="020B0604020202020204" pitchFamily="34" charset="0"/>
              </a:rPr>
              <a:t>Help the learners realise that there is quite a lot of overlap between the types of ‘open water’ and the dangers.</a:t>
            </a:r>
            <a:r>
              <a:rPr lang="en-US" sz="1200" b="0" baseline="0" dirty="0"/>
              <a:t> Reinforce the following:</a:t>
            </a:r>
            <a:endParaRPr lang="en-US" sz="1200" b="1" dirty="0"/>
          </a:p>
          <a:p>
            <a:endParaRPr lang="en-GB" sz="1200" b="1" dirty="0"/>
          </a:p>
          <a:p>
            <a:pPr marL="171450" indent="-171450" defTabSz="931236">
              <a:buFont typeface="Arial" panose="020B0604020202020204" pitchFamily="34" charset="0"/>
              <a:buChar char="•"/>
              <a:defRPr/>
            </a:pPr>
            <a:r>
              <a:rPr lang="en-GB" sz="1200" b="1" dirty="0">
                <a:solidFill>
                  <a:prstClr val="black"/>
                </a:solidFill>
              </a:rPr>
              <a:t>Depth of the water</a:t>
            </a:r>
            <a:r>
              <a:rPr lang="en-GB" sz="1200" dirty="0">
                <a:solidFill>
                  <a:prstClr val="black"/>
                </a:solidFill>
              </a:rPr>
              <a:t> </a:t>
            </a:r>
          </a:p>
          <a:p>
            <a:pPr defTabSz="931236">
              <a:defRPr/>
            </a:pPr>
            <a:endParaRPr lang="en-GB" sz="1200" dirty="0">
              <a:solidFill>
                <a:prstClr val="black"/>
              </a:solidFill>
            </a:endParaRPr>
          </a:p>
          <a:p>
            <a:r>
              <a:rPr lang="en-GB" sz="1200" dirty="0">
                <a:solidFill>
                  <a:prstClr val="black"/>
                </a:solidFill>
              </a:rPr>
              <a:t>It can be very difficult to judge the depth of the water even when the water is clear.</a:t>
            </a:r>
            <a:r>
              <a:rPr lang="en-GB" sz="1200" b="1" dirty="0"/>
              <a:t> </a:t>
            </a:r>
            <a:r>
              <a:rPr lang="en-GB" sz="1200" b="0" dirty="0"/>
              <a:t>The sand/soil (water bed) level under the water may also suddenly drop away.</a:t>
            </a:r>
            <a:endParaRPr lang="en-GB" sz="1200" b="1" dirty="0"/>
          </a:p>
          <a:p>
            <a:endParaRPr lang="en-GB" sz="1200" b="1" dirty="0"/>
          </a:p>
          <a:p>
            <a:pPr marL="171450" indent="-171450">
              <a:buFont typeface="Arial" panose="020B0604020202020204" pitchFamily="34" charset="0"/>
              <a:buChar char="•"/>
            </a:pPr>
            <a:r>
              <a:rPr lang="en-GB" sz="1200" b="1" baseline="0" dirty="0"/>
              <a:t>Cold water (Cold water shock)</a:t>
            </a:r>
          </a:p>
          <a:p>
            <a:endParaRPr lang="en-GB" sz="1200" baseline="0" dirty="0"/>
          </a:p>
          <a:p>
            <a:r>
              <a:rPr lang="en-GB" sz="1200" baseline="0" dirty="0"/>
              <a:t>The water is likely much colder than you think. As you enter the water you will have an initial deep and sudden gasp followed by hyperventilation that can be as much as 600 - 1000% greater than normal breathing. You must keep your airway clear or run the risk of drowning. </a:t>
            </a:r>
          </a:p>
          <a:p>
            <a:endParaRPr lang="en-GB" sz="1200" baseline="0" dirty="0"/>
          </a:p>
          <a:p>
            <a:r>
              <a:rPr lang="en-GB" sz="1200" baseline="0" dirty="0"/>
              <a:t>If you fall into cold water unexpectedly, your instinct is to try and swim - fight the water. This will tire you quickly. Cold water shock can also make you panic, gasp, breath in water and you are more likely to drown. If you float the initial effects of cold water shock can pass and you will regain control of your breathing. The best way to do this is to float on your back:</a:t>
            </a:r>
          </a:p>
          <a:p>
            <a:r>
              <a:rPr lang="en-GB" sz="1200" baseline="0" dirty="0"/>
              <a:t>1. Fight your instinct to thrash around.</a:t>
            </a:r>
          </a:p>
          <a:p>
            <a:r>
              <a:rPr lang="en-GB" sz="1200" baseline="0" dirty="0"/>
              <a:t>2. Lean back, extend your arms and legs.</a:t>
            </a:r>
          </a:p>
          <a:p>
            <a:r>
              <a:rPr lang="en-GB" sz="1200" baseline="0" dirty="0"/>
              <a:t>3. If you need to, gently move them around to help you float.</a:t>
            </a:r>
          </a:p>
          <a:p>
            <a:r>
              <a:rPr lang="en-GB" sz="1200" baseline="0" dirty="0"/>
              <a:t>4. Float until you can control your breathing.</a:t>
            </a:r>
          </a:p>
          <a:p>
            <a:r>
              <a:rPr lang="en-GB" sz="1200" baseline="0" dirty="0"/>
              <a:t>5. Only then, call for help, swim to safety or continue floating until help arrives.</a:t>
            </a:r>
          </a:p>
          <a:p>
            <a:endParaRPr lang="en-GB" sz="1200" baseline="0" dirty="0"/>
          </a:p>
          <a:p>
            <a:endParaRPr lang="en-GB" sz="1200" baseline="0" dirty="0"/>
          </a:p>
          <a:p>
            <a:pPr marL="171450" indent="-171450">
              <a:buFont typeface="Arial" panose="020B0604020202020204" pitchFamily="34" charset="0"/>
              <a:buChar char="•"/>
            </a:pPr>
            <a:r>
              <a:rPr lang="en-GB" sz="1200" b="1" baseline="0" dirty="0"/>
              <a:t>Risk of getting trapped/entanglement</a:t>
            </a:r>
            <a:r>
              <a:rPr lang="en-GB" sz="1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Foot and hand entrapments from natural materials, such as weeds and reeds, can occur resulting in a person getting into difficulty and even drowning.</a:t>
            </a:r>
          </a:p>
          <a:p>
            <a:endParaRPr lang="en-GB" sz="1200" baseline="0" dirty="0"/>
          </a:p>
          <a:p>
            <a:pPr marL="171450" indent="-171450">
              <a:buFont typeface="Arial" panose="020B0604020202020204" pitchFamily="34" charset="0"/>
              <a:buChar char="•"/>
            </a:pPr>
            <a:r>
              <a:rPr lang="en-GB" sz="1200" b="1" baseline="0" dirty="0"/>
              <a:t>Difficulty getting out</a:t>
            </a:r>
            <a:r>
              <a:rPr lang="en-GB" sz="1200" baseline="0" dirty="0"/>
              <a:t> </a:t>
            </a:r>
          </a:p>
          <a:p>
            <a:endParaRPr lang="en-GB" sz="1200" baseline="0" dirty="0"/>
          </a:p>
          <a:p>
            <a:r>
              <a:rPr lang="en-GB" sz="1200" baseline="0" dirty="0"/>
              <a:t>It can be very difficult to get out of the water because of high vertical sides, muddy banks, steep slippery banks, trees and undergrowth.</a:t>
            </a:r>
            <a:endParaRPr lang="en-GB" sz="1200" b="1" baseline="0" dirty="0"/>
          </a:p>
          <a:p>
            <a:endParaRPr lang="en-GB" sz="1200" baseline="0" dirty="0"/>
          </a:p>
          <a:p>
            <a:pPr marL="171450" indent="-171450">
              <a:buFont typeface="Arial" panose="020B0604020202020204" pitchFamily="34" charset="0"/>
              <a:buChar char="•"/>
            </a:pPr>
            <a:r>
              <a:rPr lang="en-GB" sz="1200" b="1" baseline="0" dirty="0"/>
              <a:t>Hidden currents and strong or unpredictable tides</a:t>
            </a:r>
          </a:p>
          <a:p>
            <a:endParaRPr lang="en-GB" sz="1200" b="1" baseline="0" dirty="0"/>
          </a:p>
          <a:p>
            <a:r>
              <a:rPr lang="en-GB" sz="1200" baseline="0" dirty="0"/>
              <a:t>Coastal water is tidal which can change and move very quickly. </a:t>
            </a:r>
          </a:p>
          <a:p>
            <a:endParaRPr lang="en-GB" sz="1200" baseline="0" dirty="0"/>
          </a:p>
          <a:p>
            <a:pPr marL="0" marR="0" lvl="0" indent="0" algn="l" defTabSz="931316" rtl="0" eaLnBrk="1" fontAlgn="auto" latinLnBrk="0" hangingPunct="1">
              <a:lnSpc>
                <a:spcPct val="100000"/>
              </a:lnSpc>
              <a:spcBef>
                <a:spcPts val="0"/>
              </a:spcBef>
              <a:spcAft>
                <a:spcPts val="0"/>
              </a:spcAft>
              <a:buClrTx/>
              <a:buSzTx/>
              <a:buFontTx/>
              <a:buNone/>
              <a:tabLst/>
              <a:defRPr/>
            </a:pPr>
            <a:r>
              <a:rPr lang="en-GB" sz="1200" baseline="0" dirty="0"/>
              <a:t>In a coastal bay or wherever the water is tidal, including rivers near the coast, dangers will move from tide-to-tide, day-to-day. One day you might have felt safe and the mud/sand appeared stable, however this does not mean it will be the same the following day.</a:t>
            </a:r>
            <a:r>
              <a:rPr lang="en-GB" sz="1200" b="0" baseline="0" dirty="0"/>
              <a:t> The tide can change quickly and it can become very dangerous in terms of the underfoot conditions.</a:t>
            </a:r>
            <a:r>
              <a:rPr lang="en-GB" sz="1200" b="1" dirty="0"/>
              <a:t> </a:t>
            </a:r>
            <a:r>
              <a:rPr lang="en-GB" sz="1200" baseline="0" dirty="0"/>
              <a:t>Powerful hidden currents may also run unseen below the surface.</a:t>
            </a:r>
          </a:p>
          <a:p>
            <a:pPr marL="0" marR="0" lvl="0" indent="0" algn="l" defTabSz="931316"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31316" rtl="0" eaLnBrk="1" fontAlgn="auto" latinLnBrk="0" hangingPunct="1">
              <a:lnSpc>
                <a:spcPct val="100000"/>
              </a:lnSpc>
              <a:spcBef>
                <a:spcPts val="0"/>
              </a:spcBef>
              <a:spcAft>
                <a:spcPts val="0"/>
              </a:spcAft>
              <a:buClrTx/>
              <a:buSzTx/>
              <a:buFontTx/>
              <a:buNone/>
              <a:tabLst/>
              <a:defRPr/>
            </a:pPr>
            <a:r>
              <a:rPr lang="en-GB" sz="1200" baseline="0" dirty="0"/>
              <a:t>Some of the rivers in Lancashire are tidal and these can also have powerful hidden currents that run unseen below the surface.</a:t>
            </a:r>
          </a:p>
          <a:p>
            <a:pPr marL="0" marR="0" lvl="0" indent="0" algn="l" defTabSz="931316" rtl="0" eaLnBrk="1" fontAlgn="auto" latinLnBrk="0" hangingPunct="1">
              <a:lnSpc>
                <a:spcPct val="100000"/>
              </a:lnSpc>
              <a:spcBef>
                <a:spcPts val="0"/>
              </a:spcBef>
              <a:spcAft>
                <a:spcPts val="0"/>
              </a:spcAft>
              <a:buClrTx/>
              <a:buSzTx/>
              <a:buFontTx/>
              <a:buNone/>
              <a:tabLst/>
              <a:defRPr/>
            </a:pPr>
            <a:endParaRPr lang="en-GB" sz="1200" baseline="0" dirty="0"/>
          </a:p>
          <a:p>
            <a:pPr marL="171450" indent="-171450">
              <a:buFont typeface="Arial" panose="020B0604020202020204" pitchFamily="34" charset="0"/>
              <a:buChar char="•"/>
            </a:pPr>
            <a:r>
              <a:rPr lang="en-GB" sz="1200" b="1" baseline="0" dirty="0"/>
              <a:t>Rubbish on or under the water</a:t>
            </a:r>
            <a:r>
              <a:rPr lang="en-GB" sz="1200" baseline="0" dirty="0"/>
              <a:t> </a:t>
            </a:r>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Fly-tippers, vandals and adverse weather conditions mean that quantities of rubbish, trees, shopping trolleys etc. end up in our water courses including ponds, lakes and canals. As well as landing on something or getting caught up in it when the water is moving, meaning getting out is made more difficult, this rubbish/debris can cause severe injury to a person should they hit it in the water.</a:t>
            </a:r>
          </a:p>
          <a:p>
            <a:endParaRPr lang="en-GB" sz="1200" baseline="0" dirty="0"/>
          </a:p>
          <a:p>
            <a:pPr marL="171450" indent="-171450">
              <a:buFont typeface="Arial" panose="020B0604020202020204" pitchFamily="34" charset="0"/>
              <a:buChar char="•"/>
            </a:pPr>
            <a:r>
              <a:rPr lang="en-GB" sz="1200" b="1" baseline="0" dirty="0"/>
              <a:t>Polluted water</a:t>
            </a:r>
            <a:r>
              <a:rPr lang="en-GB" sz="1200" baseline="0" dirty="0"/>
              <a:t> </a:t>
            </a:r>
          </a:p>
          <a:p>
            <a:endParaRPr lang="en-GB" sz="1200" baseline="0" dirty="0"/>
          </a:p>
          <a:p>
            <a:r>
              <a:rPr lang="en-GB" sz="1200" baseline="0" dirty="0"/>
              <a:t>There may be different types of pollution in the water. These can include water-borne diseases and bacteria from both human and wildlife. There may also be chemicals in the water.</a:t>
            </a:r>
          </a:p>
          <a:p>
            <a:endParaRPr lang="en-GB" sz="1200" baseline="0" dirty="0"/>
          </a:p>
          <a:p>
            <a:r>
              <a:rPr lang="en-GB" sz="1200" baseline="0" dirty="0"/>
              <a:t>If appropriate you may refer to the potential illnesses. These include:</a:t>
            </a:r>
          </a:p>
          <a:p>
            <a:r>
              <a:rPr lang="en-GB" sz="1200" baseline="0" dirty="0"/>
              <a:t>Trachoma - an eye infection that turns your eyelashes inside-out and could lead to blindness.</a:t>
            </a:r>
          </a:p>
          <a:p>
            <a:r>
              <a:rPr lang="en-GB" sz="1200" baseline="0" dirty="0"/>
              <a:t>Cryptosporidium (pronounced sip-to-</a:t>
            </a:r>
            <a:r>
              <a:rPr lang="en-GB" sz="1200" baseline="0" dirty="0" err="1"/>
              <a:t>sper</a:t>
            </a:r>
            <a:r>
              <a:rPr lang="en-GB" sz="1200" baseline="0" dirty="0"/>
              <a:t>-</a:t>
            </a:r>
            <a:r>
              <a:rPr lang="en-GB" sz="1200" baseline="0" dirty="0" err="1"/>
              <a:t>idium</a:t>
            </a:r>
            <a:r>
              <a:rPr lang="en-GB" sz="1200" baseline="0" dirty="0"/>
              <a:t>) - a parasite that causes severe stomach cramps and </a:t>
            </a:r>
            <a:r>
              <a:rPr lang="en-GB" sz="1200" baseline="0" dirty="0" err="1"/>
              <a:t>diarrhea</a:t>
            </a:r>
            <a:r>
              <a:rPr lang="en-GB" sz="1200" baseline="0" dirty="0"/>
              <a:t>.</a:t>
            </a:r>
          </a:p>
          <a:p>
            <a:r>
              <a:rPr lang="en-GB" sz="1200" baseline="0" dirty="0"/>
              <a:t>Whipworm - worm eggs which hatch inside the body after being swallowed. </a:t>
            </a:r>
          </a:p>
          <a:p>
            <a:r>
              <a:rPr lang="en-GB" sz="1200" baseline="0" dirty="0"/>
              <a:t>Weil’s disease - an organ damaging disease caused by swallowing animal urine (particularly rats).</a:t>
            </a:r>
          </a:p>
          <a:p>
            <a:endParaRPr lang="en-GB" sz="1200" baseline="0" dirty="0"/>
          </a:p>
          <a:p>
            <a:endParaRPr lang="en-GB" sz="1200" b="1" baseline="0" dirty="0"/>
          </a:p>
          <a:p>
            <a:pPr marL="171450" indent="-171450">
              <a:buFont typeface="Arial" panose="020B0604020202020204" pitchFamily="34" charset="0"/>
              <a:buChar char="•"/>
            </a:pPr>
            <a:r>
              <a:rPr lang="en-GB" sz="1200" b="1" baseline="0" dirty="0"/>
              <a:t>Remote locations – no lifeguards or help close at hand</a:t>
            </a:r>
          </a:p>
          <a:p>
            <a:endParaRPr lang="en-GB" sz="1200" baseline="0" dirty="0"/>
          </a:p>
          <a:p>
            <a:r>
              <a:rPr lang="en-GB" sz="1200" baseline="0" dirty="0"/>
              <a:t>If a person gets into difficulty then unless the area is patrolled by lifeguards or people are out and about the likelihood of them being rescued may be slim and anyone entering the water to rescue them has the potential to become a drowning statistic too. If the location is remote this will have its own problems with access and time for help to arrive. Mobile phone signals could be weak or non-existent.</a:t>
            </a:r>
            <a:endParaRPr lang="en-GB" sz="1200" dirty="0"/>
          </a:p>
          <a:p>
            <a:endParaRPr lang="en-GB" sz="1200" baseline="0" dirty="0"/>
          </a:p>
          <a:p>
            <a:r>
              <a:rPr lang="en-GB" sz="1200" baseline="0" dirty="0"/>
              <a:t>In addition to the dangers on the slide depending on the audience the following could be mentioned:</a:t>
            </a:r>
          </a:p>
          <a:p>
            <a:endParaRPr lang="en-GB" sz="1200" baseline="0" dirty="0"/>
          </a:p>
          <a:p>
            <a:pPr marL="171450" indent="-171450">
              <a:buFont typeface="Arial" panose="020B0604020202020204" pitchFamily="34" charset="0"/>
              <a:buChar char="•"/>
            </a:pPr>
            <a:r>
              <a:rPr lang="en-GB" sz="1200" b="1" baseline="0" dirty="0"/>
              <a:t>Mud and ‘quicksand’</a:t>
            </a:r>
          </a:p>
          <a:p>
            <a:pPr marL="171450" indent="-171450">
              <a:buFont typeface="Arial" panose="020B0604020202020204" pitchFamily="34" charset="0"/>
              <a:buChar char="•"/>
            </a:pPr>
            <a:endParaRPr lang="en-GB" sz="1200" b="1" baseline="0" dirty="0"/>
          </a:p>
          <a:p>
            <a:r>
              <a:rPr lang="en-GB" sz="1200" b="0" dirty="0"/>
              <a:t>Mud and sand mixed with water can </a:t>
            </a:r>
            <a:r>
              <a:rPr lang="en-GB" sz="1200" b="0" dirty="0">
                <a:solidFill>
                  <a:schemeClr val="tx1"/>
                </a:solidFill>
              </a:rPr>
              <a:t>cause what is often </a:t>
            </a:r>
            <a:r>
              <a:rPr lang="en-GB" sz="1200" b="0" baseline="0" dirty="0">
                <a:solidFill>
                  <a:schemeClr val="tx1"/>
                </a:solidFill>
              </a:rPr>
              <a:t>referred to as ‘quicksand’ and i</a:t>
            </a:r>
            <a:r>
              <a:rPr lang="en-GB" sz="1200" dirty="0">
                <a:solidFill>
                  <a:schemeClr val="tx1"/>
                </a:solidFill>
              </a:rPr>
              <a:t>t is very difficult to see </a:t>
            </a:r>
            <a:r>
              <a:rPr lang="en-GB" sz="1200" dirty="0"/>
              <a:t>danger areas.</a:t>
            </a:r>
            <a:r>
              <a:rPr lang="en-GB" sz="1200" baseline="0" dirty="0"/>
              <a:t> There are not always noticeable signs to tell you that the area where you are is dangerous. Some areas of the beach are particularly dangerous and you could start to ‘sink’ very quickly – moving around once your feet have become stuck can make the situation worse. In no time at all you could be up to your knees or waist and unable to free yourself.</a:t>
            </a:r>
          </a:p>
          <a:p>
            <a:endParaRPr lang="en-GB" sz="1200" baseline="0" dirty="0"/>
          </a:p>
          <a:p>
            <a:r>
              <a:rPr lang="en-GB" sz="1200" baseline="0" dirty="0"/>
              <a:t>Stress that it is highly unlikely you would sink completely, however the danger is that you would become stuck and the tide would come in, potentially rising up over you.</a:t>
            </a:r>
          </a:p>
          <a:p>
            <a:pPr marL="0" marR="0" indent="0" algn="l" defTabSz="93123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indent="0" algn="l" defTabSz="93123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indent="0" algn="l" defTabSz="93123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You may wish to stress particular aspects according the circumstances and location of where the session is taking place.</a:t>
            </a:r>
            <a:endParaRPr lang="en-US" sz="1200" baseline="0" dirty="0">
              <a:cs typeface="Arial" panose="020B0604020202020204" pitchFamily="34" charset="0"/>
            </a:endParaRPr>
          </a:p>
          <a:p>
            <a:pPr defTabSz="931236">
              <a:defRPr/>
            </a:pPr>
            <a:endParaRPr lang="en-US" sz="1200" b="0" baseline="0" dirty="0">
              <a:cs typeface="Arial" panose="020B0604020202020204" pitchFamily="34" charset="0"/>
            </a:endParaRPr>
          </a:p>
          <a:p>
            <a:pPr defTabSz="931236">
              <a:defRPr/>
            </a:pPr>
            <a:endParaRPr lang="en-US" sz="1200" b="0" baseline="0" dirty="0">
              <a:cs typeface="Arial" panose="020B0604020202020204" pitchFamily="34" charset="0"/>
            </a:endParaRPr>
          </a:p>
          <a:p>
            <a:pPr defTabSz="931236">
              <a:defRPr/>
            </a:pPr>
            <a:r>
              <a:rPr lang="en-GB" sz="1200" b="1" dirty="0"/>
              <a:t>Own Notes:</a:t>
            </a:r>
          </a:p>
          <a:p>
            <a:endParaRPr lang="en-GB" dirty="0"/>
          </a:p>
        </p:txBody>
      </p:sp>
      <p:sp>
        <p:nvSpPr>
          <p:cNvPr id="4" name="Slide Number Placeholder 3"/>
          <p:cNvSpPr>
            <a:spLocks noGrp="1"/>
          </p:cNvSpPr>
          <p:nvPr>
            <p:ph type="sldNum" sz="quarter" idx="10"/>
          </p:nvPr>
        </p:nvSpPr>
        <p:spPr/>
        <p:txBody>
          <a:bodyPr/>
          <a:lstStyle/>
          <a:p>
            <a:fld id="{61CB917D-4D85-4499-860E-8F143F9ABBBE}" type="slidenum">
              <a:rPr lang="en-GB" smtClean="0"/>
              <a:t>5</a:t>
            </a:fld>
            <a:endParaRPr lang="en-GB"/>
          </a:p>
        </p:txBody>
      </p:sp>
    </p:spTree>
    <p:extLst>
      <p:ext uri="{BB962C8B-B14F-4D97-AF65-F5344CB8AC3E}">
        <p14:creationId xmlns:p14="http://schemas.microsoft.com/office/powerpoint/2010/main" val="38045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400" b="1" dirty="0">
                <a:effectLst/>
                <a:latin typeface="+mn-lt"/>
                <a:ea typeface="Calibri"/>
                <a:cs typeface="Times New Roman"/>
              </a:rPr>
              <a:t>Effects of Cold Water Shock</a:t>
            </a:r>
            <a:endParaRPr lang="en-GB" sz="1400" dirty="0">
              <a:effectLst/>
              <a:latin typeface="+mn-lt"/>
              <a:ea typeface="Calibri"/>
              <a:cs typeface="Times New Roman"/>
            </a:endParaRPr>
          </a:p>
          <a:p>
            <a:pPr>
              <a:lnSpc>
                <a:spcPct val="100000"/>
              </a:lnSpc>
              <a:spcAft>
                <a:spcPts val="0"/>
              </a:spcAft>
            </a:pPr>
            <a:endParaRPr lang="en-US" sz="1200" dirty="0">
              <a:effectLst/>
              <a:latin typeface="+mn-lt"/>
              <a:ea typeface="Calibri"/>
              <a:cs typeface="Times New Roman"/>
            </a:endParaRPr>
          </a:p>
          <a:p>
            <a:pPr>
              <a:lnSpc>
                <a:spcPct val="100000"/>
              </a:lnSpc>
              <a:spcAft>
                <a:spcPts val="0"/>
              </a:spcAft>
            </a:pPr>
            <a:r>
              <a:rPr lang="en-US" sz="1200" dirty="0">
                <a:effectLst/>
                <a:latin typeface="+mn-lt"/>
                <a:ea typeface="Calibri"/>
                <a:cs typeface="Times New Roman"/>
              </a:rPr>
              <a:t>Explain that if you are suddenly immersed in cold water the cold water will carry heat away from the body 25 times faster than air of the same temperature.</a:t>
            </a:r>
            <a:r>
              <a:rPr lang="en-GB" sz="1200" dirty="0">
                <a:effectLst/>
                <a:latin typeface="+mn-lt"/>
                <a:ea typeface="Calibri"/>
                <a:cs typeface="Times New Roman"/>
              </a:rPr>
              <a:t> </a:t>
            </a:r>
            <a:r>
              <a:rPr lang="en-US" sz="1200" dirty="0">
                <a:effectLst/>
                <a:latin typeface="+mn-lt"/>
                <a:ea typeface="Calibri"/>
                <a:cs typeface="Times New Roman"/>
              </a:rPr>
              <a:t>As a result you may struggle to function properly; become disorientated and eventually unconscious.</a:t>
            </a:r>
            <a:endParaRPr lang="en-GB" sz="1200" dirty="0">
              <a:effectLst/>
              <a:latin typeface="+mn-lt"/>
              <a:ea typeface="Calibri"/>
              <a:cs typeface="Times New Roman"/>
            </a:endParaRPr>
          </a:p>
          <a:p>
            <a:pPr>
              <a:lnSpc>
                <a:spcPct val="100000"/>
              </a:lnSpc>
              <a:spcAft>
                <a:spcPts val="0"/>
              </a:spcAft>
            </a:pPr>
            <a:endParaRPr lang="en-US" sz="1200" dirty="0">
              <a:effectLst/>
              <a:latin typeface="+mn-lt"/>
              <a:ea typeface="Calibri"/>
              <a:cs typeface="Times New Roman"/>
            </a:endParaRPr>
          </a:p>
          <a:p>
            <a:pPr>
              <a:lnSpc>
                <a:spcPct val="100000"/>
              </a:lnSpc>
              <a:spcAft>
                <a:spcPts val="0"/>
              </a:spcAft>
            </a:pPr>
            <a:r>
              <a:rPr lang="en-US" sz="1200" dirty="0">
                <a:effectLst/>
                <a:latin typeface="+mn-lt"/>
                <a:ea typeface="Calibri"/>
                <a:cs typeface="Times New Roman"/>
              </a:rPr>
              <a:t>Jumping into cold water can cause immediate physiological responses, the first of which is a “gasp” reflex.</a:t>
            </a:r>
            <a:endParaRPr lang="en-GB" sz="1200" dirty="0">
              <a:effectLst/>
              <a:latin typeface="+mn-lt"/>
              <a:ea typeface="Calibri"/>
              <a:cs typeface="Times New Roman"/>
            </a:endParaRPr>
          </a:p>
          <a:p>
            <a:pPr>
              <a:lnSpc>
                <a:spcPct val="100000"/>
              </a:lnSpc>
              <a:spcAft>
                <a:spcPts val="0"/>
              </a:spcAft>
            </a:pPr>
            <a:r>
              <a:rPr lang="en-US" sz="1200" dirty="0">
                <a:effectLst/>
                <a:latin typeface="+mn-lt"/>
                <a:ea typeface="Calibri"/>
                <a:cs typeface="Times New Roman"/>
              </a:rPr>
              <a:t>A reflex action is involuntary - if this happens when your head is under water, you are in deep trouble. </a:t>
            </a:r>
            <a:endParaRPr lang="en-GB" sz="1200" dirty="0">
              <a:effectLst/>
              <a:latin typeface="+mn-lt"/>
              <a:ea typeface="Calibri"/>
              <a:cs typeface="Times New Roman"/>
            </a:endParaRPr>
          </a:p>
          <a:p>
            <a:pPr>
              <a:lnSpc>
                <a:spcPct val="100000"/>
              </a:lnSpc>
              <a:spcAft>
                <a:spcPts val="0"/>
              </a:spcAft>
            </a:pPr>
            <a:endParaRPr lang="en-US" sz="1200" dirty="0">
              <a:effectLst/>
              <a:latin typeface="+mn-lt"/>
              <a:ea typeface="Calibri"/>
              <a:cs typeface="Times New Roman"/>
            </a:endParaRPr>
          </a:p>
          <a:p>
            <a:pPr>
              <a:lnSpc>
                <a:spcPct val="100000"/>
              </a:lnSpc>
              <a:spcAft>
                <a:spcPts val="0"/>
              </a:spcAft>
            </a:pPr>
            <a:r>
              <a:rPr lang="en-US" sz="1200" dirty="0">
                <a:effectLst/>
                <a:latin typeface="+mn-lt"/>
                <a:ea typeface="Calibri"/>
                <a:cs typeface="Times New Roman"/>
              </a:rPr>
              <a:t>Even in the summer, reservoir and quarry temperatures rarely get above 12°C. Even if it feels warm near the shoreline, it might drop dramatically the further out you go and that’s when your body might start reacting to the cold and you find yourself getting into trouble.</a:t>
            </a:r>
            <a:endParaRPr lang="en-GB" sz="1200" dirty="0">
              <a:effectLst/>
              <a:latin typeface="+mn-lt"/>
              <a:ea typeface="Calibri"/>
              <a:cs typeface="Times New Roman"/>
            </a:endParaRPr>
          </a:p>
          <a:p>
            <a:pPr>
              <a:lnSpc>
                <a:spcPct val="100000"/>
              </a:lnSpc>
              <a:spcAft>
                <a:spcPts val="0"/>
              </a:spcAft>
            </a:pPr>
            <a:endParaRPr lang="en-GB" sz="1200" b="1" dirty="0">
              <a:effectLst/>
              <a:latin typeface="+mn-lt"/>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black"/>
                </a:solidFill>
                <a:latin typeface="Calibri"/>
              </a:rPr>
              <a:t>Cold Water Shock also means that even strong swimmers can drown in ‘open water’ as they are more likely to take risks and/when entering the water.</a:t>
            </a:r>
          </a:p>
          <a:p>
            <a:pPr>
              <a:lnSpc>
                <a:spcPct val="100000"/>
              </a:lnSpc>
              <a:spcAft>
                <a:spcPts val="0"/>
              </a:spcAft>
            </a:pPr>
            <a:endParaRPr lang="en-GB" sz="1200" b="1" dirty="0">
              <a:effectLst/>
              <a:latin typeface="+mn-lt"/>
              <a:ea typeface="Calibri"/>
              <a:cs typeface="Times New Roman"/>
            </a:endParaRPr>
          </a:p>
          <a:p>
            <a:pPr>
              <a:lnSpc>
                <a:spcPct val="100000"/>
              </a:lnSpc>
              <a:spcAft>
                <a:spcPts val="0"/>
              </a:spcAft>
            </a:pPr>
            <a:endParaRPr lang="en-GB" sz="1200" b="1" dirty="0">
              <a:effectLst/>
              <a:latin typeface="+mn-lt"/>
              <a:ea typeface="Calibri"/>
              <a:cs typeface="Times New Roman"/>
            </a:endParaRPr>
          </a:p>
          <a:p>
            <a:pPr>
              <a:lnSpc>
                <a:spcPct val="100000"/>
              </a:lnSpc>
              <a:spcAft>
                <a:spcPts val="0"/>
              </a:spcAft>
            </a:pPr>
            <a:r>
              <a:rPr lang="en-GB" sz="1200" b="1" dirty="0">
                <a:effectLst/>
                <a:latin typeface="+mn-lt"/>
                <a:ea typeface="Calibri"/>
                <a:cs typeface="Times New Roman"/>
              </a:rPr>
              <a:t>Own Notes:</a:t>
            </a:r>
            <a:endParaRPr lang="en-GB" sz="1200" dirty="0">
              <a:effectLst/>
              <a:latin typeface="+mn-lt"/>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61CB917D-4D85-4499-860E-8F143F9ABBBE}" type="slidenum">
              <a:rPr lang="en-GB" smtClean="0"/>
              <a:t>6</a:t>
            </a:fld>
            <a:endParaRPr lang="en-GB"/>
          </a:p>
        </p:txBody>
      </p:sp>
    </p:spTree>
    <p:extLst>
      <p:ext uri="{BB962C8B-B14F-4D97-AF65-F5344CB8AC3E}">
        <p14:creationId xmlns:p14="http://schemas.microsoft.com/office/powerpoint/2010/main" val="1261217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Effects of Cold Water Shock</a:t>
            </a:r>
          </a:p>
          <a:p>
            <a:endParaRPr lang="en-GB" sz="1200" b="1" dirty="0">
              <a:latin typeface="+mn-lt"/>
            </a:endParaRPr>
          </a:p>
          <a:p>
            <a:r>
              <a:rPr lang="en-GB" sz="1200" b="0" dirty="0">
                <a:latin typeface="+mn-lt"/>
              </a:rPr>
              <a:t>Go through the effects of entering cold water, Stress that the timings will vary slightly from person to person but they are a good guide.</a:t>
            </a:r>
          </a:p>
          <a:p>
            <a:endParaRPr lang="en-GB" sz="1200" b="1" dirty="0">
              <a:latin typeface="+mn-lt"/>
            </a:endParaRPr>
          </a:p>
          <a:p>
            <a:r>
              <a:rPr lang="en-GB" sz="1200" b="1" dirty="0">
                <a:latin typeface="+mn-lt"/>
              </a:rPr>
              <a:t>Short Term (first 5 mins) </a:t>
            </a:r>
          </a:p>
          <a:p>
            <a:endParaRPr lang="en-GB" sz="1200" b="1" dirty="0">
              <a:latin typeface="+mn-lt"/>
            </a:endParaRPr>
          </a:p>
          <a:p>
            <a:r>
              <a:rPr lang="en-GB" sz="1200" b="1" dirty="0">
                <a:latin typeface="+mn-lt"/>
              </a:rPr>
              <a:t>Panic and Hyperventilation</a:t>
            </a:r>
          </a:p>
          <a:p>
            <a:endParaRPr lang="en-GB" sz="1200" b="1" dirty="0">
              <a:latin typeface="+mn-lt"/>
            </a:endParaRPr>
          </a:p>
          <a:p>
            <a:r>
              <a:rPr lang="en-GB" sz="1200" b="0" dirty="0">
                <a:latin typeface="+mn-lt"/>
              </a:rPr>
              <a:t>On entering the water it is likely to be much colder than the air temperature.</a:t>
            </a:r>
            <a:r>
              <a:rPr lang="en-GB" sz="1200" b="0" baseline="0" dirty="0">
                <a:latin typeface="+mn-lt"/>
              </a:rPr>
              <a:t> You may gasp for air which may increase the chance of inhaling water into your lungs. </a:t>
            </a:r>
          </a:p>
          <a:p>
            <a:endParaRPr lang="en-GB" sz="1200" b="0" baseline="0" dirty="0">
              <a:latin typeface="+mn-lt"/>
            </a:endParaRPr>
          </a:p>
          <a:p>
            <a:r>
              <a:rPr lang="en-GB" sz="1200" b="0" baseline="0" dirty="0">
                <a:latin typeface="+mn-lt"/>
              </a:rPr>
              <a:t>If you need to swim, lie on your back and try to float – spread your legs and arms out and, if you need to, gently move them to help float. Try not to use your legs to swim as the large muscles require lots of blood to function, this will draw the blood away from the core part of the body making it cool faster which will increase the chance of hypothermia.</a:t>
            </a:r>
            <a:endParaRPr lang="en-GB" sz="1200" b="0" dirty="0">
              <a:latin typeface="+mn-lt"/>
            </a:endParaRPr>
          </a:p>
          <a:p>
            <a:endParaRPr lang="en-GB" sz="1200" b="1" dirty="0">
              <a:latin typeface="+mn-lt"/>
            </a:endParaRPr>
          </a:p>
          <a:p>
            <a:pPr defTabSz="931316">
              <a:defRPr/>
            </a:pPr>
            <a:r>
              <a:rPr lang="en-GB" sz="1200" b="1" dirty="0">
                <a:latin typeface="+mn-lt"/>
              </a:rPr>
              <a:t>Possible heart related problems</a:t>
            </a:r>
            <a:r>
              <a:rPr lang="en-GB" sz="1200" b="1" baseline="0" dirty="0">
                <a:latin typeface="+mn-lt"/>
              </a:rPr>
              <a:t> - h</a:t>
            </a:r>
            <a:r>
              <a:rPr lang="en-GB" sz="1200" b="1" dirty="0">
                <a:latin typeface="+mn-lt"/>
              </a:rPr>
              <a:t>eart rate rises and blood tries to pumps faster. </a:t>
            </a:r>
          </a:p>
          <a:p>
            <a:pPr defTabSz="931316">
              <a:defRPr/>
            </a:pPr>
            <a:endParaRPr lang="en-GB" sz="1200" b="1" dirty="0">
              <a:latin typeface="+mn-lt"/>
            </a:endParaRPr>
          </a:p>
          <a:p>
            <a:r>
              <a:rPr lang="en-GB" sz="1200" b="0" dirty="0">
                <a:latin typeface="+mn-lt"/>
              </a:rPr>
              <a:t>Your heart rate</a:t>
            </a:r>
            <a:r>
              <a:rPr lang="en-GB" sz="1200" b="0" baseline="0" dirty="0">
                <a:latin typeface="+mn-lt"/>
              </a:rPr>
              <a:t> will rise drastically reducing its efficiency, which this may lead to heart failure.</a:t>
            </a:r>
            <a:endParaRPr lang="en-GB" sz="1200" b="1" baseline="0" dirty="0">
              <a:latin typeface="+mn-lt"/>
            </a:endParaRPr>
          </a:p>
          <a:p>
            <a:pPr defTabSz="931236">
              <a:defRPr/>
            </a:pPr>
            <a:endParaRPr lang="en-GB" altLang="en-US" sz="1200" b="1" dirty="0">
              <a:latin typeface="+mn-lt"/>
              <a:cs typeface="Arial" charset="0"/>
            </a:endParaRPr>
          </a:p>
          <a:p>
            <a:pPr defTabSz="931236">
              <a:defRPr/>
            </a:pPr>
            <a:r>
              <a:rPr lang="en-GB" altLang="en-US" sz="1200" b="1" dirty="0">
                <a:latin typeface="+mn-lt"/>
                <a:cs typeface="Arial" charset="0"/>
              </a:rPr>
              <a:t>Medium Term (from around 5 mins to around 30 mins)</a:t>
            </a:r>
          </a:p>
          <a:p>
            <a:pPr defTabSz="931236">
              <a:defRPr/>
            </a:pPr>
            <a:endParaRPr lang="en-GB" altLang="en-US" sz="1200" b="1" dirty="0">
              <a:latin typeface="+mn-lt"/>
              <a:cs typeface="Arial" charset="0"/>
            </a:endParaRPr>
          </a:p>
          <a:p>
            <a:pPr defTabSz="931236">
              <a:defRPr/>
            </a:pPr>
            <a:r>
              <a:rPr lang="en-GB" altLang="en-US" sz="1200" b="1" dirty="0">
                <a:latin typeface="+mn-lt"/>
                <a:cs typeface="Arial" charset="0"/>
              </a:rPr>
              <a:t>Arms</a:t>
            </a:r>
            <a:r>
              <a:rPr lang="en-GB" altLang="en-US" sz="1200" b="1" baseline="0" dirty="0">
                <a:latin typeface="+mn-lt"/>
                <a:cs typeface="Arial" charset="0"/>
              </a:rPr>
              <a:t> and legs</a:t>
            </a:r>
            <a:r>
              <a:rPr lang="en-GB" altLang="en-US" sz="1200" b="1" dirty="0">
                <a:latin typeface="+mn-lt"/>
                <a:cs typeface="Arial" charset="0"/>
              </a:rPr>
              <a:t> start</a:t>
            </a:r>
            <a:r>
              <a:rPr lang="en-GB" altLang="en-US" sz="1200" b="1" baseline="0" dirty="0">
                <a:latin typeface="+mn-lt"/>
                <a:cs typeface="Arial" charset="0"/>
              </a:rPr>
              <a:t> </a:t>
            </a:r>
            <a:r>
              <a:rPr lang="en-GB" altLang="en-US" sz="1200" b="1" dirty="0">
                <a:latin typeface="+mn-lt"/>
                <a:cs typeface="Arial" charset="0"/>
              </a:rPr>
              <a:t>cooling rapidly</a:t>
            </a:r>
          </a:p>
          <a:p>
            <a:pPr defTabSz="931236">
              <a:defRPr/>
            </a:pPr>
            <a:endParaRPr lang="en-GB" altLang="en-US" sz="1200" b="1" dirty="0">
              <a:latin typeface="+mn-lt"/>
              <a:cs typeface="Arial" charset="0"/>
            </a:endParaRPr>
          </a:p>
          <a:p>
            <a:pPr defTabSz="931236">
              <a:defRPr/>
            </a:pPr>
            <a:r>
              <a:rPr lang="en-GB" altLang="en-US" sz="1200" dirty="0">
                <a:latin typeface="+mn-lt"/>
                <a:cs typeface="Arial" charset="0"/>
              </a:rPr>
              <a:t>The body will start to reduce the blood flow to the extremities and direct it to the core area to protect the vital organs.</a:t>
            </a:r>
          </a:p>
          <a:p>
            <a:pPr defTabSz="931236">
              <a:defRPr/>
            </a:pPr>
            <a:endParaRPr lang="en-GB" altLang="en-US" sz="1200" b="1" dirty="0">
              <a:latin typeface="+mn-lt"/>
              <a:cs typeface="Arial" charset="0"/>
            </a:endParaRPr>
          </a:p>
          <a:p>
            <a:pPr defTabSz="931236">
              <a:defRPr/>
            </a:pPr>
            <a:r>
              <a:rPr lang="en-GB" altLang="en-US" sz="1200" b="1" dirty="0">
                <a:latin typeface="+mn-lt"/>
                <a:cs typeface="Arial" charset="0"/>
              </a:rPr>
              <a:t>Loss of strength and endurance</a:t>
            </a:r>
          </a:p>
          <a:p>
            <a:pPr defTabSz="931236">
              <a:defRPr/>
            </a:pPr>
            <a:endParaRPr lang="en-GB" altLang="en-US" sz="1200" b="1" dirty="0">
              <a:latin typeface="+mn-lt"/>
              <a:cs typeface="Arial" charset="0"/>
            </a:endParaRPr>
          </a:p>
          <a:p>
            <a:pPr defTabSz="931236">
              <a:defRPr/>
            </a:pPr>
            <a:r>
              <a:rPr lang="en-GB" altLang="en-US" sz="1200" dirty="0">
                <a:latin typeface="+mn-lt"/>
                <a:cs typeface="Arial" charset="0"/>
              </a:rPr>
              <a:t>Over approximately the next 10 minutes you will lose the effective use of your fingers, arms and legs for any meaningful movement.</a:t>
            </a:r>
          </a:p>
          <a:p>
            <a:endParaRPr lang="en-GB" sz="1200" b="1" baseline="0" dirty="0">
              <a:latin typeface="+mn-lt"/>
            </a:endParaRPr>
          </a:p>
          <a:p>
            <a:pPr defTabSz="931236">
              <a:defRPr/>
            </a:pPr>
            <a:r>
              <a:rPr lang="en-GB" sz="1200" b="1" dirty="0">
                <a:latin typeface="+mn-lt"/>
              </a:rPr>
              <a:t>Longer Term (30 mins +)</a:t>
            </a:r>
          </a:p>
          <a:p>
            <a:pPr defTabSz="931236">
              <a:defRPr/>
            </a:pPr>
            <a:endParaRPr lang="en-GB" sz="1200" b="1" dirty="0">
              <a:latin typeface="+mn-lt"/>
            </a:endParaRPr>
          </a:p>
          <a:p>
            <a:pPr defTabSz="931236">
              <a:defRPr/>
            </a:pPr>
            <a:r>
              <a:rPr lang="en-GB" sz="1200" b="1" dirty="0">
                <a:latin typeface="+mn-lt"/>
              </a:rPr>
              <a:t>Core body temperature drops below 35°c (Hypothermia)</a:t>
            </a:r>
          </a:p>
          <a:p>
            <a:pPr defTabSz="931236">
              <a:defRPr/>
            </a:pPr>
            <a:endParaRPr lang="en-GB" sz="1200" b="1" dirty="0">
              <a:latin typeface="+mn-lt"/>
            </a:endParaRPr>
          </a:p>
          <a:p>
            <a:pPr defTabSz="931236">
              <a:defRPr/>
            </a:pPr>
            <a:r>
              <a:rPr lang="en-GB" sz="1200" b="0" dirty="0">
                <a:latin typeface="+mn-lt"/>
              </a:rPr>
              <a:t>It will be very difficult to try and stay afloat due to having very little energy in the muscles to move adequately.</a:t>
            </a:r>
            <a:endParaRPr lang="en-GB" sz="1200" b="1" dirty="0">
              <a:latin typeface="+mn-lt"/>
            </a:endParaRPr>
          </a:p>
          <a:p>
            <a:pPr defTabSz="931236">
              <a:defRPr/>
            </a:pPr>
            <a:endParaRPr lang="en-GB" sz="1200" b="1" dirty="0">
              <a:latin typeface="+mn-lt"/>
            </a:endParaRPr>
          </a:p>
          <a:p>
            <a:pPr defTabSz="931236">
              <a:defRPr/>
            </a:pPr>
            <a:r>
              <a:rPr lang="en-GB" sz="1200" b="1" dirty="0">
                <a:latin typeface="+mn-lt"/>
              </a:rPr>
              <a:t>Disorientation and confusion</a:t>
            </a:r>
          </a:p>
          <a:p>
            <a:pPr defTabSz="931236">
              <a:defRPr/>
            </a:pPr>
            <a:endParaRPr lang="en-GB" sz="1200" b="1" dirty="0">
              <a:latin typeface="+mn-lt"/>
            </a:endParaRPr>
          </a:p>
          <a:p>
            <a:pPr defTabSz="931236">
              <a:defRPr/>
            </a:pPr>
            <a:r>
              <a:rPr lang="en-GB" sz="1200" b="0" dirty="0">
                <a:latin typeface="+mn-lt"/>
              </a:rPr>
              <a:t>Normal</a:t>
            </a:r>
            <a:r>
              <a:rPr lang="en-GB" sz="1200" b="0" baseline="0" dirty="0">
                <a:latin typeface="+mn-lt"/>
              </a:rPr>
              <a:t> decision making will be greatly reduced and rational thought will be difficult.</a:t>
            </a:r>
            <a:endParaRPr lang="en-GB" sz="1200" b="0" dirty="0">
              <a:latin typeface="+mn-lt"/>
            </a:endParaRPr>
          </a:p>
          <a:p>
            <a:pPr defTabSz="931236">
              <a:defRPr/>
            </a:pPr>
            <a:endParaRPr lang="en-GB" sz="1200" b="1" dirty="0">
              <a:latin typeface="+mn-lt"/>
            </a:endParaRPr>
          </a:p>
          <a:p>
            <a:pPr defTabSz="931236">
              <a:defRPr/>
            </a:pPr>
            <a:r>
              <a:rPr lang="en-GB" sz="1200" b="1" dirty="0">
                <a:latin typeface="+mn-lt"/>
              </a:rPr>
              <a:t>Fall unconscious</a:t>
            </a:r>
          </a:p>
          <a:p>
            <a:pPr defTabSz="931236">
              <a:defRPr/>
            </a:pPr>
            <a:endParaRPr lang="en-GB" sz="1200" b="1" dirty="0">
              <a:latin typeface="+mn-lt"/>
            </a:endParaRPr>
          </a:p>
          <a:p>
            <a:pPr defTabSz="931236">
              <a:defRPr/>
            </a:pPr>
            <a:r>
              <a:rPr lang="en-GB" sz="1200" b="0" dirty="0">
                <a:latin typeface="+mn-lt"/>
              </a:rPr>
              <a:t>With reduced energy the body will naturally fall unconscious to try and save what energy it has left</a:t>
            </a:r>
            <a:r>
              <a:rPr lang="en-GB" sz="1200" b="0" baseline="0" dirty="0">
                <a:latin typeface="+mn-lt"/>
              </a:rPr>
              <a:t> - </a:t>
            </a:r>
            <a:r>
              <a:rPr lang="en-GB" sz="1200" b="0" dirty="0">
                <a:latin typeface="+mn-lt"/>
              </a:rPr>
              <a:t>this</a:t>
            </a:r>
            <a:r>
              <a:rPr lang="en-GB" sz="1200" b="0" baseline="0" dirty="0">
                <a:latin typeface="+mn-lt"/>
              </a:rPr>
              <a:t> is likely to lead to drowning.</a:t>
            </a:r>
            <a:endParaRPr lang="en-GB" sz="1200" b="0" dirty="0">
              <a:latin typeface="+mn-lt"/>
            </a:endParaRPr>
          </a:p>
          <a:p>
            <a:endParaRPr lang="en-GB" sz="1200" b="1" baseline="0" dirty="0">
              <a:latin typeface="+mn-lt"/>
            </a:endParaRPr>
          </a:p>
          <a:p>
            <a:endParaRPr lang="en-GB" sz="1200" b="1" baseline="0" dirty="0">
              <a:latin typeface="+mn-lt"/>
            </a:endParaRPr>
          </a:p>
          <a:p>
            <a:pPr defTabSz="931236">
              <a:defRPr/>
            </a:pPr>
            <a:r>
              <a:rPr lang="en-GB" sz="1200" b="1" dirty="0">
                <a:latin typeface="+mn-lt"/>
              </a:rPr>
              <a:t>Own Notes:</a:t>
            </a:r>
          </a:p>
          <a:p>
            <a:endParaRPr lang="en-GB" b="1" dirty="0"/>
          </a:p>
          <a:p>
            <a:endParaRPr lang="en-GB" b="1" dirty="0"/>
          </a:p>
          <a:p>
            <a:endParaRPr lang="en-GB" b="1" dirty="0"/>
          </a:p>
        </p:txBody>
      </p:sp>
      <p:sp>
        <p:nvSpPr>
          <p:cNvPr id="4" name="Slide Number Placeholder 3"/>
          <p:cNvSpPr>
            <a:spLocks noGrp="1"/>
          </p:cNvSpPr>
          <p:nvPr>
            <p:ph type="sldNum" sz="quarter" idx="10"/>
          </p:nvPr>
        </p:nvSpPr>
        <p:spPr/>
        <p:txBody>
          <a:bodyPr/>
          <a:lstStyle/>
          <a:p>
            <a:fld id="{61CB917D-4D85-4499-860E-8F143F9ABBBE}" type="slidenum">
              <a:rPr lang="en-GB" smtClean="0"/>
              <a:t>7</a:t>
            </a:fld>
            <a:endParaRPr lang="en-GB"/>
          </a:p>
        </p:txBody>
      </p:sp>
    </p:spTree>
    <p:extLst>
      <p:ext uri="{BB962C8B-B14F-4D97-AF65-F5344CB8AC3E}">
        <p14:creationId xmlns:p14="http://schemas.microsoft.com/office/powerpoint/2010/main" val="247660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tx1"/>
                </a:solidFill>
              </a:rPr>
              <a:t>Tombstoning</a:t>
            </a:r>
          </a:p>
          <a:p>
            <a:endParaRPr lang="en-US" sz="1200" baseline="0" dirty="0"/>
          </a:p>
          <a:p>
            <a:r>
              <a:rPr lang="en-US" sz="1200" baseline="0" dirty="0"/>
              <a:t>Ask the learners to briefly consider the following - </a:t>
            </a:r>
          </a:p>
          <a:p>
            <a:endParaRPr lang="en-US" sz="1200" baseline="0" dirty="0"/>
          </a:p>
          <a:p>
            <a:r>
              <a:rPr lang="en-US" sz="1200" b="1" baseline="0" dirty="0"/>
              <a:t>What is ‘tombstoning’? </a:t>
            </a:r>
          </a:p>
          <a:p>
            <a:endParaRPr lang="en-US" sz="1200" b="1" baseline="0" dirty="0"/>
          </a:p>
          <a:p>
            <a:r>
              <a:rPr lang="en-GB" sz="1200" b="0" dirty="0"/>
              <a:t>Click for a definition of tombstoning to appear </a:t>
            </a:r>
          </a:p>
          <a:p>
            <a:r>
              <a:rPr lang="en-US" sz="1200" b="1" dirty="0">
                <a:solidFill>
                  <a:schemeClr val="bg1"/>
                </a:solidFill>
              </a:rPr>
              <a:t>Tombstoning is a term given to a high-risk activity involving people jumping from heights into water. </a:t>
            </a:r>
            <a:r>
              <a:rPr lang="en-US" sz="1200" b="0" dirty="0">
                <a:solidFill>
                  <a:schemeClr val="bg1"/>
                </a:solidFill>
              </a:rPr>
              <a:t>The heights could include </a:t>
            </a:r>
            <a:r>
              <a:rPr lang="en-US" sz="1200" b="0" baseline="0" dirty="0"/>
              <a:t>cliffs </a:t>
            </a:r>
            <a:r>
              <a:rPr lang="en-US" sz="1200" baseline="0" dirty="0"/>
              <a:t>or bridges.</a:t>
            </a:r>
            <a:endParaRPr lang="en-GB" sz="1200" b="0" dirty="0"/>
          </a:p>
          <a:p>
            <a:endParaRPr lang="en-US" sz="1200" b="1" baseline="0" dirty="0"/>
          </a:p>
          <a:p>
            <a:r>
              <a:rPr lang="en-US" sz="1200" b="1" baseline="0" dirty="0"/>
              <a:t>Consider why would people choose to do it?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Give, or expand on, reasons why people take part in tombstoning -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sz="1200" b="1" baseline="0" dirty="0"/>
          </a:p>
          <a:p>
            <a:pPr marL="174607" indent="-174607">
              <a:buFont typeface="Arial" panose="020B0604020202020204" pitchFamily="34" charset="0"/>
              <a:buChar char="•"/>
            </a:pPr>
            <a:r>
              <a:rPr lang="en-US" sz="1200" baseline="0" dirty="0"/>
              <a:t>Peer pressure</a:t>
            </a:r>
          </a:p>
          <a:p>
            <a:pPr marL="174607" indent="-174607">
              <a:buFont typeface="Arial" panose="020B0604020202020204" pitchFamily="34" charset="0"/>
              <a:buChar char="•"/>
            </a:pPr>
            <a:r>
              <a:rPr lang="en-US" sz="1200" baseline="0" dirty="0"/>
              <a:t>Adrenaline</a:t>
            </a:r>
          </a:p>
          <a:p>
            <a:pPr marL="174607" indent="-174607">
              <a:buFont typeface="Arial" panose="020B0604020202020204" pitchFamily="34" charset="0"/>
              <a:buChar char="•"/>
            </a:pPr>
            <a:r>
              <a:rPr lang="en-US" sz="1200" baseline="0" dirty="0"/>
              <a:t>Curious</a:t>
            </a:r>
          </a:p>
          <a:p>
            <a:pPr marL="174607" indent="-174607">
              <a:buFont typeface="Arial" panose="020B0604020202020204" pitchFamily="34" charset="0"/>
              <a:buChar char="•"/>
            </a:pPr>
            <a:r>
              <a:rPr lang="en-US" sz="1200" baseline="0" dirty="0"/>
              <a:t>Not aware of the dangers</a:t>
            </a:r>
          </a:p>
          <a:p>
            <a:pPr marL="174607" indent="-174607">
              <a:buFont typeface="Arial" panose="020B0604020202020204" pitchFamily="34" charset="0"/>
              <a:buChar char="•"/>
            </a:pPr>
            <a:r>
              <a:rPr lang="en-US" sz="1200" baseline="0" dirty="0"/>
              <a:t>See other people doing it</a:t>
            </a:r>
          </a:p>
          <a:p>
            <a:pPr defTabSz="931236">
              <a:defRPr/>
            </a:pPr>
            <a:endParaRPr lang="en-GB" sz="1200" b="1" dirty="0"/>
          </a:p>
          <a:p>
            <a:pPr defTabSz="931236">
              <a:defRPr/>
            </a:pPr>
            <a:r>
              <a:rPr lang="en-GB" sz="1200" b="0" baseline="0" dirty="0"/>
              <a:t>Explain that </a:t>
            </a:r>
            <a:r>
              <a:rPr lang="en-US" sz="1200" b="0" baseline="0" dirty="0"/>
              <a:t>Tombstoning is incredibly dangerous because:</a:t>
            </a:r>
          </a:p>
          <a:p>
            <a:pPr defTabSz="931236">
              <a:defRPr/>
            </a:pPr>
            <a:endParaRPr lang="en-US" sz="1200" baseline="0" dirty="0"/>
          </a:p>
          <a:p>
            <a:pPr marL="174607" indent="-174607">
              <a:buFont typeface="Arial" panose="020B0604020202020204" pitchFamily="34" charset="0"/>
              <a:buChar char="•"/>
            </a:pPr>
            <a:r>
              <a:rPr lang="en-US" sz="1200" baseline="0" dirty="0"/>
              <a:t>The water depth could alter with the tide, and it might be shallower than you think.</a:t>
            </a:r>
          </a:p>
          <a:p>
            <a:pPr marL="174607" indent="-174607">
              <a:buFont typeface="Arial" panose="020B0604020202020204" pitchFamily="34" charset="0"/>
              <a:buChar char="•"/>
            </a:pPr>
            <a:r>
              <a:rPr lang="en-US" sz="1200" baseline="0" dirty="0"/>
              <a:t>There may be submerged objects like rocks that aren’t visible from the surface of the water.</a:t>
            </a:r>
          </a:p>
          <a:p>
            <a:pPr marL="174607" indent="-174607">
              <a:buFont typeface="Arial" panose="020B0604020202020204" pitchFamily="34" charset="0"/>
              <a:buChar char="•"/>
            </a:pPr>
            <a:r>
              <a:rPr lang="en-US" sz="1200" baseline="0" dirty="0"/>
              <a:t>Even if the water is deeper the cold temperature of the water can cause your body to go into shock causing hyperventilation, disorientation and cramps making it very difficult to swim.</a:t>
            </a:r>
          </a:p>
          <a:p>
            <a:pPr marL="174607" indent="-174607">
              <a:buFont typeface="Arial" panose="020B0604020202020204" pitchFamily="34" charset="0"/>
              <a:buChar char="•"/>
            </a:pPr>
            <a:r>
              <a:rPr lang="en-US" sz="1200" baseline="0" dirty="0"/>
              <a:t>There may be strong currents in the water, which could sweep you away.</a:t>
            </a:r>
          </a:p>
          <a:p>
            <a:endParaRPr lang="en-US" sz="1200" baseline="0" dirty="0"/>
          </a:p>
          <a:p>
            <a:r>
              <a:rPr lang="en-US" sz="1200" baseline="0" dirty="0"/>
              <a:t>Many people have been killed due to tombstoning and thousands more have required rescuing and had to have treatment for serious injuries.</a:t>
            </a:r>
            <a:r>
              <a:rPr lang="en-GB" sz="1200" dirty="0"/>
              <a:t> People who have been affected by Tombstoning, both families and friends of those injured or killed or those seriously injured themselves, have described it as a “minute of madness that changed our lives forever”.</a:t>
            </a:r>
            <a:endParaRPr lang="en-US" sz="1200" baseline="0" dirty="0"/>
          </a:p>
          <a:p>
            <a:endParaRPr lang="en-US" sz="1200" baseline="0" dirty="0"/>
          </a:p>
          <a:p>
            <a:r>
              <a:rPr lang="en-US" sz="1200" b="0" baseline="0" dirty="0"/>
              <a:t>Stress - </a:t>
            </a:r>
            <a:r>
              <a:rPr lang="en-US" sz="1200" b="1" baseline="0" dirty="0"/>
              <a:t>Don’t jump into the unknown - consider the dangers</a:t>
            </a:r>
          </a:p>
          <a:p>
            <a:pPr defTabSz="931236">
              <a:defRPr/>
            </a:pPr>
            <a:endParaRPr lang="en-US" sz="1200" b="1" baseline="0" dirty="0"/>
          </a:p>
          <a:p>
            <a:pPr defTabSz="931236">
              <a:defRPr/>
            </a:pPr>
            <a:endParaRPr lang="en-US" sz="1200" b="1" baseline="0" dirty="0"/>
          </a:p>
          <a:p>
            <a:pPr defTabSz="931236">
              <a:defRPr/>
            </a:pPr>
            <a:r>
              <a:rPr lang="en-GB" sz="1200" b="1" dirty="0"/>
              <a:t>Own Notes:</a:t>
            </a:r>
          </a:p>
          <a:p>
            <a:endParaRPr lang="en-GB" b="1" dirty="0"/>
          </a:p>
        </p:txBody>
      </p:sp>
      <p:sp>
        <p:nvSpPr>
          <p:cNvPr id="4" name="Slide Number Placeholder 3"/>
          <p:cNvSpPr>
            <a:spLocks noGrp="1"/>
          </p:cNvSpPr>
          <p:nvPr>
            <p:ph type="sldNum" sz="quarter" idx="10"/>
          </p:nvPr>
        </p:nvSpPr>
        <p:spPr/>
        <p:txBody>
          <a:bodyPr/>
          <a:lstStyle/>
          <a:p>
            <a:fld id="{61CB917D-4D85-4499-860E-8F143F9ABBBE}" type="slidenum">
              <a:rPr lang="en-GB" smtClean="0"/>
              <a:t>8</a:t>
            </a:fld>
            <a:endParaRPr lang="en-GB"/>
          </a:p>
        </p:txBody>
      </p:sp>
    </p:spTree>
    <p:extLst>
      <p:ext uri="{BB962C8B-B14F-4D97-AF65-F5344CB8AC3E}">
        <p14:creationId xmlns:p14="http://schemas.microsoft.com/office/powerpoint/2010/main" val="313211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36" eaLnBrk="0" fontAlgn="base" hangingPunct="0">
              <a:spcBef>
                <a:spcPct val="20000"/>
              </a:spcBef>
              <a:spcAft>
                <a:spcPct val="0"/>
              </a:spcAft>
            </a:pPr>
            <a:r>
              <a:rPr lang="en-GB" sz="1400" b="1" dirty="0"/>
              <a:t>What should you do?</a:t>
            </a:r>
          </a:p>
          <a:p>
            <a:pPr defTabSz="931236" eaLnBrk="0" fontAlgn="base" hangingPunct="0">
              <a:spcBef>
                <a:spcPct val="20000"/>
              </a:spcBef>
              <a:spcAft>
                <a:spcPct val="0"/>
              </a:spcAft>
            </a:pPr>
            <a:endParaRPr lang="en-GB" dirty="0"/>
          </a:p>
          <a:p>
            <a:pPr defTabSz="931236" eaLnBrk="0" fontAlgn="base" hangingPunct="0">
              <a:spcBef>
                <a:spcPct val="20000"/>
              </a:spcBef>
              <a:spcAft>
                <a:spcPct val="0"/>
              </a:spcAft>
            </a:pPr>
            <a:r>
              <a:rPr lang="en-GB" sz="1200" dirty="0"/>
              <a:t>Explain what to do if someone is struggling and needs help.</a:t>
            </a:r>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b="1" dirty="0"/>
              <a:t>Call 999 and shout for help </a:t>
            </a:r>
            <a:r>
              <a:rPr lang="en-GB" sz="1200" b="0" dirty="0"/>
              <a:t>– try to give as much information to the call handler as possible and importantly, a location.</a:t>
            </a:r>
          </a:p>
          <a:p>
            <a:pPr defTabSz="931236" eaLnBrk="0" fontAlgn="base" hangingPunct="0">
              <a:spcBef>
                <a:spcPct val="20000"/>
              </a:spcBef>
              <a:spcAft>
                <a:spcPct val="0"/>
              </a:spcAft>
            </a:pPr>
            <a:endParaRPr lang="en-GB" sz="1200" b="1" dirty="0"/>
          </a:p>
          <a:p>
            <a:pPr defTabSz="931236" eaLnBrk="0" fontAlgn="base" hangingPunct="0">
              <a:spcBef>
                <a:spcPct val="20000"/>
              </a:spcBef>
              <a:spcAft>
                <a:spcPct val="0"/>
              </a:spcAft>
            </a:pPr>
            <a:r>
              <a:rPr lang="en-GB" sz="1200" b="1" dirty="0"/>
              <a:t>Never enter the water to rescue a drowning person </a:t>
            </a:r>
            <a:r>
              <a:rPr lang="en-GB" sz="1200" dirty="0"/>
              <a:t>– explain why – the dangers are the same for you and it may mean two people are then struggling with no means of getting help. They may pull you down too.</a:t>
            </a:r>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b="1" dirty="0"/>
              <a:t>SHOUT  - </a:t>
            </a:r>
            <a:r>
              <a:rPr lang="en-US" sz="1200" dirty="0"/>
              <a:t>make contact with the person and encourage them towards you.</a:t>
            </a:r>
            <a:endParaRPr lang="en-GB" sz="1200" b="1" dirty="0"/>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dirty="0"/>
              <a:t>Gain their attention by shouting and waving to them.</a:t>
            </a:r>
          </a:p>
          <a:p>
            <a:pPr defTabSz="931236" eaLnBrk="0" fontAlgn="base" hangingPunct="0">
              <a:spcBef>
                <a:spcPct val="20000"/>
              </a:spcBef>
              <a:spcAft>
                <a:spcPct val="0"/>
              </a:spcAft>
            </a:pPr>
            <a:r>
              <a:rPr lang="en-GB" sz="1200" dirty="0">
                <a:latin typeface="+mn-lt"/>
              </a:rPr>
              <a:t>Try to reassure them and</a:t>
            </a:r>
            <a:r>
              <a:rPr lang="en-GB" sz="1200" dirty="0"/>
              <a:t> encourage them to remain calm and not panic. If they are hyperventilating they need to try and calm themselves so they can regulate their breathing.</a:t>
            </a:r>
          </a:p>
          <a:p>
            <a:pPr defTabSz="931236" eaLnBrk="0" fontAlgn="base" hangingPunct="0">
              <a:spcBef>
                <a:spcPct val="20000"/>
              </a:spcBef>
              <a:spcAft>
                <a:spcPct val="0"/>
              </a:spcAft>
            </a:pPr>
            <a:endParaRPr lang="en-GB" sz="1200" dirty="0">
              <a:latin typeface="+mn-lt"/>
            </a:endParaRPr>
          </a:p>
          <a:p>
            <a:pPr defTabSz="931236" eaLnBrk="0" fontAlgn="base" hangingPunct="0">
              <a:spcBef>
                <a:spcPct val="20000"/>
              </a:spcBef>
              <a:spcAft>
                <a:spcPct val="0"/>
              </a:spcAft>
            </a:pPr>
            <a:r>
              <a:rPr lang="en-GB" sz="1200" dirty="0"/>
              <a:t>Encourage the person struggling to a point of safety. Get them to try to turn on their back and float by stretching out their arms and legs and keep talking to them reassuring them. In effect, #</a:t>
            </a:r>
            <a:r>
              <a:rPr lang="en-GB" sz="1200" dirty="0" err="1"/>
              <a:t>FloatToLive</a:t>
            </a:r>
            <a:r>
              <a:rPr lang="en-GB" sz="1200" dirty="0"/>
              <a:t>. This is equally important if it is you struggling in the water yourself.</a:t>
            </a:r>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b="1" dirty="0"/>
              <a:t>REACH</a:t>
            </a:r>
            <a:r>
              <a:rPr lang="en-GB" sz="1200" dirty="0"/>
              <a:t>  - </a:t>
            </a:r>
            <a:r>
              <a:rPr lang="en-US" sz="1200" dirty="0"/>
              <a:t>Use a branch, pole or anything else that is at hand if it is safe.</a:t>
            </a:r>
            <a:endParaRPr lang="en-GB" sz="1200" dirty="0"/>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dirty="0"/>
              <a:t>If you think you are able to reach them using a branch, pole or anything else that is close by, do so if it is safe. Ensure you get down low and even on the ground when you do this to prevent you falling or being pulled into the water. </a:t>
            </a:r>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b="1" dirty="0"/>
              <a:t>THROW</a:t>
            </a:r>
            <a:r>
              <a:rPr lang="en-GB" sz="1200" b="0" dirty="0"/>
              <a:t> - </a:t>
            </a:r>
            <a:r>
              <a:rPr lang="en-US" sz="1200" dirty="0"/>
              <a:t>Use anything available to either pull them to the side or that they can use as a float.</a:t>
            </a:r>
            <a:endParaRPr lang="en-GB" sz="1200" b="1" dirty="0"/>
          </a:p>
          <a:p>
            <a:pPr defTabSz="931236" eaLnBrk="0" fontAlgn="base" hangingPunct="0">
              <a:spcBef>
                <a:spcPct val="20000"/>
              </a:spcBef>
              <a:spcAft>
                <a:spcPct val="0"/>
              </a:spcAft>
            </a:pPr>
            <a:endParaRPr lang="en-GB" sz="1200" dirty="0"/>
          </a:p>
          <a:p>
            <a:pPr defTabSz="931236" eaLnBrk="0" fontAlgn="base" hangingPunct="0">
              <a:spcBef>
                <a:spcPct val="20000"/>
              </a:spcBef>
              <a:spcAft>
                <a:spcPct val="0"/>
              </a:spcAft>
            </a:pPr>
            <a:r>
              <a:rPr lang="en-GB" sz="1200" dirty="0"/>
              <a:t>Use anything you can find that could assist in pulling them to the side or they can use as a float. </a:t>
            </a:r>
          </a:p>
          <a:p>
            <a:pPr defTabSz="931236" eaLnBrk="0" fontAlgn="base" hangingPunct="0">
              <a:spcBef>
                <a:spcPct val="20000"/>
              </a:spcBef>
              <a:spcAft>
                <a:spcPct val="0"/>
              </a:spcAft>
              <a:defRPr/>
            </a:pPr>
            <a:endParaRPr lang="en-GB" sz="1200" b="0" dirty="0">
              <a:latin typeface="+mn-lt"/>
            </a:endParaRPr>
          </a:p>
          <a:p>
            <a:pPr defTabSz="931236" eaLnBrk="0" fontAlgn="base" hangingPunct="0">
              <a:spcBef>
                <a:spcPct val="20000"/>
              </a:spcBef>
              <a:spcAft>
                <a:spcPct val="0"/>
              </a:spcAft>
              <a:defRPr/>
            </a:pPr>
            <a:endParaRPr lang="en-GB" sz="1200" b="0" dirty="0">
              <a:latin typeface="+mn-lt"/>
            </a:endParaRPr>
          </a:p>
          <a:p>
            <a:pPr defTabSz="931236" eaLnBrk="0" fontAlgn="base" hangingPunct="0">
              <a:spcBef>
                <a:spcPct val="20000"/>
              </a:spcBef>
              <a:spcAft>
                <a:spcPct val="0"/>
              </a:spcAft>
              <a:defRPr/>
            </a:pPr>
            <a:r>
              <a:rPr lang="en-GB" sz="1200" b="1" dirty="0">
                <a:latin typeface="+mn-lt"/>
              </a:rPr>
              <a:t>Own Notes:</a:t>
            </a:r>
          </a:p>
          <a:p>
            <a:pPr defTabSz="931236" eaLnBrk="0" fontAlgn="base" hangingPunct="0">
              <a:spcBef>
                <a:spcPct val="20000"/>
              </a:spcBef>
              <a:spcAft>
                <a:spcPct val="0"/>
              </a:spcAft>
            </a:pPr>
            <a:endParaRPr lang="en-GB" dirty="0">
              <a:latin typeface="Arial" charset="0"/>
            </a:endParaRPr>
          </a:p>
          <a:p>
            <a:pPr defTabSz="931236" eaLnBrk="0" fontAlgn="base" hangingPunct="0">
              <a:spcBef>
                <a:spcPct val="20000"/>
              </a:spcBef>
              <a:spcAft>
                <a:spcPct val="0"/>
              </a:spcAft>
            </a:pPr>
            <a:endParaRPr lang="en-GB" dirty="0">
              <a:latin typeface="Arial" charset="0"/>
            </a:endParaRPr>
          </a:p>
        </p:txBody>
      </p:sp>
      <p:sp>
        <p:nvSpPr>
          <p:cNvPr id="4" name="Slide Number Placeholder 3"/>
          <p:cNvSpPr>
            <a:spLocks noGrp="1"/>
          </p:cNvSpPr>
          <p:nvPr>
            <p:ph type="sldNum" sz="quarter" idx="10"/>
          </p:nvPr>
        </p:nvSpPr>
        <p:spPr/>
        <p:txBody>
          <a:bodyPr/>
          <a:lstStyle/>
          <a:p>
            <a:fld id="{61CB917D-4D85-4499-860E-8F143F9ABBBE}" type="slidenum">
              <a:rPr lang="en-GB" smtClean="0"/>
              <a:t>9</a:t>
            </a:fld>
            <a:endParaRPr lang="en-GB"/>
          </a:p>
        </p:txBody>
      </p:sp>
    </p:spTree>
    <p:extLst>
      <p:ext uri="{BB962C8B-B14F-4D97-AF65-F5344CB8AC3E}">
        <p14:creationId xmlns:p14="http://schemas.microsoft.com/office/powerpoint/2010/main" val="27003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A4CDF5-81C5-4108-8E66-E1D7C72DC954}"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538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A4CDF5-81C5-4108-8E66-E1D7C72DC954}"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35056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A4CDF5-81C5-4108-8E66-E1D7C72DC954}"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19966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A4CDF5-81C5-4108-8E66-E1D7C72DC954}"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420468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A4CDF5-81C5-4108-8E66-E1D7C72DC954}"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234723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A4CDF5-81C5-4108-8E66-E1D7C72DC954}"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36197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A4CDF5-81C5-4108-8E66-E1D7C72DC954}" type="datetimeFigureOut">
              <a:rPr lang="en-GB" smtClean="0"/>
              <a:t>15/05/2023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124260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A4CDF5-81C5-4108-8E66-E1D7C72DC954}" type="datetimeFigureOut">
              <a:rPr lang="en-GB" smtClean="0"/>
              <a:t>15/05/2023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264153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4CDF5-81C5-4108-8E66-E1D7C72DC954}" type="datetimeFigureOut">
              <a:rPr lang="en-GB" smtClean="0"/>
              <a:t>15/05/2023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36650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A4CDF5-81C5-4108-8E66-E1D7C72DC954}"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158919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A4CDF5-81C5-4108-8E66-E1D7C72DC954}"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9747DC-83ED-479C-A8BF-C47E4B3A1C07}" type="slidenum">
              <a:rPr lang="en-GB" smtClean="0"/>
              <a:t>‹#›</a:t>
            </a:fld>
            <a:endParaRPr lang="en-GB"/>
          </a:p>
        </p:txBody>
      </p:sp>
    </p:spTree>
    <p:extLst>
      <p:ext uri="{BB962C8B-B14F-4D97-AF65-F5344CB8AC3E}">
        <p14:creationId xmlns:p14="http://schemas.microsoft.com/office/powerpoint/2010/main" val="288359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4CDF5-81C5-4108-8E66-E1D7C72DC954}" type="datetimeFigureOut">
              <a:rPr lang="en-GB" smtClean="0"/>
              <a:t>15/05/2023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747DC-83ED-479C-A8BF-C47E4B3A1C07}" type="slidenum">
              <a:rPr lang="en-GB" smtClean="0"/>
              <a:t>‹#›</a:t>
            </a:fld>
            <a:endParaRPr lang="en-GB"/>
          </a:p>
        </p:txBody>
      </p:sp>
    </p:spTree>
    <p:extLst>
      <p:ext uri="{BB962C8B-B14F-4D97-AF65-F5344CB8AC3E}">
        <p14:creationId xmlns:p14="http://schemas.microsoft.com/office/powerpoint/2010/main" val="2011617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water, can&#10;&#10;Description automatically generated">
            <a:extLst>
              <a:ext uri="{FF2B5EF4-FFF2-40B4-BE49-F238E27FC236}">
                <a16:creationId xmlns:a16="http://schemas.microsoft.com/office/drawing/2014/main" id="{843C0949-42C1-440E-852E-6FC409AAE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45247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mware-host\Shared Folders\Desktop\Red water safety box.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004" y="290979"/>
            <a:ext cx="8645992" cy="107186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9204" y="1600200"/>
            <a:ext cx="8011395" cy="4308872"/>
          </a:xfrm>
          <a:prstGeom prst="rect">
            <a:avLst/>
          </a:prstGeom>
          <a:noFill/>
        </p:spPr>
        <p:txBody>
          <a:bodyPr wrap="square" rtlCol="0">
            <a:spAutoFit/>
          </a:bodyPr>
          <a:lstStyle/>
          <a:p>
            <a:pPr>
              <a:defRPr/>
            </a:pPr>
            <a:r>
              <a:rPr lang="en-US" sz="2000" b="1" dirty="0">
                <a:solidFill>
                  <a:prstClr val="black"/>
                </a:solidFill>
                <a:latin typeface="Calibri"/>
                <a:cs typeface="Arial" panose="020B0604020202020204" pitchFamily="34" charset="0"/>
              </a:rPr>
              <a:t>What3Words can share your exact location with the emergency services:</a:t>
            </a:r>
          </a:p>
          <a:p>
            <a:pPr marL="214313" indent="-214313">
              <a:buFont typeface="Arial" panose="020B0604020202020204" pitchFamily="34" charset="0"/>
              <a:buChar char="•"/>
              <a:defRPr/>
            </a:pPr>
            <a:endParaRPr lang="en-US" sz="2000" dirty="0">
              <a:solidFill>
                <a:prstClr val="black"/>
              </a:solidFill>
              <a:latin typeface="Calibri"/>
              <a:cs typeface="Arial" panose="020B0604020202020204" pitchFamily="34" charset="0"/>
            </a:endParaRPr>
          </a:p>
          <a:p>
            <a:pPr marL="342900" indent="-342900">
              <a:buFont typeface="+mj-lt"/>
              <a:buAutoNum type="arabicPeriod"/>
              <a:defRPr/>
            </a:pPr>
            <a:r>
              <a:rPr lang="en-US" dirty="0">
                <a:solidFill>
                  <a:prstClr val="black"/>
                </a:solidFill>
                <a:latin typeface="Calibri"/>
                <a:cs typeface="Arial" panose="020B0604020202020204" pitchFamily="34" charset="0"/>
              </a:rPr>
              <a:t>Download the </a:t>
            </a:r>
            <a:r>
              <a:rPr lang="en-US" b="1" dirty="0">
                <a:solidFill>
                  <a:prstClr val="black"/>
                </a:solidFill>
                <a:latin typeface="Calibri"/>
                <a:cs typeface="Arial" panose="020B0604020202020204" pitchFamily="34" charset="0"/>
              </a:rPr>
              <a:t>What3Words</a:t>
            </a:r>
            <a:r>
              <a:rPr lang="en-US" dirty="0">
                <a:solidFill>
                  <a:prstClr val="black"/>
                </a:solidFill>
                <a:latin typeface="Calibri"/>
                <a:cs typeface="Arial" panose="020B0604020202020204" pitchFamily="34" charset="0"/>
              </a:rPr>
              <a:t> app from Google Store/AppStore</a:t>
            </a:r>
          </a:p>
          <a:p>
            <a:pPr marL="342900" indent="-342900">
              <a:buFont typeface="+mj-lt"/>
              <a:buAutoNum type="arabicPeriod"/>
              <a:defRPr/>
            </a:pPr>
            <a:endParaRPr lang="en-US" dirty="0">
              <a:solidFill>
                <a:prstClr val="black"/>
              </a:solidFill>
              <a:latin typeface="Calibri"/>
              <a:cs typeface="Arial" panose="020B0604020202020204" pitchFamily="34" charset="0"/>
            </a:endParaRPr>
          </a:p>
          <a:p>
            <a:pPr marL="342900" indent="-342900">
              <a:buFont typeface="+mj-lt"/>
              <a:buAutoNum type="arabicPeriod"/>
              <a:defRPr/>
            </a:pPr>
            <a:r>
              <a:rPr lang="en-US" dirty="0">
                <a:solidFill>
                  <a:prstClr val="black"/>
                </a:solidFill>
                <a:latin typeface="Calibri"/>
                <a:cs typeface="Arial" panose="020B0604020202020204" pitchFamily="34" charset="0"/>
              </a:rPr>
              <a:t>Give the app permission to use your location</a:t>
            </a:r>
          </a:p>
          <a:p>
            <a:pPr marL="342900" indent="-342900">
              <a:buFont typeface="+mj-lt"/>
              <a:buAutoNum type="arabicPeriod"/>
              <a:defRPr/>
            </a:pPr>
            <a:endParaRPr lang="en-US" dirty="0">
              <a:solidFill>
                <a:prstClr val="black"/>
              </a:solidFill>
              <a:latin typeface="Calibri"/>
              <a:cs typeface="Arial" panose="020B0604020202020204" pitchFamily="34" charset="0"/>
            </a:endParaRPr>
          </a:p>
          <a:p>
            <a:pPr marL="342900" indent="-342900">
              <a:buFont typeface="+mj-lt"/>
              <a:buAutoNum type="arabicPeriod"/>
              <a:defRPr/>
            </a:pPr>
            <a:r>
              <a:rPr lang="en-US" dirty="0">
                <a:solidFill>
                  <a:prstClr val="black"/>
                </a:solidFill>
                <a:latin typeface="Calibri"/>
                <a:cs typeface="Arial" panose="020B0604020202020204" pitchFamily="34" charset="0"/>
              </a:rPr>
              <a:t>In an emergency, find your unique three-word location,                                            </a:t>
            </a:r>
            <a:r>
              <a:rPr lang="en-US" b="1" dirty="0">
                <a:solidFill>
                  <a:prstClr val="black"/>
                </a:solidFill>
                <a:latin typeface="Calibri"/>
                <a:cs typeface="Arial" panose="020B0604020202020204" pitchFamily="34" charset="0"/>
              </a:rPr>
              <a:t>e.g., ///</a:t>
            </a:r>
            <a:r>
              <a:rPr lang="en-US" b="1" dirty="0" err="1">
                <a:solidFill>
                  <a:prstClr val="black"/>
                </a:solidFill>
                <a:latin typeface="Calibri"/>
                <a:cs typeface="Arial" panose="020B0604020202020204" pitchFamily="34" charset="0"/>
              </a:rPr>
              <a:t>tells.puddles.punch</a:t>
            </a:r>
            <a:endParaRPr lang="en-US" b="1" dirty="0">
              <a:solidFill>
                <a:prstClr val="black"/>
              </a:solidFill>
              <a:latin typeface="Calibri"/>
              <a:cs typeface="Arial" panose="020B0604020202020204" pitchFamily="34" charset="0"/>
            </a:endParaRPr>
          </a:p>
          <a:p>
            <a:pPr marL="342900" indent="-342900">
              <a:buFont typeface="+mj-lt"/>
              <a:buAutoNum type="arabicPeriod"/>
              <a:defRPr/>
            </a:pPr>
            <a:endParaRPr lang="en-US" dirty="0">
              <a:solidFill>
                <a:prstClr val="black"/>
              </a:solidFill>
              <a:latin typeface="Calibri"/>
              <a:cs typeface="Arial" panose="020B0604020202020204" pitchFamily="34" charset="0"/>
            </a:endParaRPr>
          </a:p>
          <a:p>
            <a:pPr marL="342900" indent="-342900">
              <a:buFont typeface="+mj-lt"/>
              <a:buAutoNum type="arabicPeriod"/>
              <a:defRPr/>
            </a:pPr>
            <a:r>
              <a:rPr lang="en-US" dirty="0">
                <a:solidFill>
                  <a:prstClr val="black"/>
                </a:solidFill>
                <a:latin typeface="Calibri"/>
                <a:cs typeface="Arial" panose="020B0604020202020204" pitchFamily="34" charset="0"/>
              </a:rPr>
              <a:t>Call 999 and give the operator your location,</a:t>
            </a:r>
            <a:br>
              <a:rPr lang="en-US" dirty="0">
                <a:solidFill>
                  <a:prstClr val="black"/>
                </a:solidFill>
                <a:latin typeface="Calibri"/>
                <a:cs typeface="Arial" panose="020B0604020202020204" pitchFamily="34" charset="0"/>
              </a:rPr>
            </a:br>
            <a:r>
              <a:rPr lang="en-US" dirty="0">
                <a:solidFill>
                  <a:prstClr val="black"/>
                </a:solidFill>
                <a:latin typeface="Calibri"/>
                <a:cs typeface="Arial" panose="020B0604020202020204" pitchFamily="34" charset="0"/>
              </a:rPr>
              <a:t>including your three words</a:t>
            </a:r>
          </a:p>
          <a:p>
            <a:pPr marL="342900" indent="-342900">
              <a:buFont typeface="+mj-lt"/>
              <a:buAutoNum type="arabicPeriod"/>
              <a:defRPr/>
            </a:pPr>
            <a:endParaRPr lang="en-US" dirty="0">
              <a:solidFill>
                <a:prstClr val="black"/>
              </a:solidFill>
              <a:latin typeface="Calibri"/>
              <a:cs typeface="Arial" panose="020B0604020202020204" pitchFamily="34" charset="0"/>
            </a:endParaRPr>
          </a:p>
          <a:p>
            <a:pPr marL="342900" indent="-342900">
              <a:buFont typeface="+mj-lt"/>
              <a:buAutoNum type="arabicPeriod"/>
              <a:defRPr/>
            </a:pPr>
            <a:r>
              <a:rPr lang="en-GB" dirty="0">
                <a:solidFill>
                  <a:prstClr val="black"/>
                </a:solidFill>
                <a:latin typeface="Calibri"/>
                <a:cs typeface="Arial" panose="020B0604020202020204" pitchFamily="34" charset="0"/>
              </a:rPr>
              <a:t>They will share your exact location with the</a:t>
            </a:r>
            <a:br>
              <a:rPr lang="en-GB" dirty="0">
                <a:solidFill>
                  <a:prstClr val="black"/>
                </a:solidFill>
                <a:latin typeface="Calibri"/>
                <a:cs typeface="Arial" panose="020B0604020202020204" pitchFamily="34" charset="0"/>
              </a:rPr>
            </a:br>
            <a:r>
              <a:rPr lang="en-GB" dirty="0">
                <a:solidFill>
                  <a:prstClr val="black"/>
                </a:solidFill>
                <a:latin typeface="Calibri"/>
                <a:cs typeface="Arial" panose="020B0604020202020204" pitchFamily="34" charset="0"/>
              </a:rPr>
              <a:t>emergency services – fire and rescue service and</a:t>
            </a:r>
            <a:br>
              <a:rPr lang="en-GB" dirty="0">
                <a:solidFill>
                  <a:prstClr val="black"/>
                </a:solidFill>
                <a:latin typeface="Calibri"/>
                <a:cs typeface="Arial" panose="020B0604020202020204" pitchFamily="34" charset="0"/>
              </a:rPr>
            </a:br>
            <a:r>
              <a:rPr lang="en-GB" dirty="0">
                <a:solidFill>
                  <a:prstClr val="black"/>
                </a:solidFill>
                <a:latin typeface="Calibri"/>
                <a:cs typeface="Arial" panose="020B0604020202020204" pitchFamily="34" charset="0"/>
              </a:rPr>
              <a:t>HM Coastguard                                                                 </a:t>
            </a:r>
          </a:p>
        </p:txBody>
      </p:sp>
      <p:sp>
        <p:nvSpPr>
          <p:cNvPr id="6" name="TextBox 5">
            <a:extLst>
              <a:ext uri="{FF2B5EF4-FFF2-40B4-BE49-F238E27FC236}">
                <a16:creationId xmlns:a16="http://schemas.microsoft.com/office/drawing/2014/main" id="{886E03BC-CEBB-0EF7-D69C-25A5EDF9741C}"/>
              </a:ext>
            </a:extLst>
          </p:cNvPr>
          <p:cNvSpPr txBox="1"/>
          <p:nvPr/>
        </p:nvSpPr>
        <p:spPr>
          <a:xfrm>
            <a:off x="274404" y="442192"/>
            <a:ext cx="4572000" cy="769441"/>
          </a:xfrm>
          <a:prstGeom prst="rect">
            <a:avLst/>
          </a:prstGeom>
          <a:noFill/>
        </p:spPr>
        <p:txBody>
          <a:bodyPr wrap="square">
            <a:spAutoFit/>
          </a:bodyPr>
          <a:lstStyle/>
          <a:p>
            <a:r>
              <a:rPr lang="en-GB" sz="4000" dirty="0">
                <a:solidFill>
                  <a:schemeClr val="bg1"/>
                </a:solidFill>
                <a:latin typeface="Berlin Sans FB" panose="020E0602020502020306" pitchFamily="34" charset="0"/>
              </a:rPr>
              <a:t> </a:t>
            </a:r>
            <a:r>
              <a:rPr lang="en-GB" sz="4400" dirty="0">
                <a:solidFill>
                  <a:schemeClr val="bg1"/>
                </a:solidFill>
                <a:latin typeface="Berlin Sans FB" panose="020E0602020502020306" pitchFamily="34" charset="0"/>
              </a:rPr>
              <a:t>What3Words App</a:t>
            </a:r>
            <a:endParaRPr lang="en-GB" sz="4000" b="1" dirty="0">
              <a:solidFill>
                <a:schemeClr val="bg1"/>
              </a:solidFill>
              <a:latin typeface="Berlin Sans FB" panose="020E0602020502020306" pitchFamily="34" charset="0"/>
            </a:endParaRPr>
          </a:p>
        </p:txBody>
      </p:sp>
      <p:pic>
        <p:nvPicPr>
          <p:cNvPr id="7" name="Picture 6" descr="What3Words logo">
            <a:extLst>
              <a:ext uri="{FF2B5EF4-FFF2-40B4-BE49-F238E27FC236}">
                <a16:creationId xmlns:a16="http://schemas.microsoft.com/office/drawing/2014/main" id="{C2056D0C-C3C4-D806-0ACD-1F6BDD213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4038600"/>
            <a:ext cx="2281856" cy="2281856"/>
          </a:xfrm>
          <a:prstGeom prst="rect">
            <a:avLst/>
          </a:prstGeom>
        </p:spPr>
      </p:pic>
      <p:sp>
        <p:nvSpPr>
          <p:cNvPr id="3" name="Rectangle 2">
            <a:extLst>
              <a:ext uri="{FF2B5EF4-FFF2-40B4-BE49-F238E27FC236}">
                <a16:creationId xmlns:a16="http://schemas.microsoft.com/office/drawing/2014/main" id="{A009CAD9-F1D8-A971-454D-3050B1673710}"/>
              </a:ext>
            </a:extLst>
          </p:cNvPr>
          <p:cNvSpPr>
            <a:spLocks noChangeArrowheads="1"/>
          </p:cNvSpPr>
          <p:nvPr/>
        </p:nvSpPr>
        <p:spPr bwMode="auto">
          <a:xfrm>
            <a:off x="7769159" y="3038412"/>
            <a:ext cx="45719" cy="22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GB" sz="1350"/>
          </a:p>
        </p:txBody>
      </p:sp>
    </p:spTree>
    <p:extLst>
      <p:ext uri="{BB962C8B-B14F-4D97-AF65-F5344CB8AC3E}">
        <p14:creationId xmlns:p14="http://schemas.microsoft.com/office/powerpoint/2010/main" val="164621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mware-host\Shared Folders\Desktop\Red water safety box.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9999" y="269877"/>
            <a:ext cx="8497571" cy="1098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4897" y="1676400"/>
            <a:ext cx="8462673" cy="4493538"/>
          </a:xfrm>
          <a:prstGeom prst="rect">
            <a:avLst/>
          </a:prstGeom>
          <a:noFill/>
        </p:spPr>
        <p:txBody>
          <a:bodyPr wrap="square" rtlCol="0">
            <a:spAutoFit/>
          </a:bodyPr>
          <a:lstStyle/>
          <a:p>
            <a:pPr>
              <a:defRPr/>
            </a:pPr>
            <a:r>
              <a:rPr lang="en-US" sz="2200" b="1" dirty="0">
                <a:solidFill>
                  <a:prstClr val="black"/>
                </a:solidFill>
                <a:latin typeface="Calibri"/>
                <a:cs typeface="Arial" panose="020B0604020202020204" pitchFamily="34" charset="0"/>
              </a:rPr>
              <a:t>The consequences of entering ‘open water’ can be serious and could even lead to you losing your life</a:t>
            </a:r>
          </a:p>
          <a:p>
            <a:pPr marL="257175" indent="-257175">
              <a:buFont typeface="Arial" panose="020B0604020202020204" pitchFamily="34" charset="0"/>
              <a:buChar char="•"/>
              <a:defRPr/>
            </a:pPr>
            <a:endParaRPr lang="en-US" sz="2200" b="1" dirty="0">
              <a:solidFill>
                <a:prstClr val="black"/>
              </a:solidFill>
              <a:latin typeface="Calibri"/>
              <a:cs typeface="Arial" panose="020B0604020202020204" pitchFamily="34" charset="0"/>
            </a:endParaRPr>
          </a:p>
          <a:p>
            <a:pPr marL="257175" indent="-257175">
              <a:buFont typeface="Arial" panose="020B0604020202020204" pitchFamily="34" charset="0"/>
              <a:buChar char="•"/>
              <a:defRPr/>
            </a:pPr>
            <a:r>
              <a:rPr lang="en-US" sz="2200" b="1" dirty="0">
                <a:solidFill>
                  <a:prstClr val="black"/>
                </a:solidFill>
                <a:latin typeface="Calibri"/>
                <a:cs typeface="Arial" panose="020B0604020202020204" pitchFamily="34" charset="0"/>
              </a:rPr>
              <a:t>‘Open water’ can have many dangers </a:t>
            </a:r>
          </a:p>
          <a:p>
            <a:pPr>
              <a:defRPr/>
            </a:pPr>
            <a:r>
              <a:rPr lang="en-US" sz="2200" b="1" dirty="0">
                <a:solidFill>
                  <a:prstClr val="black"/>
                </a:solidFill>
                <a:latin typeface="Calibri"/>
                <a:cs typeface="Arial" panose="020B0604020202020204" pitchFamily="34" charset="0"/>
              </a:rPr>
              <a:t>      - can lead to ‘cold water shock’</a:t>
            </a:r>
          </a:p>
          <a:p>
            <a:pPr>
              <a:defRPr/>
            </a:pPr>
            <a:r>
              <a:rPr lang="en-US" sz="2200" b="1" dirty="0">
                <a:solidFill>
                  <a:prstClr val="black"/>
                </a:solidFill>
                <a:latin typeface="Calibri"/>
                <a:cs typeface="Arial" panose="020B0604020202020204" pitchFamily="34" charset="0"/>
              </a:rPr>
              <a:t>      - hidden dangers under the surface </a:t>
            </a:r>
          </a:p>
          <a:p>
            <a:pPr>
              <a:defRPr/>
            </a:pPr>
            <a:r>
              <a:rPr lang="en-US" sz="2200" b="1" dirty="0">
                <a:solidFill>
                  <a:prstClr val="black"/>
                </a:solidFill>
                <a:latin typeface="Calibri"/>
                <a:cs typeface="Arial" panose="020B0604020202020204" pitchFamily="34" charset="0"/>
              </a:rPr>
              <a:t>      - </a:t>
            </a:r>
            <a:r>
              <a:rPr lang="en-GB" sz="2200" b="1" dirty="0">
                <a:solidFill>
                  <a:prstClr val="black"/>
                </a:solidFill>
                <a:latin typeface="Calibri"/>
                <a:cs typeface="Arial" panose="020B0604020202020204" pitchFamily="34" charset="0"/>
              </a:rPr>
              <a:t>untreated water - nasty illnesses</a:t>
            </a:r>
          </a:p>
          <a:p>
            <a:pPr>
              <a:defRPr/>
            </a:pPr>
            <a:r>
              <a:rPr lang="en-GB" sz="2200" b="1" dirty="0">
                <a:solidFill>
                  <a:prstClr val="black"/>
                </a:solidFill>
                <a:latin typeface="Calibri"/>
                <a:cs typeface="Arial" panose="020B0604020202020204" pitchFamily="34" charset="0"/>
              </a:rPr>
              <a:t>      - remote locations  </a:t>
            </a:r>
          </a:p>
          <a:p>
            <a:pPr>
              <a:defRPr/>
            </a:pPr>
            <a:endParaRPr lang="en-US" sz="2200" b="1" dirty="0">
              <a:solidFill>
                <a:prstClr val="black"/>
              </a:solidFill>
              <a:latin typeface="Calibri"/>
              <a:cs typeface="Arial" panose="020B0604020202020204" pitchFamily="34" charset="0"/>
            </a:endParaRPr>
          </a:p>
          <a:p>
            <a:pPr marL="257175" indent="-257175">
              <a:buFont typeface="Arial" panose="020B0604020202020204" pitchFamily="34" charset="0"/>
              <a:buChar char="•"/>
              <a:defRPr/>
            </a:pPr>
            <a:r>
              <a:rPr lang="en-US" sz="2200" b="1" dirty="0">
                <a:solidFill>
                  <a:prstClr val="black"/>
                </a:solidFill>
                <a:latin typeface="Calibri"/>
                <a:cs typeface="Arial" panose="020B0604020202020204" pitchFamily="34" charset="0"/>
              </a:rPr>
              <a:t>If someone is in trouble - raise the alarm - Shout, Reach and Throw</a:t>
            </a:r>
          </a:p>
          <a:p>
            <a:pPr>
              <a:defRPr/>
            </a:pPr>
            <a:r>
              <a:rPr lang="en-US" sz="2200" b="1" dirty="0">
                <a:solidFill>
                  <a:prstClr val="black"/>
                </a:solidFill>
                <a:latin typeface="Calibri"/>
                <a:cs typeface="Arial" panose="020B0604020202020204" pitchFamily="34" charset="0"/>
              </a:rPr>
              <a:t>     Try to float on your back - #Float To Live</a:t>
            </a:r>
          </a:p>
          <a:p>
            <a:pPr>
              <a:defRPr/>
            </a:pPr>
            <a:endParaRPr lang="en-US" sz="2200" b="1" dirty="0">
              <a:solidFill>
                <a:prstClr val="black"/>
              </a:solidFill>
              <a:latin typeface="Calibri"/>
              <a:cs typeface="Arial" panose="020B0604020202020204" pitchFamily="34" charset="0"/>
            </a:endParaRPr>
          </a:p>
          <a:p>
            <a:pPr marL="257175" indent="-257175">
              <a:buFont typeface="Arial" panose="020B0604020202020204" pitchFamily="34" charset="0"/>
              <a:buChar char="•"/>
              <a:defRPr/>
            </a:pPr>
            <a:r>
              <a:rPr lang="en-US" sz="2200" b="1" dirty="0">
                <a:solidFill>
                  <a:prstClr val="black"/>
                </a:solidFill>
                <a:latin typeface="Calibri"/>
                <a:cs typeface="Arial" panose="020B0604020202020204" pitchFamily="34" charset="0"/>
              </a:rPr>
              <a:t>Download What3Words or a similar app in case you need help</a:t>
            </a:r>
          </a:p>
        </p:txBody>
      </p:sp>
      <p:pic>
        <p:nvPicPr>
          <p:cNvPr id="5" name="Picture 4">
            <a:extLst>
              <a:ext uri="{FF2B5EF4-FFF2-40B4-BE49-F238E27FC236}">
                <a16:creationId xmlns:a16="http://schemas.microsoft.com/office/drawing/2014/main" id="{FE659CDE-7C47-4926-98E2-9D810C02C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7" y="229769"/>
            <a:ext cx="6545676" cy="1178541"/>
          </a:xfrm>
          <a:prstGeom prst="rect">
            <a:avLst/>
          </a:prstGeom>
        </p:spPr>
      </p:pic>
    </p:spTree>
    <p:extLst>
      <p:ext uri="{BB962C8B-B14F-4D97-AF65-F5344CB8AC3E}">
        <p14:creationId xmlns:p14="http://schemas.microsoft.com/office/powerpoint/2010/main" val="326510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39180-DAD5-44C8-B7F3-8D9C6CB78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5" t="10448" r="9219"/>
          <a:stretch/>
        </p:blipFill>
        <p:spPr>
          <a:xfrm>
            <a:off x="0" y="0"/>
            <a:ext cx="9144000" cy="6908800"/>
          </a:xfrm>
          <a:prstGeom prst="rect">
            <a:avLst/>
          </a:prstGeom>
        </p:spPr>
      </p:pic>
      <p:sp>
        <p:nvSpPr>
          <p:cNvPr id="5" name="TextBox 4"/>
          <p:cNvSpPr txBox="1"/>
          <p:nvPr/>
        </p:nvSpPr>
        <p:spPr>
          <a:xfrm>
            <a:off x="1258875" y="1829550"/>
            <a:ext cx="6650922" cy="4093428"/>
          </a:xfrm>
          <a:prstGeom prst="rect">
            <a:avLst/>
          </a:prstGeom>
          <a:solidFill>
            <a:srgbClr val="FFFFFF">
              <a:alpha val="69804"/>
            </a:srgbClr>
          </a:solidFill>
        </p:spPr>
        <p:txBody>
          <a:bodyPr wrap="square" rtlCol="0">
            <a:spAutoFit/>
          </a:bodyPr>
          <a:lstStyle/>
          <a:p>
            <a:pPr marL="457200" indent="-457200">
              <a:buFont typeface="Arial" panose="020B0604020202020204" pitchFamily="34" charset="0"/>
              <a:buChar char="•"/>
            </a:pPr>
            <a:r>
              <a:rPr lang="en-GB" sz="2000" b="1" dirty="0">
                <a:effectLst/>
                <a:latin typeface="+mj-lt"/>
                <a:ea typeface="Times New Roman" panose="02020603050405020304" pitchFamily="18" charset="0"/>
                <a:cs typeface="Times New Roman" panose="02020603050405020304" pitchFamily="18" charset="0"/>
              </a:rPr>
              <a:t>Drowning is one of the UK's leading causes of accidental death.  </a:t>
            </a:r>
          </a:p>
          <a:p>
            <a:endParaRPr lang="en-GB" sz="2000" b="1" dirty="0">
              <a:effectLst/>
              <a:latin typeface="+mj-l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000" b="1" dirty="0">
                <a:latin typeface="+mj-lt"/>
                <a:cs typeface="Arial" panose="020B0604020202020204" pitchFamily="34" charset="0"/>
              </a:rPr>
              <a:t>Generally, over 300 people die from drowning in the UK every year. </a:t>
            </a:r>
          </a:p>
          <a:p>
            <a:endParaRPr lang="en-US" sz="2000" b="1" dirty="0">
              <a:latin typeface="+mj-lt"/>
              <a:cs typeface="Arial" panose="020B0604020202020204" pitchFamily="34" charset="0"/>
            </a:endParaRPr>
          </a:p>
          <a:p>
            <a:pPr marL="457200" indent="-457200">
              <a:buFont typeface="Arial" panose="020B0604020202020204" pitchFamily="34" charset="0"/>
              <a:buChar char="•"/>
            </a:pPr>
            <a:r>
              <a:rPr lang="en-US" sz="2000" b="1" dirty="0">
                <a:latin typeface="+mj-lt"/>
                <a:cs typeface="Arial" panose="020B0604020202020204" pitchFamily="34" charset="0"/>
              </a:rPr>
              <a:t>Males account for over 80% of the deaths</a:t>
            </a:r>
          </a:p>
          <a:p>
            <a:pPr marL="457200" indent="-457200">
              <a:buFont typeface="Arial" panose="020B0604020202020204" pitchFamily="34" charset="0"/>
              <a:buChar char="•"/>
            </a:pPr>
            <a:endParaRPr lang="en-US" sz="2000" b="1" dirty="0">
              <a:latin typeface="+mj-lt"/>
              <a:cs typeface="Arial" panose="020B0604020202020204" pitchFamily="34" charset="0"/>
            </a:endParaRPr>
          </a:p>
          <a:p>
            <a:pPr marL="457200" indent="-457200">
              <a:buFont typeface="Arial" panose="020B0604020202020204" pitchFamily="34" charset="0"/>
              <a:buChar char="•"/>
            </a:pPr>
            <a:r>
              <a:rPr lang="en-US" sz="2000" b="1" dirty="0">
                <a:latin typeface="+mj-lt"/>
                <a:cs typeface="Arial" panose="020B0604020202020204" pitchFamily="34" charset="0"/>
              </a:rPr>
              <a:t>Many of these deaths are males aged between 10 and 18 and are entirely preventable.</a:t>
            </a:r>
          </a:p>
          <a:p>
            <a:endParaRPr lang="en-US" sz="2000" b="1" dirty="0">
              <a:latin typeface="+mj-lt"/>
              <a:cs typeface="Arial" panose="020B0604020202020204" pitchFamily="34" charset="0"/>
            </a:endParaRPr>
          </a:p>
          <a:p>
            <a:pPr marL="457200" indent="-457200">
              <a:buFont typeface="Arial" panose="020B0604020202020204" pitchFamily="34" charset="0"/>
              <a:buChar char="•"/>
            </a:pPr>
            <a:r>
              <a:rPr lang="en-US" sz="2000" b="1" dirty="0">
                <a:latin typeface="+mj-lt"/>
                <a:cs typeface="Arial" panose="020B0604020202020204" pitchFamily="34" charset="0"/>
              </a:rPr>
              <a:t>It is the third most common cause of death in under 16-year-olds.</a:t>
            </a:r>
          </a:p>
        </p:txBody>
      </p:sp>
      <p:pic>
        <p:nvPicPr>
          <p:cNvPr id="11" name="Picture 5" descr="\\vmware-host\Shared Folders\Desktop\!.png">
            <a:extLst>
              <a:ext uri="{FF2B5EF4-FFF2-40B4-BE49-F238E27FC236}">
                <a16:creationId xmlns:a16="http://schemas.microsoft.com/office/drawing/2014/main" id="{FBB4FEAC-2B63-447D-AB89-F91CCB6631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44856" y="3438148"/>
            <a:ext cx="739413" cy="664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vmware-host\Shared Folders\Desktop\!.png">
            <a:extLst>
              <a:ext uri="{FF2B5EF4-FFF2-40B4-BE49-F238E27FC236}">
                <a16:creationId xmlns:a16="http://schemas.microsoft.com/office/drawing/2014/main" id="{5E903297-6B63-4014-976B-4CE0891CFB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731" y="3438148"/>
            <a:ext cx="739413" cy="664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D9FDB3F-A138-4AF1-8255-768CB4E2A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96" y="75127"/>
            <a:ext cx="8446073" cy="1643947"/>
          </a:xfrm>
          <a:prstGeom prst="rect">
            <a:avLst/>
          </a:prstGeom>
        </p:spPr>
      </p:pic>
    </p:spTree>
    <p:extLst>
      <p:ext uri="{BB962C8B-B14F-4D97-AF65-F5344CB8AC3E}">
        <p14:creationId xmlns:p14="http://schemas.microsoft.com/office/powerpoint/2010/main" val="11203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grass, outdoor, nature&#10;&#10;Description automatically generated">
            <a:extLst>
              <a:ext uri="{FF2B5EF4-FFF2-40B4-BE49-F238E27FC236}">
                <a16:creationId xmlns:a16="http://schemas.microsoft.com/office/drawing/2014/main" id="{0286DE2F-F0E1-4D51-9F07-E82A623C00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2"/>
          <a:stretch/>
        </p:blipFill>
        <p:spPr>
          <a:xfrm>
            <a:off x="0" y="37010"/>
            <a:ext cx="9144000" cy="6820989"/>
          </a:xfrm>
          <a:prstGeom prst="rect">
            <a:avLst/>
          </a:prstGeom>
        </p:spPr>
      </p:pic>
      <p:pic>
        <p:nvPicPr>
          <p:cNvPr id="4" name="Picture 2" descr="\\vmware-host\Shared Folders\Desktop\Red water safety box.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04800"/>
            <a:ext cx="8534400" cy="105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vmware-host\Shared Folders\Desktop\Open water - what is it.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406305"/>
            <a:ext cx="7543800" cy="9416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85652BD-BD48-4131-B3B4-5F5B27BF331C}"/>
              </a:ext>
            </a:extLst>
          </p:cNvPr>
          <p:cNvSpPr/>
          <p:nvPr/>
        </p:nvSpPr>
        <p:spPr>
          <a:xfrm>
            <a:off x="571500" y="3886200"/>
            <a:ext cx="8001000" cy="2308324"/>
          </a:xfrm>
          <a:prstGeom prst="rect">
            <a:avLst/>
          </a:prstGeom>
          <a:solidFill>
            <a:srgbClr val="FFFFFF">
              <a:alpha val="74902"/>
            </a:srgbClr>
          </a:solidFill>
        </p:spPr>
        <p:txBody>
          <a:bodyPr wrap="square">
            <a:spAutoFit/>
          </a:bodyPr>
          <a:lstStyle/>
          <a:p>
            <a:pPr algn="ctr" defTabSz="931236">
              <a:defRPr/>
            </a:pPr>
            <a:r>
              <a:rPr lang="en-US" sz="2400" dirty="0">
                <a:latin typeface="+mj-lt"/>
                <a:cs typeface="Arial" panose="020B0604020202020204" pitchFamily="34" charset="0"/>
              </a:rPr>
              <a:t>‘Open Water’ is any large body of still or moving water such as lakes, reservoirs, flooded quarries, canals, rivers and the sea. </a:t>
            </a:r>
          </a:p>
          <a:p>
            <a:pPr algn="ctr" defTabSz="931236">
              <a:defRPr/>
            </a:pPr>
            <a:endParaRPr lang="en-US" sz="2400" dirty="0">
              <a:latin typeface="+mj-lt"/>
              <a:cs typeface="Arial" panose="020B0604020202020204" pitchFamily="34" charset="0"/>
            </a:endParaRPr>
          </a:p>
          <a:p>
            <a:pPr algn="ctr" defTabSz="931236">
              <a:defRPr/>
            </a:pPr>
            <a:r>
              <a:rPr lang="en-US" sz="2400" dirty="0">
                <a:latin typeface="+mj-lt"/>
                <a:cs typeface="Arial" panose="020B0604020202020204" pitchFamily="34" charset="0"/>
              </a:rPr>
              <a:t>Limited or no supervision and usually no life-saving equipment.</a:t>
            </a:r>
          </a:p>
          <a:p>
            <a:pPr algn="ctr" defTabSz="931236">
              <a:defRPr/>
            </a:pPr>
            <a:endParaRPr lang="en-US" sz="2400" dirty="0">
              <a:latin typeface="+mj-lt"/>
              <a:cs typeface="Arial" panose="020B0604020202020204" pitchFamily="34" charset="0"/>
            </a:endParaRPr>
          </a:p>
          <a:p>
            <a:pPr algn="ctr" defTabSz="931236">
              <a:defRPr/>
            </a:pPr>
            <a:r>
              <a:rPr lang="en-US" sz="2400" dirty="0">
                <a:latin typeface="+mj-lt"/>
                <a:cs typeface="Arial" panose="020B0604020202020204" pitchFamily="34" charset="0"/>
              </a:rPr>
              <a:t>Often quite isolated – no help close by.</a:t>
            </a:r>
          </a:p>
        </p:txBody>
      </p:sp>
    </p:spTree>
    <p:extLst>
      <p:ext uri="{BB962C8B-B14F-4D97-AF65-F5344CB8AC3E}">
        <p14:creationId xmlns:p14="http://schemas.microsoft.com/office/powerpoint/2010/main" val="138242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mware-host\Shared Folders\Desktop\Water Safety Presentation\Red water safety box.jpg">
            <a:extLst>
              <a:ext uri="{FF2B5EF4-FFF2-40B4-BE49-F238E27FC236}">
                <a16:creationId xmlns:a16="http://schemas.microsoft.com/office/drawing/2014/main" id="{A508FA2A-9919-4366-95A4-46F359E45B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40" y="-164357"/>
            <a:ext cx="9340933" cy="7022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hippo in the water&#10;&#10;Description automatically generated with medium confidence">
            <a:extLst>
              <a:ext uri="{FF2B5EF4-FFF2-40B4-BE49-F238E27FC236}">
                <a16:creationId xmlns:a16="http://schemas.microsoft.com/office/drawing/2014/main" id="{2317B3AF-B9B9-4A3D-9AF5-B387DBED0F79}"/>
              </a:ext>
            </a:extLst>
          </p:cNvPr>
          <p:cNvPicPr>
            <a:picLocks noChangeAspect="1"/>
          </p:cNvPicPr>
          <p:nvPr/>
        </p:nvPicPr>
        <p:blipFill rotWithShape="1">
          <a:blip r:embed="rId4">
            <a:extLst>
              <a:ext uri="{28A0092B-C50C-407E-A947-70E740481C1C}">
                <a14:useLocalDpi xmlns:a14="http://schemas.microsoft.com/office/drawing/2010/main" val="0"/>
              </a:ext>
            </a:extLst>
          </a:blip>
          <a:srcRect l="21369" r="37402"/>
          <a:stretch/>
        </p:blipFill>
        <p:spPr>
          <a:xfrm>
            <a:off x="4919481" y="-185178"/>
            <a:ext cx="4364412" cy="7043178"/>
          </a:xfrm>
          <a:prstGeom prst="rect">
            <a:avLst/>
          </a:prstGeom>
        </p:spPr>
      </p:pic>
      <p:sp>
        <p:nvSpPr>
          <p:cNvPr id="9" name="TextBox 8">
            <a:extLst>
              <a:ext uri="{FF2B5EF4-FFF2-40B4-BE49-F238E27FC236}">
                <a16:creationId xmlns:a16="http://schemas.microsoft.com/office/drawing/2014/main" id="{EBE573AA-69CD-41A7-A49F-7EDFD9ED0CE9}"/>
              </a:ext>
            </a:extLst>
          </p:cNvPr>
          <p:cNvSpPr txBox="1"/>
          <p:nvPr/>
        </p:nvSpPr>
        <p:spPr>
          <a:xfrm>
            <a:off x="496013" y="1752600"/>
            <a:ext cx="4309322" cy="4154984"/>
          </a:xfrm>
          <a:prstGeom prst="rect">
            <a:avLst/>
          </a:prstGeom>
          <a:noFill/>
        </p:spPr>
        <p:txBody>
          <a:bodyPr wrap="square" rtlCol="0">
            <a:spAutoFit/>
          </a:bodyPr>
          <a:lstStyle/>
          <a:p>
            <a:pPr marL="214313" indent="-214313">
              <a:buFont typeface="Arial" panose="020B0604020202020204" pitchFamily="34" charset="0"/>
              <a:buChar char="•"/>
              <a:defRPr/>
            </a:pPr>
            <a:r>
              <a:rPr lang="en-GB" sz="2400" b="1" dirty="0">
                <a:solidFill>
                  <a:prstClr val="black"/>
                </a:solidFill>
                <a:latin typeface="Calibri"/>
              </a:rPr>
              <a:t>Organised – other people about </a:t>
            </a:r>
          </a:p>
          <a:p>
            <a:pPr marL="214313" indent="-214313">
              <a:buFont typeface="Arial" panose="020B0604020202020204" pitchFamily="34" charset="0"/>
              <a:buChar char="•"/>
              <a:defRPr/>
            </a:pPr>
            <a:endParaRPr lang="en-GB" sz="2400" b="1" dirty="0">
              <a:solidFill>
                <a:prstClr val="black"/>
              </a:solidFill>
              <a:latin typeface="Calibri"/>
            </a:endParaRPr>
          </a:p>
          <a:p>
            <a:pPr marL="214313" indent="-214313">
              <a:buFont typeface="Arial" panose="020B0604020202020204" pitchFamily="34" charset="0"/>
              <a:buChar char="•"/>
              <a:defRPr/>
            </a:pPr>
            <a:r>
              <a:rPr lang="en-GB" sz="2400" b="1" dirty="0">
                <a:solidFill>
                  <a:prstClr val="black"/>
                </a:solidFill>
                <a:latin typeface="Calibri"/>
              </a:rPr>
              <a:t>Safe location and risk assessed – safe swim zones</a:t>
            </a:r>
          </a:p>
          <a:p>
            <a:pPr>
              <a:defRPr/>
            </a:pPr>
            <a:endParaRPr lang="en-GB" sz="2400" b="1" dirty="0">
              <a:solidFill>
                <a:prstClr val="black"/>
              </a:solidFill>
              <a:latin typeface="Calibri"/>
            </a:endParaRPr>
          </a:p>
          <a:p>
            <a:pPr marL="214313" indent="-214313">
              <a:buFont typeface="Arial" panose="020B0604020202020204" pitchFamily="34" charset="0"/>
              <a:buChar char="•"/>
              <a:defRPr/>
            </a:pPr>
            <a:r>
              <a:rPr lang="en-GB" sz="2400" b="1" dirty="0">
                <a:solidFill>
                  <a:prstClr val="black"/>
                </a:solidFill>
                <a:latin typeface="Calibri"/>
              </a:rPr>
              <a:t>Non-polluted water</a:t>
            </a:r>
          </a:p>
          <a:p>
            <a:pPr marL="214313" indent="-214313">
              <a:buFont typeface="Arial" panose="020B0604020202020204" pitchFamily="34" charset="0"/>
              <a:buChar char="•"/>
              <a:defRPr/>
            </a:pPr>
            <a:endParaRPr lang="en-GB" sz="2400" b="1" dirty="0">
              <a:solidFill>
                <a:prstClr val="black"/>
              </a:solidFill>
              <a:latin typeface="Calibri"/>
            </a:endParaRPr>
          </a:p>
          <a:p>
            <a:pPr marL="214313" indent="-214313">
              <a:buFont typeface="Arial" panose="020B0604020202020204" pitchFamily="34" charset="0"/>
              <a:buChar char="•"/>
              <a:defRPr/>
            </a:pPr>
            <a:r>
              <a:rPr lang="en-GB" sz="2400" b="1" dirty="0">
                <a:solidFill>
                  <a:prstClr val="black"/>
                </a:solidFill>
                <a:latin typeface="Calibri"/>
              </a:rPr>
              <a:t>Help on hand – likely to be supervision or a lifeguarding service.</a:t>
            </a:r>
          </a:p>
        </p:txBody>
      </p:sp>
      <p:sp>
        <p:nvSpPr>
          <p:cNvPr id="10" name="Rectangle 9">
            <a:extLst>
              <a:ext uri="{FF2B5EF4-FFF2-40B4-BE49-F238E27FC236}">
                <a16:creationId xmlns:a16="http://schemas.microsoft.com/office/drawing/2014/main" id="{BD8012AC-C0D7-44B7-AAD7-473ACF220302}"/>
              </a:ext>
            </a:extLst>
          </p:cNvPr>
          <p:cNvSpPr/>
          <p:nvPr/>
        </p:nvSpPr>
        <p:spPr>
          <a:xfrm>
            <a:off x="381866" y="228600"/>
            <a:ext cx="8380268" cy="990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dirty="0">
                <a:solidFill>
                  <a:srgbClr val="EE3B34"/>
                </a:solidFill>
                <a:latin typeface="Berlin Sans FB" panose="020E0602020502020306" pitchFamily="34" charset="0"/>
              </a:rPr>
              <a:t> Organised Open Water Swimming</a:t>
            </a:r>
            <a:endParaRPr lang="en-GB" sz="4000" b="1" dirty="0">
              <a:latin typeface="Berlin Sans FB" panose="020E0602020502020306" pitchFamily="34" charset="0"/>
            </a:endParaRPr>
          </a:p>
        </p:txBody>
      </p:sp>
    </p:spTree>
    <p:extLst>
      <p:ext uri="{BB962C8B-B14F-4D97-AF65-F5344CB8AC3E}">
        <p14:creationId xmlns:p14="http://schemas.microsoft.com/office/powerpoint/2010/main" val="346872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mware-host\Shared Folders\Desktop\Red water safety box.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6682" y="341632"/>
            <a:ext cx="8534400" cy="105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beach front blackpool.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3441" y="1766437"/>
            <a:ext cx="2799063" cy="19206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34349" y="1684995"/>
            <a:ext cx="2689588" cy="42043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t>Depth of the water</a:t>
            </a:r>
          </a:p>
          <a:p>
            <a:pPr marL="285750" indent="-285750">
              <a:lnSpc>
                <a:spcPct val="150000"/>
              </a:lnSpc>
              <a:buFont typeface="Arial" panose="020B0604020202020204" pitchFamily="34" charset="0"/>
              <a:buChar char="•"/>
            </a:pPr>
            <a:r>
              <a:rPr lang="en-GB" b="1" dirty="0"/>
              <a:t>Cold water</a:t>
            </a:r>
          </a:p>
          <a:p>
            <a:pPr marL="285750" indent="-285750">
              <a:lnSpc>
                <a:spcPct val="150000"/>
              </a:lnSpc>
              <a:buFont typeface="Arial" panose="020B0604020202020204" pitchFamily="34" charset="0"/>
              <a:buChar char="•"/>
            </a:pPr>
            <a:r>
              <a:rPr lang="en-GB" b="1" dirty="0"/>
              <a:t>Risk of getting trapped</a:t>
            </a:r>
          </a:p>
          <a:p>
            <a:pPr marL="285750" indent="-285750">
              <a:lnSpc>
                <a:spcPct val="150000"/>
              </a:lnSpc>
              <a:buFont typeface="Arial" panose="020B0604020202020204" pitchFamily="34" charset="0"/>
              <a:buChar char="•"/>
            </a:pPr>
            <a:r>
              <a:rPr lang="en-GB" b="1" dirty="0"/>
              <a:t>Difficulty getting out</a:t>
            </a:r>
          </a:p>
          <a:p>
            <a:pPr marL="285750" indent="-285750">
              <a:lnSpc>
                <a:spcPct val="150000"/>
              </a:lnSpc>
              <a:buFont typeface="Arial" panose="020B0604020202020204" pitchFamily="34" charset="0"/>
              <a:buChar char="•"/>
            </a:pPr>
            <a:r>
              <a:rPr lang="en-GB" b="1" dirty="0"/>
              <a:t>Hidden currents and strong tides</a:t>
            </a:r>
          </a:p>
          <a:p>
            <a:pPr marL="285750" indent="-285750">
              <a:lnSpc>
                <a:spcPct val="150000"/>
              </a:lnSpc>
              <a:buFont typeface="Arial" panose="020B0604020202020204" pitchFamily="34" charset="0"/>
              <a:buChar char="•"/>
            </a:pPr>
            <a:r>
              <a:rPr lang="en-GB" b="1" dirty="0"/>
              <a:t>Rubbish under the waterline</a:t>
            </a:r>
          </a:p>
          <a:p>
            <a:pPr marL="285750" indent="-285750">
              <a:lnSpc>
                <a:spcPct val="150000"/>
              </a:lnSpc>
              <a:buFont typeface="Arial" panose="020B0604020202020204" pitchFamily="34" charset="0"/>
              <a:buChar char="•"/>
            </a:pPr>
            <a:r>
              <a:rPr lang="en-GB" b="1" dirty="0"/>
              <a:t>Polluted water</a:t>
            </a:r>
          </a:p>
          <a:p>
            <a:pPr marL="285750" indent="-285750">
              <a:lnSpc>
                <a:spcPct val="150000"/>
              </a:lnSpc>
              <a:buFont typeface="Arial" panose="020B0604020202020204" pitchFamily="34" charset="0"/>
              <a:buChar char="•"/>
            </a:pPr>
            <a:r>
              <a:rPr lang="en-GB" b="1" dirty="0"/>
              <a:t>Remote locations</a:t>
            </a:r>
          </a:p>
        </p:txBody>
      </p:sp>
      <p:pic>
        <p:nvPicPr>
          <p:cNvPr id="3" name="Picture 2" descr="Text, logo&#10;&#10;Description automatically generated">
            <a:extLst>
              <a:ext uri="{FF2B5EF4-FFF2-40B4-BE49-F238E27FC236}">
                <a16:creationId xmlns:a16="http://schemas.microsoft.com/office/drawing/2014/main" id="{05B93F8F-56C8-460E-AB98-CCDA23507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07" y="304800"/>
            <a:ext cx="4500229" cy="880480"/>
          </a:xfrm>
          <a:prstGeom prst="rect">
            <a:avLst/>
          </a:prstGeom>
        </p:spPr>
      </p:pic>
      <p:pic>
        <p:nvPicPr>
          <p:cNvPr id="9" name="Picture 8">
            <a:extLst>
              <a:ext uri="{FF2B5EF4-FFF2-40B4-BE49-F238E27FC236}">
                <a16:creationId xmlns:a16="http://schemas.microsoft.com/office/drawing/2014/main" id="{92DA2794-3C02-40B7-A05E-DBA8AB7C1BCF}"/>
              </a:ext>
            </a:extLst>
          </p:cNvPr>
          <p:cNvPicPr>
            <a:picLocks noChangeAspect="1"/>
          </p:cNvPicPr>
          <p:nvPr/>
        </p:nvPicPr>
        <p:blipFill>
          <a:blip r:embed="rId6"/>
          <a:stretch>
            <a:fillRect/>
          </a:stretch>
        </p:blipFill>
        <p:spPr>
          <a:xfrm>
            <a:off x="6069157" y="4091963"/>
            <a:ext cx="2788162" cy="1992147"/>
          </a:xfrm>
          <a:prstGeom prst="rect">
            <a:avLst/>
          </a:prstGeom>
        </p:spPr>
      </p:pic>
      <p:pic>
        <p:nvPicPr>
          <p:cNvPr id="14" name="Picture 13">
            <a:extLst>
              <a:ext uri="{FF2B5EF4-FFF2-40B4-BE49-F238E27FC236}">
                <a16:creationId xmlns:a16="http://schemas.microsoft.com/office/drawing/2014/main" id="{FCF5354E-7BBD-4149-89CF-8B15E3EAE552}"/>
              </a:ext>
            </a:extLst>
          </p:cNvPr>
          <p:cNvPicPr>
            <a:picLocks noChangeAspect="1"/>
          </p:cNvPicPr>
          <p:nvPr/>
        </p:nvPicPr>
        <p:blipFill>
          <a:blip r:embed="rId7"/>
          <a:stretch>
            <a:fillRect/>
          </a:stretch>
        </p:blipFill>
        <p:spPr>
          <a:xfrm>
            <a:off x="286683" y="1804537"/>
            <a:ext cx="2788162" cy="1920655"/>
          </a:xfrm>
          <a:prstGeom prst="rect">
            <a:avLst/>
          </a:prstGeom>
        </p:spPr>
      </p:pic>
      <p:pic>
        <p:nvPicPr>
          <p:cNvPr id="15" name="Picture 14">
            <a:extLst>
              <a:ext uri="{FF2B5EF4-FFF2-40B4-BE49-F238E27FC236}">
                <a16:creationId xmlns:a16="http://schemas.microsoft.com/office/drawing/2014/main" id="{AB502D96-E179-4C5F-AA05-E1BAB36FDA4C}"/>
              </a:ext>
            </a:extLst>
          </p:cNvPr>
          <p:cNvPicPr>
            <a:picLocks noChangeAspect="1"/>
          </p:cNvPicPr>
          <p:nvPr/>
        </p:nvPicPr>
        <p:blipFill>
          <a:blip r:embed="rId8"/>
          <a:stretch>
            <a:fillRect/>
          </a:stretch>
        </p:blipFill>
        <p:spPr>
          <a:xfrm>
            <a:off x="275833" y="4091963"/>
            <a:ext cx="2799012" cy="1920655"/>
          </a:xfrm>
          <a:prstGeom prst="rect">
            <a:avLst/>
          </a:prstGeom>
        </p:spPr>
      </p:pic>
    </p:spTree>
    <p:extLst>
      <p:ext uri="{BB962C8B-B14F-4D97-AF65-F5344CB8AC3E}">
        <p14:creationId xmlns:p14="http://schemas.microsoft.com/office/powerpoint/2010/main" val="18290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vmware-host\Shared Folders\Desktop\Water Safety Presentation\Red water safety box.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244"/>
            <a:ext cx="9190351" cy="6881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9B5B678-4EC9-46CE-9F8E-34780F7AD039}"/>
              </a:ext>
            </a:extLst>
          </p:cNvPr>
          <p:cNvPicPr>
            <a:picLocks noChangeAspect="1"/>
          </p:cNvPicPr>
          <p:nvPr/>
        </p:nvPicPr>
        <p:blipFill rotWithShape="1">
          <a:blip r:embed="rId4">
            <a:extLst>
              <a:ext uri="{28A0092B-C50C-407E-A947-70E740481C1C}">
                <a14:useLocalDpi xmlns:a14="http://schemas.microsoft.com/office/drawing/2010/main" val="0"/>
              </a:ext>
            </a:extLst>
          </a:blip>
          <a:srcRect l="43833" r="24389"/>
          <a:stretch/>
        </p:blipFill>
        <p:spPr>
          <a:xfrm>
            <a:off x="5910266" y="-23244"/>
            <a:ext cx="3280085" cy="6881244"/>
          </a:xfrm>
          <a:prstGeom prst="rect">
            <a:avLst/>
          </a:prstGeom>
        </p:spPr>
      </p:pic>
      <p:sp>
        <p:nvSpPr>
          <p:cNvPr id="5" name="Rectangle 4"/>
          <p:cNvSpPr/>
          <p:nvPr/>
        </p:nvSpPr>
        <p:spPr>
          <a:xfrm>
            <a:off x="304800" y="304800"/>
            <a:ext cx="84582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2900" y="1637714"/>
            <a:ext cx="5340786" cy="1200329"/>
          </a:xfrm>
          <a:prstGeom prst="rect">
            <a:avLst/>
          </a:prstGeom>
          <a:noFill/>
        </p:spPr>
        <p:txBody>
          <a:bodyPr wrap="square" rtlCol="0">
            <a:spAutoFit/>
          </a:bodyPr>
          <a:lstStyle/>
          <a:p>
            <a:r>
              <a:rPr lang="en-US" sz="2400" b="1" dirty="0"/>
              <a:t>Cold water carries heat away from the body 25 times faster than air of the same temperature.</a:t>
            </a:r>
            <a:endParaRPr lang="en-GB" sz="2400" b="1" dirty="0"/>
          </a:p>
        </p:txBody>
      </p:sp>
      <p:sp>
        <p:nvSpPr>
          <p:cNvPr id="8" name="TextBox 7"/>
          <p:cNvSpPr txBox="1"/>
          <p:nvPr/>
        </p:nvSpPr>
        <p:spPr>
          <a:xfrm>
            <a:off x="342900" y="2973825"/>
            <a:ext cx="5340786" cy="1200329"/>
          </a:xfrm>
          <a:prstGeom prst="rect">
            <a:avLst/>
          </a:prstGeom>
          <a:noFill/>
        </p:spPr>
        <p:txBody>
          <a:bodyPr wrap="square" rtlCol="0">
            <a:spAutoFit/>
          </a:bodyPr>
          <a:lstStyle/>
          <a:p>
            <a:r>
              <a:rPr lang="en-US" sz="2400" b="1" dirty="0"/>
              <a:t>Jumping into cold water causes immediate physiological responses, the first of which is a “gasp” reflex.</a:t>
            </a:r>
            <a:endParaRPr lang="en-GB" sz="2400" b="1" dirty="0"/>
          </a:p>
        </p:txBody>
      </p:sp>
      <p:sp>
        <p:nvSpPr>
          <p:cNvPr id="9" name="TextBox 8"/>
          <p:cNvSpPr txBox="1"/>
          <p:nvPr/>
        </p:nvSpPr>
        <p:spPr>
          <a:xfrm>
            <a:off x="342900" y="4428684"/>
            <a:ext cx="5454076" cy="830997"/>
          </a:xfrm>
          <a:prstGeom prst="rect">
            <a:avLst/>
          </a:prstGeom>
          <a:noFill/>
        </p:spPr>
        <p:txBody>
          <a:bodyPr wrap="square" rtlCol="0">
            <a:spAutoFit/>
          </a:bodyPr>
          <a:lstStyle/>
          <a:p>
            <a:r>
              <a:rPr lang="en-US" sz="2400" b="1" dirty="0"/>
              <a:t>Water with a temperature of less than 15°C can trigger this REFLEX reaction.</a:t>
            </a:r>
            <a:endParaRPr lang="en-GB" sz="2400" b="1" dirty="0"/>
          </a:p>
        </p:txBody>
      </p:sp>
      <p:pic>
        <p:nvPicPr>
          <p:cNvPr id="10" name="Picture 4" descr="\\vmware-host\Shared Folders\Desktop\Water logos.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57346" y="1447800"/>
            <a:ext cx="1268321" cy="593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3306" y="5535620"/>
            <a:ext cx="7292001" cy="523220"/>
          </a:xfrm>
          <a:prstGeom prst="rect">
            <a:avLst/>
          </a:prstGeom>
          <a:solidFill>
            <a:schemeClr val="accent6">
              <a:lumMod val="20000"/>
              <a:lumOff val="80000"/>
            </a:schemeClr>
          </a:solidFill>
        </p:spPr>
        <p:txBody>
          <a:bodyPr wrap="square" rtlCol="0">
            <a:spAutoFit/>
          </a:bodyPr>
          <a:lstStyle/>
          <a:p>
            <a:pPr algn="ctr"/>
            <a:r>
              <a:rPr lang="en-US" sz="2800" b="1" dirty="0"/>
              <a:t>Reservoir temperatures rarely get above 12°C!</a:t>
            </a:r>
            <a:endParaRPr lang="en-GB" sz="2800" b="1" dirty="0"/>
          </a:p>
        </p:txBody>
      </p:sp>
      <p:pic>
        <p:nvPicPr>
          <p:cNvPr id="17" name="Picture 16">
            <a:extLst>
              <a:ext uri="{FF2B5EF4-FFF2-40B4-BE49-F238E27FC236}">
                <a16:creationId xmlns:a16="http://schemas.microsoft.com/office/drawing/2014/main" id="{8FC01183-97A9-4A8D-A8A4-6A1FB880FC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76200"/>
            <a:ext cx="7834307" cy="1409016"/>
          </a:xfrm>
          <a:prstGeom prst="rect">
            <a:avLst/>
          </a:prstGeom>
        </p:spPr>
      </p:pic>
    </p:spTree>
    <p:extLst>
      <p:ext uri="{BB962C8B-B14F-4D97-AF65-F5344CB8AC3E}">
        <p14:creationId xmlns:p14="http://schemas.microsoft.com/office/powerpoint/2010/main" val="52415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vmware-host\Shared Folders\Desktop\Red water safety box.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 y="264911"/>
            <a:ext cx="8534400" cy="105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Box 21"/>
          <p:cNvSpPr txBox="1">
            <a:spLocks noChangeArrowheads="1"/>
          </p:cNvSpPr>
          <p:nvPr/>
        </p:nvSpPr>
        <p:spPr bwMode="auto">
          <a:xfrm>
            <a:off x="266700" y="1547722"/>
            <a:ext cx="287839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b="1" dirty="0">
                <a:solidFill>
                  <a:schemeClr val="accent1"/>
                </a:solidFill>
                <a:latin typeface="Arial" charset="0"/>
                <a:cs typeface="Arial" charset="0"/>
              </a:rPr>
              <a:t>Short Term </a:t>
            </a:r>
          </a:p>
        </p:txBody>
      </p:sp>
      <p:sp>
        <p:nvSpPr>
          <p:cNvPr id="4" name="TextBox 3">
            <a:extLst>
              <a:ext uri="{FF2B5EF4-FFF2-40B4-BE49-F238E27FC236}">
                <a16:creationId xmlns:a16="http://schemas.microsoft.com/office/drawing/2014/main" id="{379CB59B-CC56-4A35-BEC7-DFA033419196}"/>
              </a:ext>
            </a:extLst>
          </p:cNvPr>
          <p:cNvSpPr txBox="1"/>
          <p:nvPr/>
        </p:nvSpPr>
        <p:spPr>
          <a:xfrm>
            <a:off x="714884" y="4710113"/>
            <a:ext cx="2439769" cy="1323439"/>
          </a:xfrm>
          <a:prstGeom prst="rect">
            <a:avLst/>
          </a:prstGeom>
          <a:noFill/>
        </p:spPr>
        <p:txBody>
          <a:bodyPr wrap="square" rtlCol="0">
            <a:spAutoFit/>
          </a:bodyPr>
          <a:lstStyle/>
          <a:p>
            <a:pPr marL="285750" indent="-285750">
              <a:buFont typeface="Arial" panose="020B0604020202020204" pitchFamily="34" charset="0"/>
              <a:buChar char="•"/>
            </a:pPr>
            <a:r>
              <a:rPr lang="en-GB" sz="2000" b="1" dirty="0"/>
              <a:t>Panic</a:t>
            </a:r>
          </a:p>
          <a:p>
            <a:pPr marL="285750" indent="-285750">
              <a:buFont typeface="Arial" panose="020B0604020202020204" pitchFamily="34" charset="0"/>
              <a:buChar char="•"/>
            </a:pPr>
            <a:r>
              <a:rPr lang="en-GB" sz="2000" b="1" dirty="0"/>
              <a:t>Struggle to breath </a:t>
            </a:r>
          </a:p>
          <a:p>
            <a:pPr marL="285750" indent="-285750">
              <a:buFont typeface="Arial" panose="020B0604020202020204" pitchFamily="34" charset="0"/>
              <a:buChar char="•"/>
            </a:pPr>
            <a:r>
              <a:rPr lang="en-GB" sz="2000" b="1" dirty="0"/>
              <a:t>Heart rate rises rapidly</a:t>
            </a:r>
          </a:p>
        </p:txBody>
      </p:sp>
      <p:sp>
        <p:nvSpPr>
          <p:cNvPr id="28" name="TextBox 27">
            <a:extLst>
              <a:ext uri="{FF2B5EF4-FFF2-40B4-BE49-F238E27FC236}">
                <a16:creationId xmlns:a16="http://schemas.microsoft.com/office/drawing/2014/main" id="{837E80B3-4130-496F-832D-F8457691FEEE}"/>
              </a:ext>
            </a:extLst>
          </p:cNvPr>
          <p:cNvSpPr txBox="1"/>
          <p:nvPr/>
        </p:nvSpPr>
        <p:spPr>
          <a:xfrm>
            <a:off x="3363851" y="4749908"/>
            <a:ext cx="2439769" cy="1323439"/>
          </a:xfrm>
          <a:prstGeom prst="rect">
            <a:avLst/>
          </a:prstGeom>
          <a:noFill/>
        </p:spPr>
        <p:txBody>
          <a:bodyPr wrap="square" rtlCol="0">
            <a:spAutoFit/>
          </a:bodyPr>
          <a:lstStyle/>
          <a:p>
            <a:pPr marL="285750" indent="-285750">
              <a:buFont typeface="Arial" panose="020B0604020202020204" pitchFamily="34" charset="0"/>
              <a:buChar char="•"/>
            </a:pPr>
            <a:r>
              <a:rPr lang="en-GB" sz="2000" b="1" dirty="0"/>
              <a:t>Arms and legs will cool quickly </a:t>
            </a:r>
          </a:p>
          <a:p>
            <a:pPr marL="285750" indent="-285750">
              <a:buFont typeface="Arial" panose="020B0604020202020204" pitchFamily="34" charset="0"/>
              <a:buChar char="•"/>
            </a:pPr>
            <a:r>
              <a:rPr lang="en-GB" sz="2000" b="1" dirty="0"/>
              <a:t>Leads to a loss of strength</a:t>
            </a:r>
          </a:p>
        </p:txBody>
      </p:sp>
      <p:sp>
        <p:nvSpPr>
          <p:cNvPr id="29" name="TextBox 21">
            <a:extLst>
              <a:ext uri="{FF2B5EF4-FFF2-40B4-BE49-F238E27FC236}">
                <a16:creationId xmlns:a16="http://schemas.microsoft.com/office/drawing/2014/main" id="{0D022D5A-8984-4761-90BE-5BB0E68B7BE6}"/>
              </a:ext>
            </a:extLst>
          </p:cNvPr>
          <p:cNvSpPr txBox="1">
            <a:spLocks noChangeArrowheads="1"/>
          </p:cNvSpPr>
          <p:nvPr/>
        </p:nvSpPr>
        <p:spPr bwMode="auto">
          <a:xfrm>
            <a:off x="3094702" y="1530206"/>
            <a:ext cx="287839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b="1" dirty="0">
                <a:solidFill>
                  <a:schemeClr val="accent1"/>
                </a:solidFill>
                <a:latin typeface="Arial" charset="0"/>
                <a:cs typeface="Arial" charset="0"/>
              </a:rPr>
              <a:t>Medium Term </a:t>
            </a:r>
          </a:p>
        </p:txBody>
      </p:sp>
      <p:sp>
        <p:nvSpPr>
          <p:cNvPr id="30" name="TextBox 21">
            <a:extLst>
              <a:ext uri="{FF2B5EF4-FFF2-40B4-BE49-F238E27FC236}">
                <a16:creationId xmlns:a16="http://schemas.microsoft.com/office/drawing/2014/main" id="{0E95A647-F31B-4C51-B90D-F42D4F3F734F}"/>
              </a:ext>
            </a:extLst>
          </p:cNvPr>
          <p:cNvSpPr txBox="1">
            <a:spLocks noChangeArrowheads="1"/>
          </p:cNvSpPr>
          <p:nvPr/>
        </p:nvSpPr>
        <p:spPr bwMode="auto">
          <a:xfrm>
            <a:off x="5945220" y="1547722"/>
            <a:ext cx="287839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b="1" dirty="0">
                <a:solidFill>
                  <a:schemeClr val="accent1"/>
                </a:solidFill>
                <a:latin typeface="Arial" charset="0"/>
                <a:cs typeface="Arial" charset="0"/>
              </a:rPr>
              <a:t>Longer Term </a:t>
            </a:r>
          </a:p>
        </p:txBody>
      </p:sp>
      <p:sp>
        <p:nvSpPr>
          <p:cNvPr id="31" name="TextBox 30">
            <a:extLst>
              <a:ext uri="{FF2B5EF4-FFF2-40B4-BE49-F238E27FC236}">
                <a16:creationId xmlns:a16="http://schemas.microsoft.com/office/drawing/2014/main" id="{AEA57631-723F-42FB-8F5F-7296CCA3C524}"/>
              </a:ext>
            </a:extLst>
          </p:cNvPr>
          <p:cNvSpPr txBox="1"/>
          <p:nvPr/>
        </p:nvSpPr>
        <p:spPr>
          <a:xfrm>
            <a:off x="6012818" y="4746679"/>
            <a:ext cx="2878396" cy="1323439"/>
          </a:xfrm>
          <a:prstGeom prst="rect">
            <a:avLst/>
          </a:prstGeom>
          <a:noFill/>
        </p:spPr>
        <p:txBody>
          <a:bodyPr wrap="square" rtlCol="0">
            <a:spAutoFit/>
          </a:bodyPr>
          <a:lstStyle/>
          <a:p>
            <a:pPr marL="285750" indent="-285750">
              <a:buFont typeface="Arial" panose="020B0604020202020204" pitchFamily="34" charset="0"/>
              <a:buChar char="•"/>
            </a:pPr>
            <a:r>
              <a:rPr lang="en-GB" sz="2000" b="1" dirty="0"/>
              <a:t>Body becomes so cold you can’t control it </a:t>
            </a:r>
          </a:p>
          <a:p>
            <a:pPr marL="285750" indent="-285750">
              <a:buFont typeface="Arial" panose="020B0604020202020204" pitchFamily="34" charset="0"/>
              <a:buChar char="•"/>
            </a:pPr>
            <a:r>
              <a:rPr lang="en-GB" sz="2000" b="1" dirty="0"/>
              <a:t>Become disorientated and fall unconscious</a:t>
            </a:r>
          </a:p>
        </p:txBody>
      </p:sp>
      <p:pic>
        <p:nvPicPr>
          <p:cNvPr id="6" name="Picture 5">
            <a:extLst>
              <a:ext uri="{FF2B5EF4-FFF2-40B4-BE49-F238E27FC236}">
                <a16:creationId xmlns:a16="http://schemas.microsoft.com/office/drawing/2014/main" id="{1EC886DE-69A3-460C-86A3-3F9B772D3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8728"/>
            <a:ext cx="7702287" cy="1385272"/>
          </a:xfrm>
          <a:prstGeom prst="rect">
            <a:avLst/>
          </a:prstGeom>
        </p:spPr>
      </p:pic>
      <p:pic>
        <p:nvPicPr>
          <p:cNvPr id="12" name="Picture 11">
            <a:extLst>
              <a:ext uri="{FF2B5EF4-FFF2-40B4-BE49-F238E27FC236}">
                <a16:creationId xmlns:a16="http://schemas.microsoft.com/office/drawing/2014/main" id="{1843F20C-17D5-4A3F-A7A4-32548C2D3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866" y="2029107"/>
            <a:ext cx="811291" cy="2467990"/>
          </a:xfrm>
          <a:prstGeom prst="rect">
            <a:avLst/>
          </a:prstGeom>
        </p:spPr>
      </p:pic>
      <p:pic>
        <p:nvPicPr>
          <p:cNvPr id="15" name="Picture 14">
            <a:extLst>
              <a:ext uri="{FF2B5EF4-FFF2-40B4-BE49-F238E27FC236}">
                <a16:creationId xmlns:a16="http://schemas.microsoft.com/office/drawing/2014/main" id="{746F128E-CEFD-4F03-9F80-35F3D63753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8093" y="1768562"/>
            <a:ext cx="1200203" cy="2743064"/>
          </a:xfrm>
          <a:prstGeom prst="rect">
            <a:avLst/>
          </a:prstGeom>
        </p:spPr>
      </p:pic>
      <p:pic>
        <p:nvPicPr>
          <p:cNvPr id="17" name="Picture 16">
            <a:extLst>
              <a:ext uri="{FF2B5EF4-FFF2-40B4-BE49-F238E27FC236}">
                <a16:creationId xmlns:a16="http://schemas.microsoft.com/office/drawing/2014/main" id="{1D44EF9C-9549-4EBC-8B9D-EBEFB63902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9283" y="1784500"/>
            <a:ext cx="1200203" cy="2743062"/>
          </a:xfrm>
          <a:prstGeom prst="rect">
            <a:avLst/>
          </a:prstGeom>
        </p:spPr>
      </p:pic>
    </p:spTree>
    <p:extLst>
      <p:ext uri="{BB962C8B-B14F-4D97-AF65-F5344CB8AC3E}">
        <p14:creationId xmlns:p14="http://schemas.microsoft.com/office/powerpoint/2010/main" val="2648332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mware-host\Shared Folders\Desktop\Do you know.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533400"/>
            <a:ext cx="84582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vmware-host\Shared Folders\Desktop\Tombstoni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1976" y="590258"/>
            <a:ext cx="4080024" cy="8575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mware-host\Shared Folders\Desktop\Objects.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92428" y="5282596"/>
            <a:ext cx="3730625" cy="15754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91000" y="1702009"/>
            <a:ext cx="4953000" cy="297393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04592" y="1905000"/>
            <a:ext cx="4459299" cy="1200329"/>
          </a:xfrm>
          <a:prstGeom prst="rect">
            <a:avLst/>
          </a:prstGeom>
          <a:noFill/>
        </p:spPr>
        <p:txBody>
          <a:bodyPr wrap="square" rtlCol="0">
            <a:spAutoFit/>
          </a:bodyPr>
          <a:lstStyle/>
          <a:p>
            <a:r>
              <a:rPr lang="en-US" sz="2400" b="1" dirty="0">
                <a:solidFill>
                  <a:schemeClr val="bg1"/>
                </a:solidFill>
              </a:rPr>
              <a:t>Tombstoning is a term given to a high-risk activity involving people jumping from heights into water. </a:t>
            </a:r>
            <a:endParaRPr lang="en-GB" sz="2400" b="1" dirty="0">
              <a:solidFill>
                <a:schemeClr val="bg1"/>
              </a:solidFill>
            </a:endParaRPr>
          </a:p>
        </p:txBody>
      </p:sp>
      <p:sp>
        <p:nvSpPr>
          <p:cNvPr id="7" name="TextBox 6"/>
          <p:cNvSpPr txBox="1"/>
          <p:nvPr/>
        </p:nvSpPr>
        <p:spPr>
          <a:xfrm>
            <a:off x="4569069" y="3360525"/>
            <a:ext cx="4429991" cy="1154162"/>
          </a:xfrm>
          <a:prstGeom prst="rect">
            <a:avLst/>
          </a:prstGeom>
          <a:noFill/>
        </p:spPr>
        <p:txBody>
          <a:bodyPr wrap="square" rtlCol="0">
            <a:spAutoFit/>
          </a:bodyPr>
          <a:lstStyle/>
          <a:p>
            <a:r>
              <a:rPr lang="en-US" sz="2300" b="1" dirty="0">
                <a:solidFill>
                  <a:schemeClr val="bg1"/>
                </a:solidFill>
              </a:rPr>
              <a:t>Serious injuries and deaths as a result of tombstoning remain a real concern. </a:t>
            </a:r>
            <a:endParaRPr lang="en-GB" sz="2200" b="1" dirty="0">
              <a:solidFill>
                <a:schemeClr val="bg1"/>
              </a:solidFill>
            </a:endParaRPr>
          </a:p>
        </p:txBody>
      </p:sp>
      <p:sp>
        <p:nvSpPr>
          <p:cNvPr id="3" name="Rectangle 2"/>
          <p:cNvSpPr/>
          <p:nvPr/>
        </p:nvSpPr>
        <p:spPr>
          <a:xfrm>
            <a:off x="1613521" y="5727991"/>
            <a:ext cx="6158880" cy="369332"/>
          </a:xfrm>
          <a:prstGeom prst="rect">
            <a:avLst/>
          </a:prstGeom>
        </p:spPr>
        <p:txBody>
          <a:bodyPr wrap="square">
            <a:spAutoFit/>
          </a:bodyPr>
          <a:lstStyle/>
          <a:p>
            <a:r>
              <a:rPr lang="en-US" b="1" dirty="0">
                <a:solidFill>
                  <a:schemeClr val="bg1"/>
                </a:solidFill>
              </a:rPr>
              <a:t>DON’T JUMP INTO THE UNKNOWN  - CONSIDER THE DANGERS.</a:t>
            </a:r>
            <a:endParaRPr lang="en-GB" b="1" dirty="0">
              <a:solidFill>
                <a:schemeClr val="bg1"/>
              </a:solidFill>
            </a:endParaRPr>
          </a:p>
        </p:txBody>
      </p:sp>
    </p:spTree>
    <p:extLst>
      <p:ext uri="{BB962C8B-B14F-4D97-AF65-F5344CB8AC3E}">
        <p14:creationId xmlns:p14="http://schemas.microsoft.com/office/powerpoint/2010/main" val="106532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mware-host\Shared Folders\Desktop\Water Safety Presentation\Red water safety box.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865" y="0"/>
            <a:ext cx="9153228" cy="68812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Finished Photo Libary\Water safety images\Water - Res 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3244"/>
            <a:ext cx="4703374" cy="68812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304800"/>
            <a:ext cx="84582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vmware-host\Shared Folders\Desktop\What should you do$%.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331940"/>
            <a:ext cx="5638800" cy="822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6239" y="1524000"/>
            <a:ext cx="4187381" cy="4524315"/>
          </a:xfrm>
          <a:prstGeom prst="rect">
            <a:avLst/>
          </a:prstGeom>
          <a:noFill/>
        </p:spPr>
        <p:txBody>
          <a:bodyPr wrap="square" rtlCol="0">
            <a:spAutoFit/>
          </a:bodyPr>
          <a:lstStyle/>
          <a:p>
            <a:r>
              <a:rPr lang="en-US" sz="2400" b="1" dirty="0"/>
              <a:t>If someone else is struggling in the water:</a:t>
            </a:r>
          </a:p>
          <a:p>
            <a:endParaRPr lang="en-US" sz="2400" b="1" dirty="0">
              <a:solidFill>
                <a:schemeClr val="bg1"/>
              </a:solidFill>
            </a:endParaRPr>
          </a:p>
          <a:p>
            <a:r>
              <a:rPr lang="en-US" sz="2400" b="1" dirty="0"/>
              <a:t>Never enter the water to rescue a drowning person</a:t>
            </a:r>
          </a:p>
          <a:p>
            <a:endParaRPr lang="en-US" sz="2400" b="1" dirty="0">
              <a:solidFill>
                <a:schemeClr val="bg1"/>
              </a:solidFill>
            </a:endParaRPr>
          </a:p>
          <a:p>
            <a:r>
              <a:rPr lang="en-US" sz="2400" b="1" dirty="0"/>
              <a:t>Instead – </a:t>
            </a:r>
          </a:p>
          <a:p>
            <a:r>
              <a:rPr lang="en-US" sz="2400" b="1" dirty="0">
                <a:solidFill>
                  <a:schemeClr val="bg1"/>
                </a:solidFill>
              </a:rPr>
              <a:t>Shout       Reach        Throw</a:t>
            </a:r>
          </a:p>
          <a:p>
            <a:endParaRPr lang="en-US" sz="2400" b="1" dirty="0">
              <a:solidFill>
                <a:schemeClr val="bg1"/>
              </a:solidFill>
            </a:endParaRPr>
          </a:p>
          <a:p>
            <a:r>
              <a:rPr lang="en-US" sz="2400" b="1" dirty="0"/>
              <a:t>Whoever is struggling in the water should try to turn on their back and</a:t>
            </a:r>
            <a:r>
              <a:rPr lang="en-US" sz="2400" b="1" dirty="0">
                <a:solidFill>
                  <a:schemeClr val="bg1"/>
                </a:solidFill>
                <a:effectLst>
                  <a:outerShdw blurRad="38100" dist="38100" dir="2700000" algn="tl">
                    <a:srgbClr val="000000">
                      <a:alpha val="43137"/>
                    </a:srgbClr>
                  </a:outerShdw>
                </a:effectLst>
              </a:rPr>
              <a:t> </a:t>
            </a:r>
            <a:r>
              <a:rPr lang="en-US" sz="2400" b="1" dirty="0">
                <a:solidFill>
                  <a:schemeClr val="bg1"/>
                </a:solidFill>
              </a:rPr>
              <a:t>#FloatToLive</a:t>
            </a:r>
            <a:endParaRPr lang="en-GB" sz="2400" b="1" dirty="0">
              <a:solidFill>
                <a:schemeClr val="bg1"/>
              </a:solidFill>
            </a:endParaRPr>
          </a:p>
        </p:txBody>
      </p:sp>
    </p:spTree>
    <p:extLst>
      <p:ext uri="{BB962C8B-B14F-4D97-AF65-F5344CB8AC3E}">
        <p14:creationId xmlns:p14="http://schemas.microsoft.com/office/powerpoint/2010/main" val="3926011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11980</TotalTime>
  <Words>3908</Words>
  <Application>Microsoft Office PowerPoint</Application>
  <PresentationFormat>On-screen Show (4:3)</PresentationFormat>
  <Paragraphs>408</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Berlin Sans FB</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SHQ - Kerr, Gemma;PaulRigden@lancsfirerescue.org.uk;StevenGregory@lancsfirerescue.org.uk;PaulSlee@lancsfirerescue.org.uk</dc:creator>
  <cp:lastModifiedBy>Paul</cp:lastModifiedBy>
  <cp:revision>413</cp:revision>
  <cp:lastPrinted>2018-11-22T10:27:12Z</cp:lastPrinted>
  <dcterms:created xsi:type="dcterms:W3CDTF">2015-01-23T10:09:52Z</dcterms:created>
  <dcterms:modified xsi:type="dcterms:W3CDTF">2023-05-15T13:38:44Z</dcterms:modified>
</cp:coreProperties>
</file>